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gif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8" r:id="rId2"/>
    <p:sldId id="294" r:id="rId3"/>
    <p:sldId id="268" r:id="rId4"/>
    <p:sldId id="260" r:id="rId5"/>
    <p:sldId id="257" r:id="rId6"/>
    <p:sldId id="256" r:id="rId7"/>
    <p:sldId id="276" r:id="rId8"/>
    <p:sldId id="277" r:id="rId9"/>
    <p:sldId id="262" r:id="rId10"/>
    <p:sldId id="264" r:id="rId11"/>
    <p:sldId id="266" r:id="rId12"/>
    <p:sldId id="265" r:id="rId13"/>
    <p:sldId id="259" r:id="rId14"/>
    <p:sldId id="261" r:id="rId15"/>
    <p:sldId id="263" r:id="rId16"/>
    <p:sldId id="290" r:id="rId17"/>
    <p:sldId id="267" r:id="rId18"/>
    <p:sldId id="269" r:id="rId19"/>
    <p:sldId id="275" r:id="rId20"/>
    <p:sldId id="291" r:id="rId21"/>
    <p:sldId id="278" r:id="rId22"/>
    <p:sldId id="280" r:id="rId23"/>
    <p:sldId id="282" r:id="rId24"/>
    <p:sldId id="281" r:id="rId25"/>
    <p:sldId id="283" r:id="rId26"/>
    <p:sldId id="284" r:id="rId27"/>
    <p:sldId id="285" r:id="rId28"/>
    <p:sldId id="287" r:id="rId29"/>
    <p:sldId id="288" r:id="rId30"/>
    <p:sldId id="289" r:id="rId31"/>
    <p:sldId id="286" r:id="rId32"/>
    <p:sldId id="293" r:id="rId33"/>
    <p:sldId id="270" r:id="rId34"/>
    <p:sldId id="271" r:id="rId35"/>
    <p:sldId id="274" r:id="rId36"/>
    <p:sldId id="272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6"/>
    <p:restoredTop sz="94679"/>
  </p:normalViewPr>
  <p:slideViewPr>
    <p:cSldViewPr snapToGrid="0" snapToObjects="1">
      <p:cViewPr varScale="1">
        <p:scale>
          <a:sx n="108" d="100"/>
          <a:sy n="108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DB63B-F82E-0E4F-B4E3-5E0467D68AB7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726E39D2-04D1-0246-8AB1-4B8EEED18B05}">
      <dgm:prSet phldrT="[Text]"/>
      <dgm:spPr/>
      <dgm:t>
        <a:bodyPr/>
        <a:lstStyle/>
        <a:p>
          <a:r>
            <a:rPr lang="hu-HU" noProof="0" dirty="0"/>
            <a:t>Koncepció, partnerség építés, előkészítés, előzetes szükségletelemzés</a:t>
          </a:r>
        </a:p>
      </dgm:t>
    </dgm:pt>
    <dgm:pt modelId="{F8395C67-3B57-AE40-8024-19022006D133}" type="parTrans" cxnId="{5D939EF6-745C-7047-937D-E53EE21880B0}">
      <dgm:prSet/>
      <dgm:spPr/>
      <dgm:t>
        <a:bodyPr/>
        <a:lstStyle/>
        <a:p>
          <a:endParaRPr lang="en-US"/>
        </a:p>
      </dgm:t>
    </dgm:pt>
    <dgm:pt modelId="{D3005FC8-850C-BF4F-9E0C-1B77261EB72E}" type="sibTrans" cxnId="{5D939EF6-745C-7047-937D-E53EE21880B0}">
      <dgm:prSet/>
      <dgm:spPr/>
      <dgm:t>
        <a:bodyPr/>
        <a:lstStyle/>
        <a:p>
          <a:endParaRPr lang="en-US"/>
        </a:p>
      </dgm:t>
    </dgm:pt>
    <dgm:pt modelId="{0C024806-AAE8-9448-A5D5-87CE65AD2928}">
      <dgm:prSet phldrT="[Text]"/>
      <dgm:spPr/>
      <dgm:t>
        <a:bodyPr/>
        <a:lstStyle/>
        <a:p>
          <a:r>
            <a:rPr lang="hu-HU" noProof="0" dirty="0"/>
            <a:t>Szükségletelemzés, fejlesztés, implementáció</a:t>
          </a:r>
        </a:p>
      </dgm:t>
    </dgm:pt>
    <dgm:pt modelId="{BEA5C0F0-2424-FF4D-8BEE-73A2EDD93419}" type="parTrans" cxnId="{5A1DA857-3AE9-4B45-A28B-F7899A86AF7B}">
      <dgm:prSet/>
      <dgm:spPr/>
      <dgm:t>
        <a:bodyPr/>
        <a:lstStyle/>
        <a:p>
          <a:endParaRPr lang="en-US"/>
        </a:p>
      </dgm:t>
    </dgm:pt>
    <dgm:pt modelId="{C807AEDD-B6F3-0D42-9B18-CA65019119FF}" type="sibTrans" cxnId="{5A1DA857-3AE9-4B45-A28B-F7899A86AF7B}">
      <dgm:prSet/>
      <dgm:spPr/>
      <dgm:t>
        <a:bodyPr/>
        <a:lstStyle/>
        <a:p>
          <a:endParaRPr lang="en-US"/>
        </a:p>
      </dgm:t>
    </dgm:pt>
    <dgm:pt modelId="{769C747D-6E5E-3E49-BD2C-D0D591602459}">
      <dgm:prSet phldrT="[Text]"/>
      <dgm:spPr/>
      <dgm:t>
        <a:bodyPr/>
        <a:lstStyle/>
        <a:p>
          <a:r>
            <a:rPr lang="hu-HU" noProof="0" dirty="0"/>
            <a:t>Tesztelés,</a:t>
          </a:r>
          <a:r>
            <a:rPr lang="hu-HU" baseline="0" noProof="0" dirty="0"/>
            <a:t> “csomagolás”, hasznosítási tervek</a:t>
          </a:r>
          <a:endParaRPr lang="hu-HU" noProof="0" dirty="0"/>
        </a:p>
      </dgm:t>
    </dgm:pt>
    <dgm:pt modelId="{E0D02143-8C45-5D40-BBCF-0DF5FB911BD2}" type="parTrans" cxnId="{3E62A932-1010-E949-AFE2-575CC4098D09}">
      <dgm:prSet/>
      <dgm:spPr/>
      <dgm:t>
        <a:bodyPr/>
        <a:lstStyle/>
        <a:p>
          <a:endParaRPr lang="en-US"/>
        </a:p>
      </dgm:t>
    </dgm:pt>
    <dgm:pt modelId="{9580B1E2-E62A-8549-900B-7423924F2237}" type="sibTrans" cxnId="{3E62A932-1010-E949-AFE2-575CC4098D09}">
      <dgm:prSet/>
      <dgm:spPr/>
      <dgm:t>
        <a:bodyPr/>
        <a:lstStyle/>
        <a:p>
          <a:endParaRPr lang="en-US"/>
        </a:p>
      </dgm:t>
    </dgm:pt>
    <dgm:pt modelId="{A75A5430-1A89-2641-B910-48EB8675BFA5}" type="pres">
      <dgm:prSet presAssocID="{8F6DB63B-F82E-0E4F-B4E3-5E0467D68AB7}" presName="arrowDiagram" presStyleCnt="0">
        <dgm:presLayoutVars>
          <dgm:chMax val="5"/>
          <dgm:dir/>
          <dgm:resizeHandles val="exact"/>
        </dgm:presLayoutVars>
      </dgm:prSet>
      <dgm:spPr/>
    </dgm:pt>
    <dgm:pt modelId="{4FA78710-2E46-D644-B86B-DB8BC6A83C9D}" type="pres">
      <dgm:prSet presAssocID="{8F6DB63B-F82E-0E4F-B4E3-5E0467D68AB7}" presName="arrow" presStyleLbl="bgShp" presStyleIdx="0" presStyleCnt="1"/>
      <dgm:spPr/>
    </dgm:pt>
    <dgm:pt modelId="{960849D8-7D55-6F45-BEC5-F952AFC46A3C}" type="pres">
      <dgm:prSet presAssocID="{8F6DB63B-F82E-0E4F-B4E3-5E0467D68AB7}" presName="arrowDiagram3" presStyleCnt="0"/>
      <dgm:spPr/>
    </dgm:pt>
    <dgm:pt modelId="{C5439643-7DDC-DE45-A9CA-9DDF55B63342}" type="pres">
      <dgm:prSet presAssocID="{726E39D2-04D1-0246-8AB1-4B8EEED18B05}" presName="bullet3a" presStyleLbl="node1" presStyleIdx="0" presStyleCnt="3"/>
      <dgm:spPr/>
    </dgm:pt>
    <dgm:pt modelId="{BE5F90C9-5E96-8B4D-906C-BBBE5AC26147}" type="pres">
      <dgm:prSet presAssocID="{726E39D2-04D1-0246-8AB1-4B8EEED18B05}" presName="textBox3a" presStyleLbl="revTx" presStyleIdx="0" presStyleCnt="3" custScaleX="256337" custScaleY="59559">
        <dgm:presLayoutVars>
          <dgm:bulletEnabled val="1"/>
        </dgm:presLayoutVars>
      </dgm:prSet>
      <dgm:spPr/>
    </dgm:pt>
    <dgm:pt modelId="{54F2CC5F-1343-D342-A103-E986C6438C30}" type="pres">
      <dgm:prSet presAssocID="{0C024806-AAE8-9448-A5D5-87CE65AD2928}" presName="bullet3b" presStyleLbl="node1" presStyleIdx="1" presStyleCnt="3"/>
      <dgm:spPr/>
    </dgm:pt>
    <dgm:pt modelId="{5AE34EB2-3B30-9A4D-B263-3FC17CB710C7}" type="pres">
      <dgm:prSet presAssocID="{0C024806-AAE8-9448-A5D5-87CE65AD2928}" presName="textBox3b" presStyleLbl="revTx" presStyleIdx="1" presStyleCnt="3" custScaleX="285775" custScaleY="16584" custLinFactNeighborX="-19333" custLinFactNeighborY="-25411">
        <dgm:presLayoutVars>
          <dgm:bulletEnabled val="1"/>
        </dgm:presLayoutVars>
      </dgm:prSet>
      <dgm:spPr/>
    </dgm:pt>
    <dgm:pt modelId="{67824C5B-4865-ED48-8EC3-2F1C3B158982}" type="pres">
      <dgm:prSet presAssocID="{769C747D-6E5E-3E49-BD2C-D0D591602459}" presName="bullet3c" presStyleLbl="node1" presStyleIdx="2" presStyleCnt="3"/>
      <dgm:spPr/>
    </dgm:pt>
    <dgm:pt modelId="{EA9EC03E-3D98-8E40-BF00-F985908C9DF3}" type="pres">
      <dgm:prSet presAssocID="{769C747D-6E5E-3E49-BD2C-D0D591602459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3E62A932-1010-E949-AFE2-575CC4098D09}" srcId="{8F6DB63B-F82E-0E4F-B4E3-5E0467D68AB7}" destId="{769C747D-6E5E-3E49-BD2C-D0D591602459}" srcOrd="2" destOrd="0" parTransId="{E0D02143-8C45-5D40-BBCF-0DF5FB911BD2}" sibTransId="{9580B1E2-E62A-8549-900B-7423924F2237}"/>
    <dgm:cxn modelId="{5A1DA857-3AE9-4B45-A28B-F7899A86AF7B}" srcId="{8F6DB63B-F82E-0E4F-B4E3-5E0467D68AB7}" destId="{0C024806-AAE8-9448-A5D5-87CE65AD2928}" srcOrd="1" destOrd="0" parTransId="{BEA5C0F0-2424-FF4D-8BEE-73A2EDD93419}" sibTransId="{C807AEDD-B6F3-0D42-9B18-CA65019119FF}"/>
    <dgm:cxn modelId="{EDA44270-0477-6640-9EB2-8AE7AC9C34DE}" type="presOf" srcId="{8F6DB63B-F82E-0E4F-B4E3-5E0467D68AB7}" destId="{A75A5430-1A89-2641-B910-48EB8675BFA5}" srcOrd="0" destOrd="0" presId="urn:microsoft.com/office/officeart/2005/8/layout/arrow2"/>
    <dgm:cxn modelId="{E1FC3BA8-F2DF-8B4F-B4F7-7B79CF17629A}" type="presOf" srcId="{0C024806-AAE8-9448-A5D5-87CE65AD2928}" destId="{5AE34EB2-3B30-9A4D-B263-3FC17CB710C7}" srcOrd="0" destOrd="0" presId="urn:microsoft.com/office/officeart/2005/8/layout/arrow2"/>
    <dgm:cxn modelId="{C6BB7EBD-E34A-DF42-BEB2-0B0286ED3719}" type="presOf" srcId="{726E39D2-04D1-0246-8AB1-4B8EEED18B05}" destId="{BE5F90C9-5E96-8B4D-906C-BBBE5AC26147}" srcOrd="0" destOrd="0" presId="urn:microsoft.com/office/officeart/2005/8/layout/arrow2"/>
    <dgm:cxn modelId="{36DDBBE4-6A68-F74B-88BF-0594C3DC6713}" type="presOf" srcId="{769C747D-6E5E-3E49-BD2C-D0D591602459}" destId="{EA9EC03E-3D98-8E40-BF00-F985908C9DF3}" srcOrd="0" destOrd="0" presId="urn:microsoft.com/office/officeart/2005/8/layout/arrow2"/>
    <dgm:cxn modelId="{5D939EF6-745C-7047-937D-E53EE21880B0}" srcId="{8F6DB63B-F82E-0E4F-B4E3-5E0467D68AB7}" destId="{726E39D2-04D1-0246-8AB1-4B8EEED18B05}" srcOrd="0" destOrd="0" parTransId="{F8395C67-3B57-AE40-8024-19022006D133}" sibTransId="{D3005FC8-850C-BF4F-9E0C-1B77261EB72E}"/>
    <dgm:cxn modelId="{0B7C60C5-692A-A746-8A64-CB2B8199326A}" type="presParOf" srcId="{A75A5430-1A89-2641-B910-48EB8675BFA5}" destId="{4FA78710-2E46-D644-B86B-DB8BC6A83C9D}" srcOrd="0" destOrd="0" presId="urn:microsoft.com/office/officeart/2005/8/layout/arrow2"/>
    <dgm:cxn modelId="{7AB889B8-94E0-B047-9178-98E40F6FD97C}" type="presParOf" srcId="{A75A5430-1A89-2641-B910-48EB8675BFA5}" destId="{960849D8-7D55-6F45-BEC5-F952AFC46A3C}" srcOrd="1" destOrd="0" presId="urn:microsoft.com/office/officeart/2005/8/layout/arrow2"/>
    <dgm:cxn modelId="{5016BF2F-894C-4141-83A1-D70C0362F71A}" type="presParOf" srcId="{960849D8-7D55-6F45-BEC5-F952AFC46A3C}" destId="{C5439643-7DDC-DE45-A9CA-9DDF55B63342}" srcOrd="0" destOrd="0" presId="urn:microsoft.com/office/officeart/2005/8/layout/arrow2"/>
    <dgm:cxn modelId="{285E0C98-2D6A-2449-B130-14964BFEBB56}" type="presParOf" srcId="{960849D8-7D55-6F45-BEC5-F952AFC46A3C}" destId="{BE5F90C9-5E96-8B4D-906C-BBBE5AC26147}" srcOrd="1" destOrd="0" presId="urn:microsoft.com/office/officeart/2005/8/layout/arrow2"/>
    <dgm:cxn modelId="{F8CEBD30-3247-3A4B-B3E2-B4F970ADBDCF}" type="presParOf" srcId="{960849D8-7D55-6F45-BEC5-F952AFC46A3C}" destId="{54F2CC5F-1343-D342-A103-E986C6438C30}" srcOrd="2" destOrd="0" presId="urn:microsoft.com/office/officeart/2005/8/layout/arrow2"/>
    <dgm:cxn modelId="{D9A9E828-7D44-344A-8E50-FEE19FD53A41}" type="presParOf" srcId="{960849D8-7D55-6F45-BEC5-F952AFC46A3C}" destId="{5AE34EB2-3B30-9A4D-B263-3FC17CB710C7}" srcOrd="3" destOrd="0" presId="urn:microsoft.com/office/officeart/2005/8/layout/arrow2"/>
    <dgm:cxn modelId="{302E89A5-5313-4B4C-A0AB-076A105857A5}" type="presParOf" srcId="{960849D8-7D55-6F45-BEC5-F952AFC46A3C}" destId="{67824C5B-4865-ED48-8EC3-2F1C3B158982}" srcOrd="4" destOrd="0" presId="urn:microsoft.com/office/officeart/2005/8/layout/arrow2"/>
    <dgm:cxn modelId="{3FA506B6-5F40-C048-9D1E-4E2FA90EE1AA}" type="presParOf" srcId="{960849D8-7D55-6F45-BEC5-F952AFC46A3C}" destId="{EA9EC03E-3D98-8E40-BF00-F985908C9DF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D99E2-F55F-C141-82E4-F756A758F87F}" type="doc">
      <dgm:prSet loTypeId="urn:microsoft.com/office/officeart/2005/8/layout/cycle6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35D0C71-874A-9249-97D0-4BAA2C823C42}">
      <dgm:prSet phldrT="[Text]"/>
      <dgm:spPr/>
      <dgm:t>
        <a:bodyPr/>
        <a:lstStyle/>
        <a:p>
          <a:r>
            <a:rPr lang="en-US" dirty="0" err="1"/>
            <a:t>Tervezés</a:t>
          </a:r>
          <a:endParaRPr lang="en-US" dirty="0"/>
        </a:p>
      </dgm:t>
    </dgm:pt>
    <dgm:pt modelId="{564F04C4-AF71-924F-87AC-1EBD243D31CF}" type="parTrans" cxnId="{702BD820-2FA2-2F44-811D-8BBDABCFB6BE}">
      <dgm:prSet/>
      <dgm:spPr/>
      <dgm:t>
        <a:bodyPr/>
        <a:lstStyle/>
        <a:p>
          <a:endParaRPr lang="en-US"/>
        </a:p>
      </dgm:t>
    </dgm:pt>
    <dgm:pt modelId="{1DE7E3B6-D072-C042-B0B2-F6C992DF9F8D}" type="sibTrans" cxnId="{702BD820-2FA2-2F44-811D-8BBDABCFB6BE}">
      <dgm:prSet/>
      <dgm:spPr/>
      <dgm:t>
        <a:bodyPr/>
        <a:lstStyle/>
        <a:p>
          <a:endParaRPr lang="en-US"/>
        </a:p>
      </dgm:t>
    </dgm:pt>
    <dgm:pt modelId="{69E86409-A619-8A42-9D26-ABD221B00CEE}">
      <dgm:prSet phldrT="[Text]"/>
      <dgm:spPr/>
      <dgm:t>
        <a:bodyPr/>
        <a:lstStyle/>
        <a:p>
          <a:r>
            <a:rPr lang="en-US" dirty="0" err="1"/>
            <a:t>Implementáció</a:t>
          </a:r>
          <a:endParaRPr lang="en-US" dirty="0"/>
        </a:p>
      </dgm:t>
    </dgm:pt>
    <dgm:pt modelId="{EF2A136E-074B-FD4F-89A0-933938E1DA78}" type="parTrans" cxnId="{7D806195-42A5-0B42-B7E0-66FBB9C52617}">
      <dgm:prSet/>
      <dgm:spPr/>
      <dgm:t>
        <a:bodyPr/>
        <a:lstStyle/>
        <a:p>
          <a:endParaRPr lang="en-US"/>
        </a:p>
      </dgm:t>
    </dgm:pt>
    <dgm:pt modelId="{4D0BB9C5-DFF3-EE49-9F87-96680636E02F}" type="sibTrans" cxnId="{7D806195-42A5-0B42-B7E0-66FBB9C52617}">
      <dgm:prSet/>
      <dgm:spPr/>
      <dgm:t>
        <a:bodyPr/>
        <a:lstStyle/>
        <a:p>
          <a:endParaRPr lang="en-US"/>
        </a:p>
      </dgm:t>
    </dgm:pt>
    <dgm:pt modelId="{355D0C41-B365-8E49-8708-DCBA1F852678}">
      <dgm:prSet phldrT="[Text]"/>
      <dgm:spPr/>
      <dgm:t>
        <a:bodyPr/>
        <a:lstStyle/>
        <a:p>
          <a:r>
            <a:rPr lang="en-US" dirty="0" err="1"/>
            <a:t>Mérés</a:t>
          </a:r>
          <a:r>
            <a:rPr lang="en-US" dirty="0"/>
            <a:t>, </a:t>
          </a:r>
          <a:r>
            <a:rPr lang="en-US" dirty="0" err="1"/>
            <a:t>Értékelés</a:t>
          </a:r>
          <a:endParaRPr lang="en-US" dirty="0"/>
        </a:p>
      </dgm:t>
    </dgm:pt>
    <dgm:pt modelId="{E16ECF5B-D773-3B4D-8629-BB6C1677FC9C}" type="parTrans" cxnId="{35B5CA30-3041-3949-851E-41786BA60A1D}">
      <dgm:prSet/>
      <dgm:spPr/>
      <dgm:t>
        <a:bodyPr/>
        <a:lstStyle/>
        <a:p>
          <a:endParaRPr lang="en-US"/>
        </a:p>
      </dgm:t>
    </dgm:pt>
    <dgm:pt modelId="{7470F306-38B9-3249-AE23-1D66126E430E}" type="sibTrans" cxnId="{35B5CA30-3041-3949-851E-41786BA60A1D}">
      <dgm:prSet/>
      <dgm:spPr/>
      <dgm:t>
        <a:bodyPr/>
        <a:lstStyle/>
        <a:p>
          <a:endParaRPr lang="en-US"/>
        </a:p>
      </dgm:t>
    </dgm:pt>
    <dgm:pt modelId="{EA86F20C-15FD-1343-A731-6C8A3DC5645F}">
      <dgm:prSet phldrT="[Text]"/>
      <dgm:spPr/>
      <dgm:t>
        <a:bodyPr/>
        <a:lstStyle/>
        <a:p>
          <a:r>
            <a:rPr lang="en-US" dirty="0" err="1"/>
            <a:t>Visszacsatolás</a:t>
          </a:r>
          <a:r>
            <a:rPr lang="en-US" dirty="0"/>
            <a:t>, </a:t>
          </a:r>
          <a:r>
            <a:rPr lang="en-US" dirty="0" err="1"/>
            <a:t>javítás</a:t>
          </a:r>
          <a:endParaRPr lang="en-US" dirty="0"/>
        </a:p>
      </dgm:t>
    </dgm:pt>
    <dgm:pt modelId="{CB55EAAF-DB4B-BF46-95C1-925DD40AD0D3}" type="parTrans" cxnId="{BA32E304-0A11-714A-A52F-15E0628D1EB2}">
      <dgm:prSet/>
      <dgm:spPr/>
      <dgm:t>
        <a:bodyPr/>
        <a:lstStyle/>
        <a:p>
          <a:endParaRPr lang="en-US"/>
        </a:p>
      </dgm:t>
    </dgm:pt>
    <dgm:pt modelId="{FE99C353-370A-A945-87E1-0D9435FCAFEE}" type="sibTrans" cxnId="{BA32E304-0A11-714A-A52F-15E0628D1EB2}">
      <dgm:prSet/>
      <dgm:spPr/>
      <dgm:t>
        <a:bodyPr/>
        <a:lstStyle/>
        <a:p>
          <a:endParaRPr lang="en-US"/>
        </a:p>
      </dgm:t>
    </dgm:pt>
    <dgm:pt modelId="{56E4DE6F-D700-DA4A-A86A-A105475F74C0}" type="pres">
      <dgm:prSet presAssocID="{B77D99E2-F55F-C141-82E4-F756A758F87F}" presName="cycle" presStyleCnt="0">
        <dgm:presLayoutVars>
          <dgm:dir/>
          <dgm:resizeHandles val="exact"/>
        </dgm:presLayoutVars>
      </dgm:prSet>
      <dgm:spPr/>
    </dgm:pt>
    <dgm:pt modelId="{7D7DFA6E-E4F4-7B43-9A8B-86339D1C72DC}" type="pres">
      <dgm:prSet presAssocID="{135D0C71-874A-9249-97D0-4BAA2C823C42}" presName="node" presStyleLbl="node1" presStyleIdx="0" presStyleCnt="4">
        <dgm:presLayoutVars>
          <dgm:bulletEnabled val="1"/>
        </dgm:presLayoutVars>
      </dgm:prSet>
      <dgm:spPr/>
    </dgm:pt>
    <dgm:pt modelId="{756A8A2B-FD04-3A45-B78D-E6AACA8515EA}" type="pres">
      <dgm:prSet presAssocID="{135D0C71-874A-9249-97D0-4BAA2C823C42}" presName="spNode" presStyleCnt="0"/>
      <dgm:spPr/>
    </dgm:pt>
    <dgm:pt modelId="{9548002B-50E1-C548-A8F0-C2E0B51A207F}" type="pres">
      <dgm:prSet presAssocID="{1DE7E3B6-D072-C042-B0B2-F6C992DF9F8D}" presName="sibTrans" presStyleLbl="sibTrans1D1" presStyleIdx="0" presStyleCnt="4"/>
      <dgm:spPr/>
    </dgm:pt>
    <dgm:pt modelId="{4C191A13-E817-FE4F-921B-281F0990A31F}" type="pres">
      <dgm:prSet presAssocID="{69E86409-A619-8A42-9D26-ABD221B00CEE}" presName="node" presStyleLbl="node1" presStyleIdx="1" presStyleCnt="4">
        <dgm:presLayoutVars>
          <dgm:bulletEnabled val="1"/>
        </dgm:presLayoutVars>
      </dgm:prSet>
      <dgm:spPr/>
    </dgm:pt>
    <dgm:pt modelId="{2ECDE552-6C35-BF43-A042-1FFDC8C5294E}" type="pres">
      <dgm:prSet presAssocID="{69E86409-A619-8A42-9D26-ABD221B00CEE}" presName="spNode" presStyleCnt="0"/>
      <dgm:spPr/>
    </dgm:pt>
    <dgm:pt modelId="{6075F179-5099-2F44-A72C-E22695CFA5F1}" type="pres">
      <dgm:prSet presAssocID="{4D0BB9C5-DFF3-EE49-9F87-96680636E02F}" presName="sibTrans" presStyleLbl="sibTrans1D1" presStyleIdx="1" presStyleCnt="4"/>
      <dgm:spPr/>
    </dgm:pt>
    <dgm:pt modelId="{E4E895A4-A4F7-D241-95F7-C92F75B7B756}" type="pres">
      <dgm:prSet presAssocID="{355D0C41-B365-8E49-8708-DCBA1F852678}" presName="node" presStyleLbl="node1" presStyleIdx="2" presStyleCnt="4">
        <dgm:presLayoutVars>
          <dgm:bulletEnabled val="1"/>
        </dgm:presLayoutVars>
      </dgm:prSet>
      <dgm:spPr/>
    </dgm:pt>
    <dgm:pt modelId="{A5A43735-6F06-5246-B994-95F9C7D92D40}" type="pres">
      <dgm:prSet presAssocID="{355D0C41-B365-8E49-8708-DCBA1F852678}" presName="spNode" presStyleCnt="0"/>
      <dgm:spPr/>
    </dgm:pt>
    <dgm:pt modelId="{D4B67B5A-4CBE-734F-970F-3BC2060B0778}" type="pres">
      <dgm:prSet presAssocID="{7470F306-38B9-3249-AE23-1D66126E430E}" presName="sibTrans" presStyleLbl="sibTrans1D1" presStyleIdx="2" presStyleCnt="4"/>
      <dgm:spPr/>
    </dgm:pt>
    <dgm:pt modelId="{A100CA01-97FD-4144-84A3-25188C6E0D92}" type="pres">
      <dgm:prSet presAssocID="{EA86F20C-15FD-1343-A731-6C8A3DC5645F}" presName="node" presStyleLbl="node1" presStyleIdx="3" presStyleCnt="4">
        <dgm:presLayoutVars>
          <dgm:bulletEnabled val="1"/>
        </dgm:presLayoutVars>
      </dgm:prSet>
      <dgm:spPr/>
    </dgm:pt>
    <dgm:pt modelId="{425E3AA8-D41C-DA48-874B-3F66B633D04A}" type="pres">
      <dgm:prSet presAssocID="{EA86F20C-15FD-1343-A731-6C8A3DC5645F}" presName="spNode" presStyleCnt="0"/>
      <dgm:spPr/>
    </dgm:pt>
    <dgm:pt modelId="{6FED4B27-DC94-6643-903E-B72C2079A0D9}" type="pres">
      <dgm:prSet presAssocID="{FE99C353-370A-A945-87E1-0D9435FCAFEE}" presName="sibTrans" presStyleLbl="sibTrans1D1" presStyleIdx="3" presStyleCnt="4"/>
      <dgm:spPr/>
    </dgm:pt>
  </dgm:ptLst>
  <dgm:cxnLst>
    <dgm:cxn modelId="{BA32E304-0A11-714A-A52F-15E0628D1EB2}" srcId="{B77D99E2-F55F-C141-82E4-F756A758F87F}" destId="{EA86F20C-15FD-1343-A731-6C8A3DC5645F}" srcOrd="3" destOrd="0" parTransId="{CB55EAAF-DB4B-BF46-95C1-925DD40AD0D3}" sibTransId="{FE99C353-370A-A945-87E1-0D9435FCAFEE}"/>
    <dgm:cxn modelId="{702BD820-2FA2-2F44-811D-8BBDABCFB6BE}" srcId="{B77D99E2-F55F-C141-82E4-F756A758F87F}" destId="{135D0C71-874A-9249-97D0-4BAA2C823C42}" srcOrd="0" destOrd="0" parTransId="{564F04C4-AF71-924F-87AC-1EBD243D31CF}" sibTransId="{1DE7E3B6-D072-C042-B0B2-F6C992DF9F8D}"/>
    <dgm:cxn modelId="{35B5CA30-3041-3949-851E-41786BA60A1D}" srcId="{B77D99E2-F55F-C141-82E4-F756A758F87F}" destId="{355D0C41-B365-8E49-8708-DCBA1F852678}" srcOrd="2" destOrd="0" parTransId="{E16ECF5B-D773-3B4D-8629-BB6C1677FC9C}" sibTransId="{7470F306-38B9-3249-AE23-1D66126E430E}"/>
    <dgm:cxn modelId="{9450BF5B-B8A0-BD49-A04C-A7EAEAB75B4A}" type="presOf" srcId="{4D0BB9C5-DFF3-EE49-9F87-96680636E02F}" destId="{6075F179-5099-2F44-A72C-E22695CFA5F1}" srcOrd="0" destOrd="0" presId="urn:microsoft.com/office/officeart/2005/8/layout/cycle6"/>
    <dgm:cxn modelId="{955FBA86-4D67-3F4D-B2D6-757E337F68CE}" type="presOf" srcId="{FE99C353-370A-A945-87E1-0D9435FCAFEE}" destId="{6FED4B27-DC94-6643-903E-B72C2079A0D9}" srcOrd="0" destOrd="0" presId="urn:microsoft.com/office/officeart/2005/8/layout/cycle6"/>
    <dgm:cxn modelId="{7D806195-42A5-0B42-B7E0-66FBB9C52617}" srcId="{B77D99E2-F55F-C141-82E4-F756A758F87F}" destId="{69E86409-A619-8A42-9D26-ABD221B00CEE}" srcOrd="1" destOrd="0" parTransId="{EF2A136E-074B-FD4F-89A0-933938E1DA78}" sibTransId="{4D0BB9C5-DFF3-EE49-9F87-96680636E02F}"/>
    <dgm:cxn modelId="{6E6E5899-253D-1546-A56A-4C09E196279C}" type="presOf" srcId="{69E86409-A619-8A42-9D26-ABD221B00CEE}" destId="{4C191A13-E817-FE4F-921B-281F0990A31F}" srcOrd="0" destOrd="0" presId="urn:microsoft.com/office/officeart/2005/8/layout/cycle6"/>
    <dgm:cxn modelId="{F42F949B-3B08-484B-AB4F-BE363AB6A50B}" type="presOf" srcId="{135D0C71-874A-9249-97D0-4BAA2C823C42}" destId="{7D7DFA6E-E4F4-7B43-9A8B-86339D1C72DC}" srcOrd="0" destOrd="0" presId="urn:microsoft.com/office/officeart/2005/8/layout/cycle6"/>
    <dgm:cxn modelId="{D1B327B1-F89F-C344-A9F5-62149AB32986}" type="presOf" srcId="{B77D99E2-F55F-C141-82E4-F756A758F87F}" destId="{56E4DE6F-D700-DA4A-A86A-A105475F74C0}" srcOrd="0" destOrd="0" presId="urn:microsoft.com/office/officeart/2005/8/layout/cycle6"/>
    <dgm:cxn modelId="{68517DB3-9FA5-6B41-83C8-2EDC189CE0DA}" type="presOf" srcId="{355D0C41-B365-8E49-8708-DCBA1F852678}" destId="{E4E895A4-A4F7-D241-95F7-C92F75B7B756}" srcOrd="0" destOrd="0" presId="urn:microsoft.com/office/officeart/2005/8/layout/cycle6"/>
    <dgm:cxn modelId="{65A037B8-37EC-244F-A658-F8658DBCDDA2}" type="presOf" srcId="{1DE7E3B6-D072-C042-B0B2-F6C992DF9F8D}" destId="{9548002B-50E1-C548-A8F0-C2E0B51A207F}" srcOrd="0" destOrd="0" presId="urn:microsoft.com/office/officeart/2005/8/layout/cycle6"/>
    <dgm:cxn modelId="{73360FCA-3ACA-984D-A362-FD9CFDF989BB}" type="presOf" srcId="{7470F306-38B9-3249-AE23-1D66126E430E}" destId="{D4B67B5A-4CBE-734F-970F-3BC2060B0778}" srcOrd="0" destOrd="0" presId="urn:microsoft.com/office/officeart/2005/8/layout/cycle6"/>
    <dgm:cxn modelId="{67C5E0D9-AA6F-DC46-AA76-C2FC6EF431E8}" type="presOf" srcId="{EA86F20C-15FD-1343-A731-6C8A3DC5645F}" destId="{A100CA01-97FD-4144-84A3-25188C6E0D92}" srcOrd="0" destOrd="0" presId="urn:microsoft.com/office/officeart/2005/8/layout/cycle6"/>
    <dgm:cxn modelId="{05518019-9F0A-154E-A353-1336B798EE39}" type="presParOf" srcId="{56E4DE6F-D700-DA4A-A86A-A105475F74C0}" destId="{7D7DFA6E-E4F4-7B43-9A8B-86339D1C72DC}" srcOrd="0" destOrd="0" presId="urn:microsoft.com/office/officeart/2005/8/layout/cycle6"/>
    <dgm:cxn modelId="{2E594F25-4896-1148-B66B-5F4EE97C4AC1}" type="presParOf" srcId="{56E4DE6F-D700-DA4A-A86A-A105475F74C0}" destId="{756A8A2B-FD04-3A45-B78D-E6AACA8515EA}" srcOrd="1" destOrd="0" presId="urn:microsoft.com/office/officeart/2005/8/layout/cycle6"/>
    <dgm:cxn modelId="{46F7134D-7373-914D-9907-6994AD25A1FE}" type="presParOf" srcId="{56E4DE6F-D700-DA4A-A86A-A105475F74C0}" destId="{9548002B-50E1-C548-A8F0-C2E0B51A207F}" srcOrd="2" destOrd="0" presId="urn:microsoft.com/office/officeart/2005/8/layout/cycle6"/>
    <dgm:cxn modelId="{6008822A-A993-DB4D-9989-49E674523A2A}" type="presParOf" srcId="{56E4DE6F-D700-DA4A-A86A-A105475F74C0}" destId="{4C191A13-E817-FE4F-921B-281F0990A31F}" srcOrd="3" destOrd="0" presId="urn:microsoft.com/office/officeart/2005/8/layout/cycle6"/>
    <dgm:cxn modelId="{21499931-18C4-4F42-8A44-26CE3BED41A3}" type="presParOf" srcId="{56E4DE6F-D700-DA4A-A86A-A105475F74C0}" destId="{2ECDE552-6C35-BF43-A042-1FFDC8C5294E}" srcOrd="4" destOrd="0" presId="urn:microsoft.com/office/officeart/2005/8/layout/cycle6"/>
    <dgm:cxn modelId="{09BCAD52-5300-2B4F-8E4E-FB526C75619D}" type="presParOf" srcId="{56E4DE6F-D700-DA4A-A86A-A105475F74C0}" destId="{6075F179-5099-2F44-A72C-E22695CFA5F1}" srcOrd="5" destOrd="0" presId="urn:microsoft.com/office/officeart/2005/8/layout/cycle6"/>
    <dgm:cxn modelId="{43B9CDFD-BAC3-E441-81CE-8E26C0FE2D60}" type="presParOf" srcId="{56E4DE6F-D700-DA4A-A86A-A105475F74C0}" destId="{E4E895A4-A4F7-D241-95F7-C92F75B7B756}" srcOrd="6" destOrd="0" presId="urn:microsoft.com/office/officeart/2005/8/layout/cycle6"/>
    <dgm:cxn modelId="{5FC276C7-B2F2-EA4A-9E9C-8CA9A7F5FA37}" type="presParOf" srcId="{56E4DE6F-D700-DA4A-A86A-A105475F74C0}" destId="{A5A43735-6F06-5246-B994-95F9C7D92D40}" srcOrd="7" destOrd="0" presId="urn:microsoft.com/office/officeart/2005/8/layout/cycle6"/>
    <dgm:cxn modelId="{218641EC-8E41-1B45-A2C0-426F6DED982F}" type="presParOf" srcId="{56E4DE6F-D700-DA4A-A86A-A105475F74C0}" destId="{D4B67B5A-4CBE-734F-970F-3BC2060B0778}" srcOrd="8" destOrd="0" presId="urn:microsoft.com/office/officeart/2005/8/layout/cycle6"/>
    <dgm:cxn modelId="{25BF4105-A6FF-A040-BD48-8F252BCBB372}" type="presParOf" srcId="{56E4DE6F-D700-DA4A-A86A-A105475F74C0}" destId="{A100CA01-97FD-4144-84A3-25188C6E0D92}" srcOrd="9" destOrd="0" presId="urn:microsoft.com/office/officeart/2005/8/layout/cycle6"/>
    <dgm:cxn modelId="{23730FEA-1084-7A49-9807-EC6FF8F4F378}" type="presParOf" srcId="{56E4DE6F-D700-DA4A-A86A-A105475F74C0}" destId="{425E3AA8-D41C-DA48-874B-3F66B633D04A}" srcOrd="10" destOrd="0" presId="urn:microsoft.com/office/officeart/2005/8/layout/cycle6"/>
    <dgm:cxn modelId="{520D97AF-8A5D-5949-843A-BF3588D92AD1}" type="presParOf" srcId="{56E4DE6F-D700-DA4A-A86A-A105475F74C0}" destId="{6FED4B27-DC94-6643-903E-B72C2079A0D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4C6B6-CE85-EA4A-AF63-FC95BF2C63E0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9CDEC0AD-EFD0-DD45-83BE-61EBBB12CCF6}">
      <dgm:prSet phldrT="[Text]"/>
      <dgm:spPr/>
      <dgm:t>
        <a:bodyPr/>
        <a:lstStyle/>
        <a:p>
          <a:r>
            <a:rPr lang="hu-HU" noProof="0" dirty="0"/>
            <a:t>Küldetésnyilatkozat, minőségügyi kézikönyv</a:t>
          </a:r>
        </a:p>
      </dgm:t>
    </dgm:pt>
    <dgm:pt modelId="{12E5DC31-F96A-CE4B-97C6-364899C6C638}" type="parTrans" cxnId="{79C37BA8-0C71-8E40-A981-AA6935DFBB27}">
      <dgm:prSet/>
      <dgm:spPr/>
      <dgm:t>
        <a:bodyPr/>
        <a:lstStyle/>
        <a:p>
          <a:endParaRPr lang="hu-HU"/>
        </a:p>
      </dgm:t>
    </dgm:pt>
    <dgm:pt modelId="{1B1D5047-CFC8-B84A-84ED-DA6715D9A9B2}" type="sibTrans" cxnId="{79C37BA8-0C71-8E40-A981-AA6935DFBB27}">
      <dgm:prSet/>
      <dgm:spPr/>
      <dgm:t>
        <a:bodyPr/>
        <a:lstStyle/>
        <a:p>
          <a:endParaRPr lang="hu-HU"/>
        </a:p>
      </dgm:t>
    </dgm:pt>
    <dgm:pt modelId="{B5C6176D-C603-2541-8126-DEF1D1DB04C2}">
      <dgm:prSet phldrT="[Text]"/>
      <dgm:spPr/>
      <dgm:t>
        <a:bodyPr/>
        <a:lstStyle/>
        <a:p>
          <a:r>
            <a:rPr lang="hu-HU" noProof="0" dirty="0"/>
            <a:t>Folyamatok, tevékenységek, felelősségek,  leírása </a:t>
          </a:r>
        </a:p>
      </dgm:t>
    </dgm:pt>
    <dgm:pt modelId="{BBC395B4-4332-3C47-BBCB-44341C3A1212}" type="parTrans" cxnId="{6D811D4B-725B-3B48-9D83-54150EFD6EC5}">
      <dgm:prSet/>
      <dgm:spPr/>
      <dgm:t>
        <a:bodyPr/>
        <a:lstStyle/>
        <a:p>
          <a:endParaRPr lang="hu-HU"/>
        </a:p>
      </dgm:t>
    </dgm:pt>
    <dgm:pt modelId="{C9A82AA2-FD28-E44D-B367-B12C8ECF56A3}" type="sibTrans" cxnId="{6D811D4B-725B-3B48-9D83-54150EFD6EC5}">
      <dgm:prSet/>
      <dgm:spPr/>
      <dgm:t>
        <a:bodyPr/>
        <a:lstStyle/>
        <a:p>
          <a:endParaRPr lang="hu-HU"/>
        </a:p>
      </dgm:t>
    </dgm:pt>
    <dgm:pt modelId="{016526AD-0724-8940-A730-2A6AFE826DF7}">
      <dgm:prSet phldrT="[Text]"/>
      <dgm:spPr/>
      <dgm:t>
        <a:bodyPr/>
        <a:lstStyle/>
        <a:p>
          <a:r>
            <a:rPr lang="hu-HU" noProof="0" dirty="0"/>
            <a:t>Dokumentációk, szabványok (kerettantervek, jogszabályok, EQAVET</a:t>
          </a:r>
        </a:p>
      </dgm:t>
    </dgm:pt>
    <dgm:pt modelId="{2AF67AF8-152E-724B-885B-F674DD3BCB38}" type="parTrans" cxnId="{1A50D062-581B-1941-8C91-5D9E8A2D7929}">
      <dgm:prSet/>
      <dgm:spPr/>
      <dgm:t>
        <a:bodyPr/>
        <a:lstStyle/>
        <a:p>
          <a:endParaRPr lang="hu-HU"/>
        </a:p>
      </dgm:t>
    </dgm:pt>
    <dgm:pt modelId="{F0F2B999-E987-5849-A887-42D87BA13F5A}" type="sibTrans" cxnId="{1A50D062-581B-1941-8C91-5D9E8A2D7929}">
      <dgm:prSet/>
      <dgm:spPr/>
      <dgm:t>
        <a:bodyPr/>
        <a:lstStyle/>
        <a:p>
          <a:endParaRPr lang="hu-HU"/>
        </a:p>
      </dgm:t>
    </dgm:pt>
    <dgm:pt modelId="{F4193812-367C-4440-844F-4752B810F383}">
      <dgm:prSet phldrT="[Text]"/>
      <dgm:spPr/>
      <dgm:t>
        <a:bodyPr/>
        <a:lstStyle/>
        <a:p>
          <a:r>
            <a:rPr lang="hu-HU" noProof="0" dirty="0"/>
            <a:t>Feljegyzések (mérés, értékelés, visszacsatolás)</a:t>
          </a:r>
        </a:p>
      </dgm:t>
    </dgm:pt>
    <dgm:pt modelId="{3A80631F-EF84-F143-B4F6-5C7EF763D9E6}" type="parTrans" cxnId="{9A735C6B-AF99-C14C-940F-7882C2CE93BB}">
      <dgm:prSet/>
      <dgm:spPr/>
      <dgm:t>
        <a:bodyPr/>
        <a:lstStyle/>
        <a:p>
          <a:endParaRPr lang="hu-HU"/>
        </a:p>
      </dgm:t>
    </dgm:pt>
    <dgm:pt modelId="{732656B4-7F6E-CB40-A083-F3676745D213}" type="sibTrans" cxnId="{9A735C6B-AF99-C14C-940F-7882C2CE93BB}">
      <dgm:prSet/>
      <dgm:spPr/>
      <dgm:t>
        <a:bodyPr/>
        <a:lstStyle/>
        <a:p>
          <a:endParaRPr lang="hu-HU"/>
        </a:p>
      </dgm:t>
    </dgm:pt>
    <dgm:pt modelId="{154097EC-5A1D-A742-90D2-7CD501DD94A1}" type="pres">
      <dgm:prSet presAssocID="{2B94C6B6-CE85-EA4A-AF63-FC95BF2C63E0}" presName="compositeShape" presStyleCnt="0">
        <dgm:presLayoutVars>
          <dgm:dir/>
          <dgm:resizeHandles/>
        </dgm:presLayoutVars>
      </dgm:prSet>
      <dgm:spPr/>
    </dgm:pt>
    <dgm:pt modelId="{16F5A1FD-6D28-AC48-B46B-419D8EFD6AAF}" type="pres">
      <dgm:prSet presAssocID="{2B94C6B6-CE85-EA4A-AF63-FC95BF2C63E0}" presName="pyramid" presStyleLbl="node1" presStyleIdx="0" presStyleCnt="1"/>
      <dgm:spPr/>
    </dgm:pt>
    <dgm:pt modelId="{523C1D2B-20FB-EF46-BEE6-FC9BB3BCAED5}" type="pres">
      <dgm:prSet presAssocID="{2B94C6B6-CE85-EA4A-AF63-FC95BF2C63E0}" presName="theList" presStyleCnt="0"/>
      <dgm:spPr/>
    </dgm:pt>
    <dgm:pt modelId="{F6D00B93-9793-B640-BBD0-3247CDD7073A}" type="pres">
      <dgm:prSet presAssocID="{9CDEC0AD-EFD0-DD45-83BE-61EBBB12CCF6}" presName="aNode" presStyleLbl="fgAcc1" presStyleIdx="0" presStyleCnt="4">
        <dgm:presLayoutVars>
          <dgm:bulletEnabled val="1"/>
        </dgm:presLayoutVars>
      </dgm:prSet>
      <dgm:spPr/>
    </dgm:pt>
    <dgm:pt modelId="{6DD8F767-9735-BB48-9193-73A0B49BFD7E}" type="pres">
      <dgm:prSet presAssocID="{9CDEC0AD-EFD0-DD45-83BE-61EBBB12CCF6}" presName="aSpace" presStyleCnt="0"/>
      <dgm:spPr/>
    </dgm:pt>
    <dgm:pt modelId="{FCECF30A-2404-A544-B872-41D7BC174F83}" type="pres">
      <dgm:prSet presAssocID="{B5C6176D-C603-2541-8126-DEF1D1DB04C2}" presName="aNode" presStyleLbl="fgAcc1" presStyleIdx="1" presStyleCnt="4">
        <dgm:presLayoutVars>
          <dgm:bulletEnabled val="1"/>
        </dgm:presLayoutVars>
      </dgm:prSet>
      <dgm:spPr/>
    </dgm:pt>
    <dgm:pt modelId="{B844FFE9-09A9-A143-9FE5-A66FBA6CC459}" type="pres">
      <dgm:prSet presAssocID="{B5C6176D-C603-2541-8126-DEF1D1DB04C2}" presName="aSpace" presStyleCnt="0"/>
      <dgm:spPr/>
    </dgm:pt>
    <dgm:pt modelId="{6324547F-8609-1540-B3F9-8610FFB4FCF5}" type="pres">
      <dgm:prSet presAssocID="{016526AD-0724-8940-A730-2A6AFE826DF7}" presName="aNode" presStyleLbl="fgAcc1" presStyleIdx="2" presStyleCnt="4" custLinFactNeighborX="516" custLinFactNeighborY="8911">
        <dgm:presLayoutVars>
          <dgm:bulletEnabled val="1"/>
        </dgm:presLayoutVars>
      </dgm:prSet>
      <dgm:spPr/>
    </dgm:pt>
    <dgm:pt modelId="{22EFC5BE-4BE8-9F44-844A-7459FD7D77C4}" type="pres">
      <dgm:prSet presAssocID="{016526AD-0724-8940-A730-2A6AFE826DF7}" presName="aSpace" presStyleCnt="0"/>
      <dgm:spPr/>
    </dgm:pt>
    <dgm:pt modelId="{98C62D56-5CE1-9644-A297-7FD1F2E1681C}" type="pres">
      <dgm:prSet presAssocID="{F4193812-367C-4440-844F-4752B810F383}" presName="aNode" presStyleLbl="fgAcc1" presStyleIdx="3" presStyleCnt="4">
        <dgm:presLayoutVars>
          <dgm:bulletEnabled val="1"/>
        </dgm:presLayoutVars>
      </dgm:prSet>
      <dgm:spPr/>
    </dgm:pt>
    <dgm:pt modelId="{2D64610E-EAAC-1C4E-9408-1D3BCBE4686F}" type="pres">
      <dgm:prSet presAssocID="{F4193812-367C-4440-844F-4752B810F383}" presName="aSpace" presStyleCnt="0"/>
      <dgm:spPr/>
    </dgm:pt>
  </dgm:ptLst>
  <dgm:cxnLst>
    <dgm:cxn modelId="{27D5161B-A169-2147-8371-0446A0162A5D}" type="presOf" srcId="{F4193812-367C-4440-844F-4752B810F383}" destId="{98C62D56-5CE1-9644-A297-7FD1F2E1681C}" srcOrd="0" destOrd="0" presId="urn:microsoft.com/office/officeart/2005/8/layout/pyramid2"/>
    <dgm:cxn modelId="{6D811D4B-725B-3B48-9D83-54150EFD6EC5}" srcId="{2B94C6B6-CE85-EA4A-AF63-FC95BF2C63E0}" destId="{B5C6176D-C603-2541-8126-DEF1D1DB04C2}" srcOrd="1" destOrd="0" parTransId="{BBC395B4-4332-3C47-BBCB-44341C3A1212}" sibTransId="{C9A82AA2-FD28-E44D-B367-B12C8ECF56A3}"/>
    <dgm:cxn modelId="{1A50D062-581B-1941-8C91-5D9E8A2D7929}" srcId="{2B94C6B6-CE85-EA4A-AF63-FC95BF2C63E0}" destId="{016526AD-0724-8940-A730-2A6AFE826DF7}" srcOrd="2" destOrd="0" parTransId="{2AF67AF8-152E-724B-885B-F674DD3BCB38}" sibTransId="{F0F2B999-E987-5849-A887-42D87BA13F5A}"/>
    <dgm:cxn modelId="{9A735C6B-AF99-C14C-940F-7882C2CE93BB}" srcId="{2B94C6B6-CE85-EA4A-AF63-FC95BF2C63E0}" destId="{F4193812-367C-4440-844F-4752B810F383}" srcOrd="3" destOrd="0" parTransId="{3A80631F-EF84-F143-B4F6-5C7EF763D9E6}" sibTransId="{732656B4-7F6E-CB40-A083-F3676745D213}"/>
    <dgm:cxn modelId="{B486A395-7CCA-1C46-AA18-EE0DCD997144}" type="presOf" srcId="{2B94C6B6-CE85-EA4A-AF63-FC95BF2C63E0}" destId="{154097EC-5A1D-A742-90D2-7CD501DD94A1}" srcOrd="0" destOrd="0" presId="urn:microsoft.com/office/officeart/2005/8/layout/pyramid2"/>
    <dgm:cxn modelId="{79C37BA8-0C71-8E40-A981-AA6935DFBB27}" srcId="{2B94C6B6-CE85-EA4A-AF63-FC95BF2C63E0}" destId="{9CDEC0AD-EFD0-DD45-83BE-61EBBB12CCF6}" srcOrd="0" destOrd="0" parTransId="{12E5DC31-F96A-CE4B-97C6-364899C6C638}" sibTransId="{1B1D5047-CFC8-B84A-84ED-DA6715D9A9B2}"/>
    <dgm:cxn modelId="{970A7BD5-706C-CF42-B494-349EC04A4803}" type="presOf" srcId="{B5C6176D-C603-2541-8126-DEF1D1DB04C2}" destId="{FCECF30A-2404-A544-B872-41D7BC174F83}" srcOrd="0" destOrd="0" presId="urn:microsoft.com/office/officeart/2005/8/layout/pyramid2"/>
    <dgm:cxn modelId="{042469D6-D9B7-0C45-BB9A-F5BA096F40A0}" type="presOf" srcId="{9CDEC0AD-EFD0-DD45-83BE-61EBBB12CCF6}" destId="{F6D00B93-9793-B640-BBD0-3247CDD7073A}" srcOrd="0" destOrd="0" presId="urn:microsoft.com/office/officeart/2005/8/layout/pyramid2"/>
    <dgm:cxn modelId="{390207FF-A323-8348-A83B-C5EC3948EE0C}" type="presOf" srcId="{016526AD-0724-8940-A730-2A6AFE826DF7}" destId="{6324547F-8609-1540-B3F9-8610FFB4FCF5}" srcOrd="0" destOrd="0" presId="urn:microsoft.com/office/officeart/2005/8/layout/pyramid2"/>
    <dgm:cxn modelId="{BED90BD8-3BF4-0741-8339-35008B2D05A6}" type="presParOf" srcId="{154097EC-5A1D-A742-90D2-7CD501DD94A1}" destId="{16F5A1FD-6D28-AC48-B46B-419D8EFD6AAF}" srcOrd="0" destOrd="0" presId="urn:microsoft.com/office/officeart/2005/8/layout/pyramid2"/>
    <dgm:cxn modelId="{38FCD9BE-2BB0-2A43-9846-F529F8BF5189}" type="presParOf" srcId="{154097EC-5A1D-A742-90D2-7CD501DD94A1}" destId="{523C1D2B-20FB-EF46-BEE6-FC9BB3BCAED5}" srcOrd="1" destOrd="0" presId="urn:microsoft.com/office/officeart/2005/8/layout/pyramid2"/>
    <dgm:cxn modelId="{60C1ED9E-6F48-0548-8849-A4CE16C00104}" type="presParOf" srcId="{523C1D2B-20FB-EF46-BEE6-FC9BB3BCAED5}" destId="{F6D00B93-9793-B640-BBD0-3247CDD7073A}" srcOrd="0" destOrd="0" presId="urn:microsoft.com/office/officeart/2005/8/layout/pyramid2"/>
    <dgm:cxn modelId="{4AB0248D-A647-0843-81E9-0574A0182157}" type="presParOf" srcId="{523C1D2B-20FB-EF46-BEE6-FC9BB3BCAED5}" destId="{6DD8F767-9735-BB48-9193-73A0B49BFD7E}" srcOrd="1" destOrd="0" presId="urn:microsoft.com/office/officeart/2005/8/layout/pyramid2"/>
    <dgm:cxn modelId="{766C6508-1D02-6C4D-A31B-CD6709138A17}" type="presParOf" srcId="{523C1D2B-20FB-EF46-BEE6-FC9BB3BCAED5}" destId="{FCECF30A-2404-A544-B872-41D7BC174F83}" srcOrd="2" destOrd="0" presId="urn:microsoft.com/office/officeart/2005/8/layout/pyramid2"/>
    <dgm:cxn modelId="{9EA6E1A2-52A2-3242-B212-DDACA89B942A}" type="presParOf" srcId="{523C1D2B-20FB-EF46-BEE6-FC9BB3BCAED5}" destId="{B844FFE9-09A9-A143-9FE5-A66FBA6CC459}" srcOrd="3" destOrd="0" presId="urn:microsoft.com/office/officeart/2005/8/layout/pyramid2"/>
    <dgm:cxn modelId="{8D533A4F-DDBD-6043-B618-898C8406BF08}" type="presParOf" srcId="{523C1D2B-20FB-EF46-BEE6-FC9BB3BCAED5}" destId="{6324547F-8609-1540-B3F9-8610FFB4FCF5}" srcOrd="4" destOrd="0" presId="urn:microsoft.com/office/officeart/2005/8/layout/pyramid2"/>
    <dgm:cxn modelId="{9C735954-6025-9342-AAB9-03C876ED7244}" type="presParOf" srcId="{523C1D2B-20FB-EF46-BEE6-FC9BB3BCAED5}" destId="{22EFC5BE-4BE8-9F44-844A-7459FD7D77C4}" srcOrd="5" destOrd="0" presId="urn:microsoft.com/office/officeart/2005/8/layout/pyramid2"/>
    <dgm:cxn modelId="{1B141162-B90C-BA42-939E-DFDCDED44625}" type="presParOf" srcId="{523C1D2B-20FB-EF46-BEE6-FC9BB3BCAED5}" destId="{98C62D56-5CE1-9644-A297-7FD1F2E1681C}" srcOrd="6" destOrd="0" presId="urn:microsoft.com/office/officeart/2005/8/layout/pyramid2"/>
    <dgm:cxn modelId="{7103087E-A8DF-C845-AC41-3493E7E0FB9E}" type="presParOf" srcId="{523C1D2B-20FB-EF46-BEE6-FC9BB3BCAED5}" destId="{2D64610E-EAAC-1C4E-9408-1D3BCBE4686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78710-2E46-D644-B86B-DB8BC6A83C9D}">
      <dsp:nvSpPr>
        <dsp:cNvPr id="0" name=""/>
        <dsp:cNvSpPr/>
      </dsp:nvSpPr>
      <dsp:spPr>
        <a:xfrm>
          <a:off x="831002" y="0"/>
          <a:ext cx="8929792" cy="55811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439643-7DDC-DE45-A9CA-9DDF55B63342}">
      <dsp:nvSpPr>
        <dsp:cNvPr id="0" name=""/>
        <dsp:cNvSpPr/>
      </dsp:nvSpPr>
      <dsp:spPr>
        <a:xfrm>
          <a:off x="1965086" y="3852089"/>
          <a:ext cx="232174" cy="2321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F90C9-5E96-8B4D-906C-BBBE5AC26147}">
      <dsp:nvSpPr>
        <dsp:cNvPr id="0" name=""/>
        <dsp:cNvSpPr/>
      </dsp:nvSpPr>
      <dsp:spPr>
        <a:xfrm>
          <a:off x="454767" y="4294321"/>
          <a:ext cx="5333454" cy="960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25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noProof="0" dirty="0"/>
            <a:t>Koncepció, partnerség építés, előkészítés, előzetes szükségletelemzés</a:t>
          </a:r>
        </a:p>
      </dsp:txBody>
      <dsp:txXfrm>
        <a:off x="454767" y="4294321"/>
        <a:ext cx="5333454" cy="960653"/>
      </dsp:txXfrm>
    </dsp:sp>
    <dsp:sp modelId="{54F2CC5F-1343-D342-A103-E986C6438C30}">
      <dsp:nvSpPr>
        <dsp:cNvPr id="0" name=""/>
        <dsp:cNvSpPr/>
      </dsp:nvSpPr>
      <dsp:spPr>
        <a:xfrm>
          <a:off x="4014473" y="2335140"/>
          <a:ext cx="419700" cy="4197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E34EB2-3B30-9A4D-B263-3FC17CB710C7}">
      <dsp:nvSpPr>
        <dsp:cNvPr id="0" name=""/>
        <dsp:cNvSpPr/>
      </dsp:nvSpPr>
      <dsp:spPr>
        <a:xfrm>
          <a:off x="1819269" y="3039788"/>
          <a:ext cx="6124587" cy="503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9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noProof="0" dirty="0"/>
            <a:t>Szükségletelemzés, fejlesztés, implementáció</a:t>
          </a:r>
        </a:p>
      </dsp:txBody>
      <dsp:txXfrm>
        <a:off x="1819269" y="3039788"/>
        <a:ext cx="6124587" cy="503511"/>
      </dsp:txXfrm>
    </dsp:sp>
    <dsp:sp modelId="{67824C5B-4865-ED48-8EC3-2F1C3B158982}">
      <dsp:nvSpPr>
        <dsp:cNvPr id="0" name=""/>
        <dsp:cNvSpPr/>
      </dsp:nvSpPr>
      <dsp:spPr>
        <a:xfrm>
          <a:off x="6479096" y="1412023"/>
          <a:ext cx="580436" cy="5804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9EC03E-3D98-8E40-BF00-F985908C9DF3}">
      <dsp:nvSpPr>
        <dsp:cNvPr id="0" name=""/>
        <dsp:cNvSpPr/>
      </dsp:nvSpPr>
      <dsp:spPr>
        <a:xfrm>
          <a:off x="6769314" y="1702241"/>
          <a:ext cx="2143150" cy="387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61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noProof="0" dirty="0"/>
            <a:t>Tesztelés,</a:t>
          </a:r>
          <a:r>
            <a:rPr lang="hu-HU" sz="2300" kern="1200" baseline="0" noProof="0" dirty="0"/>
            <a:t> “csomagolás”, hasznosítási tervek</a:t>
          </a:r>
          <a:endParaRPr lang="hu-HU" sz="2300" kern="1200" noProof="0" dirty="0"/>
        </a:p>
      </dsp:txBody>
      <dsp:txXfrm>
        <a:off x="6769314" y="1702241"/>
        <a:ext cx="2143150" cy="3878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DFA6E-E4F4-7B43-9A8B-86339D1C72DC}">
      <dsp:nvSpPr>
        <dsp:cNvPr id="0" name=""/>
        <dsp:cNvSpPr/>
      </dsp:nvSpPr>
      <dsp:spPr>
        <a:xfrm>
          <a:off x="2394705" y="671"/>
          <a:ext cx="1551063" cy="10081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Tervezés</a:t>
          </a:r>
          <a:endParaRPr lang="en-US" sz="1700" kern="1200" dirty="0"/>
        </a:p>
      </dsp:txBody>
      <dsp:txXfrm>
        <a:off x="2443921" y="49887"/>
        <a:ext cx="1452631" cy="909759"/>
      </dsp:txXfrm>
    </dsp:sp>
    <dsp:sp modelId="{9548002B-50E1-C548-A8F0-C2E0B51A207F}">
      <dsp:nvSpPr>
        <dsp:cNvPr id="0" name=""/>
        <dsp:cNvSpPr/>
      </dsp:nvSpPr>
      <dsp:spPr>
        <a:xfrm>
          <a:off x="1505950" y="504766"/>
          <a:ext cx="3328574" cy="3328574"/>
        </a:xfrm>
        <a:custGeom>
          <a:avLst/>
          <a:gdLst/>
          <a:ahLst/>
          <a:cxnLst/>
          <a:rect l="0" t="0" r="0" b="0"/>
          <a:pathLst>
            <a:path>
              <a:moveTo>
                <a:pt x="2450970" y="197664"/>
              </a:moveTo>
              <a:arcTo wR="1664287" hR="1664287" stAng="17892523" swAng="262351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91A13-E817-FE4F-921B-281F0990A31F}">
      <dsp:nvSpPr>
        <dsp:cNvPr id="0" name=""/>
        <dsp:cNvSpPr/>
      </dsp:nvSpPr>
      <dsp:spPr>
        <a:xfrm>
          <a:off x="4058992" y="1664958"/>
          <a:ext cx="1551063" cy="100819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Implementáció</a:t>
          </a:r>
          <a:endParaRPr lang="en-US" sz="1700" kern="1200" dirty="0"/>
        </a:p>
      </dsp:txBody>
      <dsp:txXfrm>
        <a:off x="4108208" y="1714174"/>
        <a:ext cx="1452631" cy="909759"/>
      </dsp:txXfrm>
    </dsp:sp>
    <dsp:sp modelId="{6075F179-5099-2F44-A72C-E22695CFA5F1}">
      <dsp:nvSpPr>
        <dsp:cNvPr id="0" name=""/>
        <dsp:cNvSpPr/>
      </dsp:nvSpPr>
      <dsp:spPr>
        <a:xfrm>
          <a:off x="1505950" y="504766"/>
          <a:ext cx="3328574" cy="3328574"/>
        </a:xfrm>
        <a:custGeom>
          <a:avLst/>
          <a:gdLst/>
          <a:ahLst/>
          <a:cxnLst/>
          <a:rect l="0" t="0" r="0" b="0"/>
          <a:pathLst>
            <a:path>
              <a:moveTo>
                <a:pt x="3246524" y="2180404"/>
              </a:moveTo>
              <a:arcTo wR="1664287" hR="1664287" stAng="1083962" swAng="262351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895A4-A4F7-D241-95F7-C92F75B7B756}">
      <dsp:nvSpPr>
        <dsp:cNvPr id="0" name=""/>
        <dsp:cNvSpPr/>
      </dsp:nvSpPr>
      <dsp:spPr>
        <a:xfrm>
          <a:off x="2394705" y="3329245"/>
          <a:ext cx="1551063" cy="100819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Mérés</a:t>
          </a:r>
          <a:r>
            <a:rPr lang="en-US" sz="1700" kern="1200" dirty="0"/>
            <a:t>, </a:t>
          </a:r>
          <a:r>
            <a:rPr lang="en-US" sz="1700" kern="1200" dirty="0" err="1"/>
            <a:t>Értékelés</a:t>
          </a:r>
          <a:endParaRPr lang="en-US" sz="1700" kern="1200" dirty="0"/>
        </a:p>
      </dsp:txBody>
      <dsp:txXfrm>
        <a:off x="2443921" y="3378461"/>
        <a:ext cx="1452631" cy="909759"/>
      </dsp:txXfrm>
    </dsp:sp>
    <dsp:sp modelId="{D4B67B5A-4CBE-734F-970F-3BC2060B0778}">
      <dsp:nvSpPr>
        <dsp:cNvPr id="0" name=""/>
        <dsp:cNvSpPr/>
      </dsp:nvSpPr>
      <dsp:spPr>
        <a:xfrm>
          <a:off x="1505950" y="504766"/>
          <a:ext cx="3328574" cy="3328574"/>
        </a:xfrm>
        <a:custGeom>
          <a:avLst/>
          <a:gdLst/>
          <a:ahLst/>
          <a:cxnLst/>
          <a:rect l="0" t="0" r="0" b="0"/>
          <a:pathLst>
            <a:path>
              <a:moveTo>
                <a:pt x="877603" y="3130909"/>
              </a:moveTo>
              <a:arcTo wR="1664287" hR="1664287" stAng="7092523" swAng="262351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0CA01-97FD-4144-84A3-25188C6E0D92}">
      <dsp:nvSpPr>
        <dsp:cNvPr id="0" name=""/>
        <dsp:cNvSpPr/>
      </dsp:nvSpPr>
      <dsp:spPr>
        <a:xfrm>
          <a:off x="730418" y="1664958"/>
          <a:ext cx="1551063" cy="100819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Visszacsatolás</a:t>
          </a:r>
          <a:r>
            <a:rPr lang="en-US" sz="1700" kern="1200" dirty="0"/>
            <a:t>, </a:t>
          </a:r>
          <a:r>
            <a:rPr lang="en-US" sz="1700" kern="1200" dirty="0" err="1"/>
            <a:t>javítás</a:t>
          </a:r>
          <a:endParaRPr lang="en-US" sz="1700" kern="1200" dirty="0"/>
        </a:p>
      </dsp:txBody>
      <dsp:txXfrm>
        <a:off x="779634" y="1714174"/>
        <a:ext cx="1452631" cy="909759"/>
      </dsp:txXfrm>
    </dsp:sp>
    <dsp:sp modelId="{6FED4B27-DC94-6643-903E-B72C2079A0D9}">
      <dsp:nvSpPr>
        <dsp:cNvPr id="0" name=""/>
        <dsp:cNvSpPr/>
      </dsp:nvSpPr>
      <dsp:spPr>
        <a:xfrm>
          <a:off x="1505950" y="504766"/>
          <a:ext cx="3328574" cy="3328574"/>
        </a:xfrm>
        <a:custGeom>
          <a:avLst/>
          <a:gdLst/>
          <a:ahLst/>
          <a:cxnLst/>
          <a:rect l="0" t="0" r="0" b="0"/>
          <a:pathLst>
            <a:path>
              <a:moveTo>
                <a:pt x="82049" y="1148170"/>
              </a:moveTo>
              <a:arcTo wR="1664287" hR="1664287" stAng="11883962" swAng="262351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5A1FD-6D28-AC48-B46B-419D8EFD6AAF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D00B93-9793-B640-BBD0-3247CDD7073A}">
      <dsp:nvSpPr>
        <dsp:cNvPr id="0" name=""/>
        <dsp:cNvSpPr/>
      </dsp:nvSpPr>
      <dsp:spPr>
        <a:xfrm>
          <a:off x="3657599" y="542395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noProof="0" dirty="0"/>
            <a:t>Küldetésnyilatkozat, minőségügyi kézikönyv</a:t>
          </a:r>
        </a:p>
      </dsp:txBody>
      <dsp:txXfrm>
        <a:off x="3704613" y="589409"/>
        <a:ext cx="3428105" cy="869055"/>
      </dsp:txXfrm>
    </dsp:sp>
    <dsp:sp modelId="{FCECF30A-2404-A544-B872-41D7BC174F83}">
      <dsp:nvSpPr>
        <dsp:cNvPr id="0" name=""/>
        <dsp:cNvSpPr/>
      </dsp:nvSpPr>
      <dsp:spPr>
        <a:xfrm>
          <a:off x="3657599" y="1625864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noProof="0" dirty="0"/>
            <a:t>Folyamatok, tevékenységek, felelősségek,  leírása </a:t>
          </a:r>
        </a:p>
      </dsp:txBody>
      <dsp:txXfrm>
        <a:off x="3704613" y="1672878"/>
        <a:ext cx="3428105" cy="869055"/>
      </dsp:txXfrm>
    </dsp:sp>
    <dsp:sp modelId="{6324547F-8609-1540-B3F9-8610FFB4FCF5}">
      <dsp:nvSpPr>
        <dsp:cNvPr id="0" name=""/>
        <dsp:cNvSpPr/>
      </dsp:nvSpPr>
      <dsp:spPr>
        <a:xfrm>
          <a:off x="3675774" y="2720061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noProof="0" dirty="0"/>
            <a:t>Dokumentációk, szabványok (kerettantervek, jogszabályok, EQAVET</a:t>
          </a:r>
        </a:p>
      </dsp:txBody>
      <dsp:txXfrm>
        <a:off x="3722788" y="2767075"/>
        <a:ext cx="3428105" cy="869055"/>
      </dsp:txXfrm>
    </dsp:sp>
    <dsp:sp modelId="{98C62D56-5CE1-9644-A297-7FD1F2E1681C}">
      <dsp:nvSpPr>
        <dsp:cNvPr id="0" name=""/>
        <dsp:cNvSpPr/>
      </dsp:nvSpPr>
      <dsp:spPr>
        <a:xfrm>
          <a:off x="3657599" y="3792802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noProof="0" dirty="0"/>
            <a:t>Feljegyzések (mérés, értékelés, visszacsatolás)</a:t>
          </a:r>
        </a:p>
      </dsp:txBody>
      <dsp:txXfrm>
        <a:off x="3704613" y="3839816"/>
        <a:ext cx="3428105" cy="869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C0DCF-1E6A-4E43-B8C7-929B586AE25B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DACB4-00DA-2445-AA86-9C255120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2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7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5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5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5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5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8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4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4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HU/AUTO/?uri=uriserv:c1110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defop.europa.e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ur-lex.europa.eu/homepage.html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mailto:edu@itstudy.hu" TargetMode="External"/><Relationship Id="rId3" Type="http://schemas.openxmlformats.org/officeDocument/2006/relationships/hyperlink" Target="http://itstudy.hu/hu" TargetMode="External"/><Relationship Id="rId7" Type="http://schemas.openxmlformats.org/officeDocument/2006/relationships/hyperlink" Target="http://eqos.itstudy.hu/" TargetMode="External"/><Relationship Id="rId2" Type="http://schemas.openxmlformats.org/officeDocument/2006/relationships/hyperlink" Target="http://openqass.h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it.ly/2M0DRPk" TargetMode="External"/><Relationship Id="rId5" Type="http://schemas.openxmlformats.org/officeDocument/2006/relationships/hyperlink" Target="http://openqass.itstudy.hu/hu/IQAM" TargetMode="External"/><Relationship Id="rId4" Type="http://schemas.openxmlformats.org/officeDocument/2006/relationships/hyperlink" Target="https://www.facebook.com/openqas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qass.itstudy.h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51" y="474410"/>
            <a:ext cx="4493796" cy="4929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4301" y="1455925"/>
            <a:ext cx="6239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hu-HU" sz="3600" b="1" spc="25" dirty="0">
                <a:solidFill>
                  <a:srgbClr val="17365D"/>
                </a:solidFill>
                <a:effectLst/>
                <a:ea typeface="ＭＳ ゴシック" charset="-128"/>
                <a:cs typeface="Tahoma" charset="0"/>
              </a:rPr>
              <a:t>Nyílt forráskódú minőségbiztosítási eszköztár európai szakképző intézmények számára</a:t>
            </a:r>
            <a:endParaRPr lang="en-GB" sz="2800" dirty="0">
              <a:solidFill>
                <a:srgbClr val="00000A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9580" y="5241575"/>
            <a:ext cx="4971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hu-HU" sz="3200" spc="25" dirty="0">
                <a:solidFill>
                  <a:srgbClr val="17365D"/>
                </a:solidFill>
                <a:effectLst/>
                <a:ea typeface="ＭＳ ゴシック" charset="-128"/>
                <a:cs typeface="Arial" charset="0"/>
              </a:rPr>
              <a:t>Stratégiai Partnerség</a:t>
            </a:r>
            <a:endParaRPr lang="en-GB" sz="3200" spc="25" dirty="0">
              <a:solidFill>
                <a:srgbClr val="17365D"/>
              </a:solidFill>
              <a:ea typeface="ＭＳ ゴシック" charset="-128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20" y="4528110"/>
            <a:ext cx="5002212" cy="14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5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72264874"/>
              </p:ext>
            </p:extLst>
          </p:nvPr>
        </p:nvGraphicFramePr>
        <p:xfrm>
          <a:off x="1674836" y="271463"/>
          <a:ext cx="10215562" cy="558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8839" y="381476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9633" y="2134285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2015-2016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3657" y="102870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2017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918201" y="4623703"/>
            <a:ext cx="282930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/>
              <a:t>Hazai akkreditáció</a:t>
            </a:r>
          </a:p>
        </p:txBody>
      </p:sp>
    </p:spTree>
    <p:extLst>
      <p:ext uri="{BB962C8B-B14F-4D97-AF65-F5344CB8AC3E}">
        <p14:creationId xmlns:p14="http://schemas.microsoft.com/office/powerpoint/2010/main" val="150630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1" y="2400300"/>
            <a:ext cx="7387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Az öltettől a pályázat beadásáig</a:t>
            </a:r>
          </a:p>
        </p:txBody>
      </p:sp>
    </p:spTree>
    <p:extLst>
      <p:ext uri="{BB962C8B-B14F-4D97-AF65-F5344CB8AC3E}">
        <p14:creationId xmlns:p14="http://schemas.microsoft.com/office/powerpoint/2010/main" val="149058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4526" y="2843213"/>
            <a:ext cx="8229600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PRIORITÁS:</a:t>
            </a:r>
            <a:r>
              <a:rPr lang="en-US" sz="4000" dirty="0"/>
              <a:t> </a:t>
            </a:r>
            <a:r>
              <a:rPr lang="hu-HU" sz="4000" dirty="0"/>
              <a:t>A szakképzési minőségbiztosítási rendszerek további fejlesztése az EQAVET ajánlásokkal összhangban</a:t>
            </a:r>
            <a:r>
              <a:rPr lang="hu-HU" sz="24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43" y="568584"/>
            <a:ext cx="5002212" cy="1426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6753" y="1863533"/>
            <a:ext cx="3747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Pályázati</a:t>
            </a:r>
            <a:r>
              <a:rPr lang="en-US" sz="4400" dirty="0"/>
              <a:t> </a:t>
            </a:r>
            <a:r>
              <a:rPr lang="en-US" sz="4400" dirty="0" err="1"/>
              <a:t>kalauz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7303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12" y="5235417"/>
            <a:ext cx="5002212" cy="14269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8626" y="557213"/>
            <a:ext cx="4732193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dirty="0"/>
              <a:t>Európa 2020 stratégia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067" y="2100036"/>
            <a:ext cx="5443537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400" dirty="0"/>
              <a:t>Oktatás és képzés 2020</a:t>
            </a:r>
          </a:p>
        </p:txBody>
      </p:sp>
      <p:sp>
        <p:nvSpPr>
          <p:cNvPr id="18" name="Striped Right Arrow 17"/>
          <p:cNvSpPr/>
          <p:nvPr/>
        </p:nvSpPr>
        <p:spPr>
          <a:xfrm rot="5400000">
            <a:off x="2405714" y="1288155"/>
            <a:ext cx="778015" cy="73190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0772" y="3481091"/>
            <a:ext cx="5918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Élethosszig-tartó tanulás, mobilitás, nyitott oktatási rendszerek </a:t>
            </a:r>
          </a:p>
          <a:p>
            <a:pPr marL="342900" indent="-342900">
              <a:buFont typeface="Arial" charset="0"/>
              <a:buChar char="•"/>
            </a:pPr>
            <a:r>
              <a:rPr lang="hu-HU" b="1" dirty="0">
                <a:solidFill>
                  <a:srgbClr val="C00000"/>
                </a:solidFill>
              </a:rPr>
              <a:t>Minőség, hatékonyság, alapkészségek javítása, orientálás a műszaki tudományok  (STEM)</a:t>
            </a:r>
          </a:p>
          <a:p>
            <a:pPr marL="342900" indent="-342900">
              <a:buFont typeface="Arial" charset="0"/>
              <a:buChar char="•"/>
            </a:pP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Kohézió, szociális befogadás, polgári szerepvállalás</a:t>
            </a:r>
          </a:p>
          <a:p>
            <a:pPr marL="342900" indent="-342900">
              <a:buFont typeface="Arial" charset="0"/>
              <a:buChar char="•"/>
            </a:pPr>
            <a:r>
              <a:rPr lang="hu-HU" b="1" dirty="0"/>
              <a:t>Innováció, kreativitás, vállalkozói készségek</a:t>
            </a:r>
          </a:p>
        </p:txBody>
      </p:sp>
      <p:sp>
        <p:nvSpPr>
          <p:cNvPr id="21" name="Striped Right Arrow 20"/>
          <p:cNvSpPr/>
          <p:nvPr/>
        </p:nvSpPr>
        <p:spPr>
          <a:xfrm rot="20081679">
            <a:off x="5755661" y="3352212"/>
            <a:ext cx="733292" cy="5389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 rot="5400000">
            <a:off x="8692476" y="4845096"/>
            <a:ext cx="944485" cy="48810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82388" y="557213"/>
            <a:ext cx="5364659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u-HU" b="1" dirty="0"/>
              <a:t>Releváns és magas szintű ismeretek és kompetenciák (kreativitás, kezdeményezőkészség és kritikus gondolkozás)</a:t>
            </a:r>
          </a:p>
          <a:p>
            <a:pPr marL="285750" indent="-285750">
              <a:buFont typeface="Arial" charset="0"/>
              <a:buChar char="•"/>
            </a:pPr>
            <a:r>
              <a:rPr lang="hu-HU" b="1" dirty="0"/>
              <a:t>Befogadó oktatás (pl. a tanulók egyre növekvő mértékű sokszínűségének kezelése</a:t>
            </a:r>
          </a:p>
          <a:p>
            <a:pPr marL="285750" indent="-285750">
              <a:buFont typeface="Arial" charset="0"/>
              <a:buChar char="•"/>
            </a:pPr>
            <a:r>
              <a:rPr lang="hu-HU" b="1" dirty="0">
                <a:solidFill>
                  <a:srgbClr val="C00000"/>
                </a:solidFill>
              </a:rPr>
              <a:t>Nyitott és innovatív oktatás és képzés, többek közt a digitális kor vívmányainak teljes körű kihasználása révén</a:t>
            </a:r>
          </a:p>
          <a:p>
            <a:pPr marL="285750" indent="-285750">
              <a:buFont typeface="Arial" charset="0"/>
              <a:buChar char="•"/>
            </a:pPr>
            <a:r>
              <a:rPr lang="hu-HU" b="1" dirty="0"/>
              <a:t>Készségek és a képesítések átláthatósága és elismerése a tanulási célú és a foglalkozási mobilitás elősegítése érdekében (pl. a </a:t>
            </a:r>
            <a:r>
              <a:rPr lang="hu-HU" b="1" dirty="0">
                <a:hlinkClick r:id="rId3"/>
              </a:rPr>
              <a:t>szakképzés európai minőségbiztosítási referenciakerete</a:t>
            </a:r>
            <a:r>
              <a:rPr lang="hu-HU" b="1" dirty="0"/>
              <a:t> révén);</a:t>
            </a:r>
          </a:p>
          <a:p>
            <a:pPr marL="285750" indent="-285750">
              <a:buFont typeface="Arial" charset="0"/>
              <a:buChar char="•"/>
            </a:pPr>
            <a:r>
              <a:rPr lang="hu-HU" b="1" dirty="0"/>
              <a:t>Fenntartható beruházás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8067" y="5561394"/>
            <a:ext cx="6190879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400" b="1" dirty="0"/>
              <a:t>Információ és tapasztalatcsere: társaktól való tanulás, közös referenciaértékek és mutatók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7438" y="3086100"/>
            <a:ext cx="161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Stratégiai célok</a:t>
            </a:r>
          </a:p>
        </p:txBody>
      </p:sp>
    </p:spTree>
    <p:extLst>
      <p:ext uri="{BB962C8B-B14F-4D97-AF65-F5344CB8AC3E}">
        <p14:creationId xmlns:p14="http://schemas.microsoft.com/office/powerpoint/2010/main" val="1761999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" y="442912"/>
            <a:ext cx="638912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/>
              <a:t>Trendek</a:t>
            </a:r>
            <a:r>
              <a:rPr lang="en-US" sz="3200" dirty="0"/>
              <a:t>, </a:t>
            </a:r>
            <a:r>
              <a:rPr lang="en-US" sz="3200" dirty="0" err="1"/>
              <a:t>kutatási</a:t>
            </a:r>
            <a:r>
              <a:rPr lang="en-US" sz="3200" dirty="0"/>
              <a:t> </a:t>
            </a:r>
            <a:r>
              <a:rPr lang="en-US" sz="3200" dirty="0" err="1"/>
              <a:t>irányzatok</a:t>
            </a:r>
            <a:r>
              <a:rPr lang="en-US" sz="3200" dirty="0"/>
              <a:t>, </a:t>
            </a:r>
            <a:r>
              <a:rPr lang="en-US" sz="3200" dirty="0" err="1"/>
              <a:t>források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" y="1204644"/>
            <a:ext cx="6287244" cy="53503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315421">
            <a:off x="2605213" y="1851752"/>
            <a:ext cx="568174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http://www.cedefop.europa.eu/</a:t>
            </a:r>
            <a:r>
              <a:rPr lang="en-US" sz="3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58151" y="442912"/>
            <a:ext cx="31999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European Centre for the Development of Vocational Training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02" y="3846127"/>
            <a:ext cx="6908235" cy="23839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321438">
            <a:off x="3986347" y="3704867"/>
            <a:ext cx="801687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>
                <a:hlinkClick r:id="rId5"/>
              </a:rPr>
              <a:t>http://eur-lex.europa.eu/homepage.html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56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363" y="478452"/>
            <a:ext cx="5198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Minőségbiztosítás 1. lecke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43268386"/>
              </p:ext>
            </p:extLst>
          </p:nvPr>
        </p:nvGraphicFramePr>
        <p:xfrm>
          <a:off x="4717810" y="478452"/>
          <a:ext cx="6340475" cy="43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3363" y="3518035"/>
            <a:ext cx="86088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Termékleírás</a:t>
            </a:r>
            <a:r>
              <a:rPr lang="en-US" sz="3200" dirty="0"/>
              <a:t>, </a:t>
            </a:r>
            <a:r>
              <a:rPr lang="en-US" sz="3200" dirty="0" err="1"/>
              <a:t>indikátorok</a:t>
            </a:r>
            <a:endParaRPr lang="en-US" sz="3200" dirty="0"/>
          </a:p>
          <a:p>
            <a:r>
              <a:rPr lang="en-US" sz="3200" dirty="0" err="1"/>
              <a:t>Szabványok</a:t>
            </a:r>
            <a:r>
              <a:rPr lang="en-US" sz="3200" dirty="0"/>
              <a:t>, </a:t>
            </a:r>
            <a:r>
              <a:rPr lang="en-US" sz="3200" dirty="0" err="1"/>
              <a:t>megállapodások</a:t>
            </a:r>
            <a:endParaRPr lang="en-US" sz="3200" dirty="0"/>
          </a:p>
          <a:p>
            <a:r>
              <a:rPr lang="en-US" sz="3200" dirty="0" err="1"/>
              <a:t>Folyamatos</a:t>
            </a:r>
            <a:r>
              <a:rPr lang="en-US" sz="3200" dirty="0"/>
              <a:t> </a:t>
            </a:r>
            <a:r>
              <a:rPr lang="en-US" sz="3200" dirty="0" err="1"/>
              <a:t>értékelés</a:t>
            </a:r>
            <a:endParaRPr lang="en-US" sz="3200" dirty="0"/>
          </a:p>
          <a:p>
            <a:r>
              <a:rPr lang="en-US" sz="3200" dirty="0" err="1"/>
              <a:t>Belső</a:t>
            </a:r>
            <a:r>
              <a:rPr lang="en-US" sz="3200" dirty="0"/>
              <a:t> </a:t>
            </a:r>
            <a:r>
              <a:rPr lang="en-US" sz="3200" dirty="0" err="1"/>
              <a:t>kommunikáció</a:t>
            </a:r>
            <a:endParaRPr lang="en-US" sz="3200" dirty="0"/>
          </a:p>
          <a:p>
            <a:r>
              <a:rPr lang="en-US" sz="3200" dirty="0" err="1"/>
              <a:t>Külső</a:t>
            </a:r>
            <a:r>
              <a:rPr lang="en-US" sz="3200" dirty="0"/>
              <a:t> </a:t>
            </a:r>
            <a:r>
              <a:rPr lang="en-US" sz="3200" dirty="0" err="1"/>
              <a:t>kommunikáció</a:t>
            </a:r>
            <a:r>
              <a:rPr lang="en-US" sz="3200" dirty="0"/>
              <a:t> </a:t>
            </a:r>
            <a:r>
              <a:rPr lang="mr-IN" sz="3200" dirty="0"/>
              <a:t>–</a:t>
            </a:r>
            <a:r>
              <a:rPr lang="en-US" sz="3200" dirty="0"/>
              <a:t> </a:t>
            </a:r>
            <a:r>
              <a:rPr lang="en-US" sz="3200" dirty="0" err="1"/>
              <a:t>nyilvánosság</a:t>
            </a:r>
            <a:r>
              <a:rPr lang="en-US" sz="3200" dirty="0"/>
              <a:t>, </a:t>
            </a:r>
            <a:r>
              <a:rPr lang="en-US" sz="3200" dirty="0" err="1"/>
              <a:t>disszemináció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01" y="1124783"/>
            <a:ext cx="1945154" cy="21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9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7351" y="1171576"/>
            <a:ext cx="2943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Minőség???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04277" y="4196170"/>
            <a:ext cx="2613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MI AZ????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47" y="658087"/>
            <a:ext cx="4267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9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4" y="471488"/>
            <a:ext cx="6065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Intézményi</a:t>
            </a:r>
            <a:r>
              <a:rPr lang="en-US" sz="3600" b="1" dirty="0"/>
              <a:t> </a:t>
            </a:r>
            <a:r>
              <a:rPr lang="en-US" sz="3600" b="1" dirty="0" err="1"/>
              <a:t>Minőségbiztosítási</a:t>
            </a:r>
            <a:r>
              <a:rPr lang="en-US" sz="3600" b="1" dirty="0"/>
              <a:t> </a:t>
            </a:r>
          </a:p>
          <a:p>
            <a:r>
              <a:rPr lang="en-US" sz="3600" b="1" dirty="0" err="1"/>
              <a:t>Menedzser</a:t>
            </a:r>
            <a:r>
              <a:rPr lang="en-US" sz="3600" b="1" dirty="0"/>
              <a:t>  - IMM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4" y="1870033"/>
            <a:ext cx="4886327" cy="3259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23258" y="5656779"/>
            <a:ext cx="266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Budapest, 2018. </a:t>
            </a:r>
            <a:r>
              <a:rPr lang="en-US" dirty="0" err="1"/>
              <a:t>május</a:t>
            </a:r>
            <a:r>
              <a:rPr lang="en-US" dirty="0"/>
              <a:t> 24.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22" y="1870033"/>
            <a:ext cx="4329113" cy="2216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15262" y="4825782"/>
            <a:ext cx="2187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Hartyányi Mária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7957" y="5287447"/>
            <a:ext cx="264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maria.hartyanyi.itstudy.hu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58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C958B8-6686-5146-88CE-36E1B39631CC}"/>
              </a:ext>
            </a:extLst>
          </p:cNvPr>
          <p:cNvSpPr/>
          <p:nvPr/>
        </p:nvSpPr>
        <p:spPr>
          <a:xfrm>
            <a:off x="4781584" y="2971201"/>
            <a:ext cx="2522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Egy kis ízelítő 1.</a:t>
            </a:r>
          </a:p>
        </p:txBody>
      </p:sp>
    </p:spTree>
    <p:extLst>
      <p:ext uri="{BB962C8B-B14F-4D97-AF65-F5344CB8AC3E}">
        <p14:creationId xmlns:p14="http://schemas.microsoft.com/office/powerpoint/2010/main" val="1658983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199" y="1195684"/>
            <a:ext cx="1022645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200" dirty="0"/>
              <a:t>2. A intézményi minőségmenedzsment területei és feladatai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8850" y="2885757"/>
            <a:ext cx="3371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2.2 Helyzetelemzés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8850" y="3676457"/>
            <a:ext cx="7329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2.3 Stratégiai tervezés </a:t>
            </a:r>
            <a:r>
              <a:rPr lang="mr-IN" sz="3200" dirty="0"/>
              <a:t>–</a:t>
            </a:r>
            <a:r>
              <a:rPr lang="hu-HU" sz="3200" dirty="0"/>
              <a:t> logikai keretmátrix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8850" y="2095057"/>
            <a:ext cx="3064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2.1 Alapfogalmak</a:t>
            </a:r>
          </a:p>
        </p:txBody>
      </p:sp>
    </p:spTree>
    <p:extLst>
      <p:ext uri="{BB962C8B-B14F-4D97-AF65-F5344CB8AC3E}">
        <p14:creationId xmlns:p14="http://schemas.microsoft.com/office/powerpoint/2010/main" val="188768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1" y="1068779"/>
            <a:ext cx="4753690" cy="31707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86551" y="6005030"/>
            <a:ext cx="266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Budapest, 2018. </a:t>
            </a:r>
            <a:r>
              <a:rPr lang="en-US" dirty="0" err="1"/>
              <a:t>május</a:t>
            </a:r>
            <a:r>
              <a:rPr lang="en-US" dirty="0"/>
              <a:t> 24.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31" y="1337737"/>
            <a:ext cx="4329113" cy="2216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8223" y="4825782"/>
            <a:ext cx="2187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Hartyányi Mária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2365" y="5378306"/>
            <a:ext cx="264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maria.hartyanyi.itstudy.hu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15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3462" y="1061561"/>
            <a:ext cx="85105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b="1" dirty="0">
                <a:latin typeface="Times New Roman" charset="0"/>
                <a:ea typeface="Calibri" charset="0"/>
              </a:rPr>
              <a:t>„... használatra való alkalmasság”</a:t>
            </a:r>
            <a:r>
              <a:rPr lang="en-GB" sz="4400" dirty="0"/>
              <a:t> </a:t>
            </a:r>
            <a:endParaRPr lang="hu-H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929688" y="6043613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charset="0"/>
                <a:ea typeface="Calibri" charset="0"/>
              </a:rPr>
              <a:t>Joseph M. </a:t>
            </a:r>
            <a:r>
              <a:rPr lang="hu-HU" dirty="0" err="1">
                <a:latin typeface="Times New Roman" charset="0"/>
                <a:ea typeface="Calibri" charset="0"/>
              </a:rPr>
              <a:t>Juran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828675" y="2586038"/>
            <a:ext cx="10971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</a:rPr>
              <a:t>A termék vagy szolgáltatás megfelel a</a:t>
            </a:r>
            <a:r>
              <a:rPr lang="hu-HU" sz="3200" b="1" dirty="0"/>
              <a:t> fogyasztó, vevő </a:t>
            </a:r>
            <a:r>
              <a:rPr lang="hu-HU" sz="3200" b="1" dirty="0">
                <a:solidFill>
                  <a:srgbClr val="FF0000"/>
                </a:solidFill>
              </a:rPr>
              <a:t>igényeink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1988" y="3914775"/>
            <a:ext cx="3385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Érdekelt (stakeholder)</a:t>
            </a:r>
          </a:p>
        </p:txBody>
      </p:sp>
    </p:spTree>
    <p:extLst>
      <p:ext uri="{BB962C8B-B14F-4D97-AF65-F5344CB8AC3E}">
        <p14:creationId xmlns:p14="http://schemas.microsoft.com/office/powerpoint/2010/main" val="133627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617" y="557184"/>
            <a:ext cx="8845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Minőségmenedzsment  alapfogalmak - terminológia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7926" y="5798583"/>
            <a:ext cx="2527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Minőségellenőrzés</a:t>
            </a:r>
          </a:p>
        </p:txBody>
      </p:sp>
      <p:sp>
        <p:nvSpPr>
          <p:cNvPr id="4" name="TextBox 3"/>
          <p:cNvSpPr txBox="1"/>
          <p:nvPr/>
        </p:nvSpPr>
        <p:spPr>
          <a:xfrm rot="21024308">
            <a:off x="7515014" y="3469187"/>
            <a:ext cx="243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Minőségbiztosítás</a:t>
            </a:r>
          </a:p>
        </p:txBody>
      </p:sp>
      <p:sp>
        <p:nvSpPr>
          <p:cNvPr id="5" name="Oval 4"/>
          <p:cNvSpPr/>
          <p:nvPr/>
        </p:nvSpPr>
        <p:spPr>
          <a:xfrm>
            <a:off x="4322323" y="2928939"/>
            <a:ext cx="3028950" cy="172878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MINŐSÉG</a:t>
            </a:r>
          </a:p>
        </p:txBody>
      </p:sp>
      <p:sp>
        <p:nvSpPr>
          <p:cNvPr id="6" name="TextBox 5"/>
          <p:cNvSpPr txBox="1"/>
          <p:nvPr/>
        </p:nvSpPr>
        <p:spPr>
          <a:xfrm rot="702529">
            <a:off x="7000477" y="2581310"/>
            <a:ext cx="303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Minőségmenedzsment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9088" y="3700019"/>
            <a:ext cx="161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Minőségcél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5150" y="5429251"/>
            <a:ext cx="130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Indikátor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8100" y="4657726"/>
            <a:ext cx="241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Minőségkritérium</a:t>
            </a:r>
          </a:p>
        </p:txBody>
      </p:sp>
      <p:sp>
        <p:nvSpPr>
          <p:cNvPr id="10" name="TextBox 9"/>
          <p:cNvSpPr txBox="1"/>
          <p:nvPr/>
        </p:nvSpPr>
        <p:spPr>
          <a:xfrm rot="839836">
            <a:off x="1398935" y="2657264"/>
            <a:ext cx="295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Minőség-követelmény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5848" y="4828105"/>
            <a:ext cx="418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Minőségmenedzsment rendszer</a:t>
            </a:r>
          </a:p>
        </p:txBody>
      </p:sp>
      <p:sp>
        <p:nvSpPr>
          <p:cNvPr id="12" name="TextBox 11"/>
          <p:cNvSpPr txBox="1"/>
          <p:nvPr/>
        </p:nvSpPr>
        <p:spPr>
          <a:xfrm rot="21192237">
            <a:off x="3088485" y="1771750"/>
            <a:ext cx="2141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Minőségkultúra</a:t>
            </a:r>
          </a:p>
        </p:txBody>
      </p:sp>
      <p:sp>
        <p:nvSpPr>
          <p:cNvPr id="14" name="TextBox 13"/>
          <p:cNvSpPr txBox="1"/>
          <p:nvPr/>
        </p:nvSpPr>
        <p:spPr>
          <a:xfrm rot="593060">
            <a:off x="5836798" y="1510371"/>
            <a:ext cx="217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/>
              <a:t>Minőségmutató</a:t>
            </a:r>
          </a:p>
        </p:txBody>
      </p:sp>
    </p:spTree>
    <p:extLst>
      <p:ext uri="{BB962C8B-B14F-4D97-AF65-F5344CB8AC3E}">
        <p14:creationId xmlns:p14="http://schemas.microsoft.com/office/powerpoint/2010/main" val="2092925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617" y="557184"/>
            <a:ext cx="8845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Minőségmenedzsment  alapfogalmak - terminológia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2401" y="5853811"/>
            <a:ext cx="252703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Minőségellenőrzés</a:t>
            </a:r>
          </a:p>
        </p:txBody>
      </p:sp>
      <p:sp>
        <p:nvSpPr>
          <p:cNvPr id="4" name="TextBox 3"/>
          <p:cNvSpPr txBox="1"/>
          <p:nvPr/>
        </p:nvSpPr>
        <p:spPr>
          <a:xfrm rot="21024308">
            <a:off x="7515014" y="3469187"/>
            <a:ext cx="243361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Minőségbiztosítás</a:t>
            </a:r>
          </a:p>
        </p:txBody>
      </p:sp>
      <p:sp>
        <p:nvSpPr>
          <p:cNvPr id="5" name="Oval 4"/>
          <p:cNvSpPr/>
          <p:nvPr/>
        </p:nvSpPr>
        <p:spPr>
          <a:xfrm>
            <a:off x="4457926" y="2766107"/>
            <a:ext cx="3028950" cy="17287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MINŐSÉG</a:t>
            </a:r>
          </a:p>
        </p:txBody>
      </p:sp>
      <p:sp>
        <p:nvSpPr>
          <p:cNvPr id="6" name="TextBox 5"/>
          <p:cNvSpPr txBox="1"/>
          <p:nvPr/>
        </p:nvSpPr>
        <p:spPr>
          <a:xfrm rot="702529">
            <a:off x="7000477" y="2581310"/>
            <a:ext cx="303698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Minőségmenedzsment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9088" y="3700019"/>
            <a:ext cx="161300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Minőségcél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2094" y="5725358"/>
            <a:ext cx="130401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Indikátor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8100" y="4657726"/>
            <a:ext cx="2416174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Minőségkritérium</a:t>
            </a:r>
          </a:p>
        </p:txBody>
      </p:sp>
      <p:sp>
        <p:nvSpPr>
          <p:cNvPr id="10" name="TextBox 9"/>
          <p:cNvSpPr txBox="1"/>
          <p:nvPr/>
        </p:nvSpPr>
        <p:spPr>
          <a:xfrm rot="839836">
            <a:off x="1398935" y="2657264"/>
            <a:ext cx="295286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/>
              <a:t>Minőség-követelmény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5848" y="4828105"/>
            <a:ext cx="418114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/>
              <a:t>Minőségmenedzsment rendszer</a:t>
            </a:r>
          </a:p>
        </p:txBody>
      </p:sp>
      <p:sp>
        <p:nvSpPr>
          <p:cNvPr id="12" name="TextBox 11"/>
          <p:cNvSpPr txBox="1"/>
          <p:nvPr/>
        </p:nvSpPr>
        <p:spPr>
          <a:xfrm rot="21192237">
            <a:off x="3088485" y="1771750"/>
            <a:ext cx="2141677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Minőségkultúra</a:t>
            </a:r>
          </a:p>
        </p:txBody>
      </p:sp>
      <p:sp>
        <p:nvSpPr>
          <p:cNvPr id="14" name="TextBox 13"/>
          <p:cNvSpPr txBox="1"/>
          <p:nvPr/>
        </p:nvSpPr>
        <p:spPr>
          <a:xfrm rot="593060">
            <a:off x="5836798" y="1510371"/>
            <a:ext cx="2172774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Minőségmutató</a:t>
            </a:r>
          </a:p>
        </p:txBody>
      </p:sp>
    </p:spTree>
    <p:extLst>
      <p:ext uri="{BB962C8B-B14F-4D97-AF65-F5344CB8AC3E}">
        <p14:creationId xmlns:p14="http://schemas.microsoft.com/office/powerpoint/2010/main" val="114258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769" y="495568"/>
            <a:ext cx="6401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/>
              <a:t>Minőségmenedzsment  alapfogalmak</a:t>
            </a:r>
            <a:endParaRPr lang="hu-HU" sz="32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4861073" y="4501654"/>
            <a:ext cx="2527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Minőségellenőrzés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8463843" y="2573600"/>
            <a:ext cx="243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Minőségbiztosítás</a:t>
            </a:r>
          </a:p>
        </p:txBody>
      </p:sp>
      <p:sp>
        <p:nvSpPr>
          <p:cNvPr id="5" name="Oval 4"/>
          <p:cNvSpPr/>
          <p:nvPr/>
        </p:nvSpPr>
        <p:spPr>
          <a:xfrm>
            <a:off x="625530" y="264367"/>
            <a:ext cx="3028950" cy="17287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MINŐSÉG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7860473" y="1555129"/>
            <a:ext cx="303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Minőségmenedzsment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701620" y="3444243"/>
            <a:ext cx="161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Minőségcél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5906968" y="3966531"/>
            <a:ext cx="130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Indikátor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01620" y="4024690"/>
            <a:ext cx="241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Minőségkritérium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01620" y="2893506"/>
            <a:ext cx="295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Minőség-követelmény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716313" y="2077131"/>
            <a:ext cx="418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Minőségmenedzsment rendszer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8955806" y="4963319"/>
            <a:ext cx="21416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Minőségkultúra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38205" y="3504866"/>
            <a:ext cx="217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Minőségmutató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9191446" y="35400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Right Arrow 14"/>
          <p:cNvSpPr/>
          <p:nvPr/>
        </p:nvSpPr>
        <p:spPr>
          <a:xfrm rot="10800000">
            <a:off x="5635388" y="15518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843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8963533" y="3504765"/>
            <a:ext cx="2090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C00000"/>
                </a:solidFill>
              </a:rPr>
              <a:t>Minőségcél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737002" y="3904312"/>
            <a:ext cx="3163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C00000"/>
                </a:solidFill>
              </a:rPr>
              <a:t>Minőségkritérium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700349" y="3319537"/>
            <a:ext cx="3875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C00000"/>
                </a:solidFill>
              </a:rPr>
              <a:t>Minőség-követelmény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8036335" y="4673190"/>
            <a:ext cx="3306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Minőségellenőrzés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4846679" y="1019468"/>
            <a:ext cx="3189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Minőségbiztosítás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4703308" y="2207049"/>
            <a:ext cx="3990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Minőségmenedzsment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3900753" y="1604243"/>
            <a:ext cx="5513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Minőségmenedzsment rendszer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676946" y="3758117"/>
            <a:ext cx="2043112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extBox 17"/>
          <p:cNvSpPr txBox="1"/>
          <p:nvPr/>
        </p:nvSpPr>
        <p:spPr>
          <a:xfrm>
            <a:off x="9496307" y="419669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Indikátor</a:t>
            </a:r>
          </a:p>
        </p:txBody>
      </p:sp>
    </p:spTree>
    <p:extLst>
      <p:ext uri="{BB962C8B-B14F-4D97-AF65-F5344CB8AC3E}">
        <p14:creationId xmlns:p14="http://schemas.microsoft.com/office/powerpoint/2010/main" val="160765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633412"/>
            <a:ext cx="7620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898" y="2437589"/>
            <a:ext cx="1857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Kulcsfolyamatok vagy elsődleges folyamatok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5898" y="4874567"/>
            <a:ext cx="1584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Menedzsment </a:t>
            </a:r>
          </a:p>
          <a:p>
            <a:r>
              <a:rPr lang="hu-HU" dirty="0"/>
              <a:t>tevékenységek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5898" y="3687421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Támogató tevékenységek</a:t>
            </a:r>
          </a:p>
        </p:txBody>
      </p:sp>
    </p:spTree>
    <p:extLst>
      <p:ext uri="{BB962C8B-B14F-4D97-AF65-F5344CB8AC3E}">
        <p14:creationId xmlns:p14="http://schemas.microsoft.com/office/powerpoint/2010/main" val="1045309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14463" y="1871663"/>
            <a:ext cx="89582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dirty="0"/>
              <a:t>A </a:t>
            </a:r>
            <a:r>
              <a:rPr lang="hu-HU" sz="3200" b="1" dirty="0">
                <a:solidFill>
                  <a:srgbClr val="C00000"/>
                </a:solidFill>
              </a:rPr>
              <a:t>minőségmenedzsment</a:t>
            </a:r>
            <a:r>
              <a:rPr lang="hu-HU" sz="3200" dirty="0">
                <a:solidFill>
                  <a:srgbClr val="C00000"/>
                </a:solidFill>
              </a:rPr>
              <a:t> </a:t>
            </a:r>
            <a:r>
              <a:rPr lang="hu-HU" sz="3200" dirty="0"/>
              <a:t>átfogja a tanulás-tanítás folyamatát és az intézmény szervezeti tevékenységeit; módszereket és eszközöket határoz meg a folyamatok rendszeres megfigyelésére, valamint a megfigyelések eredményeire építve kezdeményezi a minőség javítására irányuló beavatkozásokat.</a:t>
            </a:r>
          </a:p>
        </p:txBody>
      </p:sp>
    </p:spTree>
    <p:extLst>
      <p:ext uri="{BB962C8B-B14F-4D97-AF65-F5344CB8AC3E}">
        <p14:creationId xmlns:p14="http://schemas.microsoft.com/office/powerpoint/2010/main" val="2107626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24" y="1818798"/>
            <a:ext cx="89963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dirty="0"/>
              <a:t>A MIR (az angol nyelvű szakirodalomban </a:t>
            </a:r>
            <a:r>
              <a:rPr lang="hu-HU" sz="3200" dirty="0" err="1"/>
              <a:t>Quality</a:t>
            </a:r>
            <a:r>
              <a:rPr lang="hu-HU" sz="3200" dirty="0"/>
              <a:t> Management System – QMS) </a:t>
            </a:r>
            <a:r>
              <a:rPr lang="hu-HU" sz="3200" dirty="0">
                <a:solidFill>
                  <a:srgbClr val="C00000"/>
                </a:solidFill>
              </a:rPr>
              <a:t>működési alapelvek</a:t>
            </a:r>
            <a:r>
              <a:rPr lang="hu-HU" sz="3200" dirty="0"/>
              <a:t>, </a:t>
            </a:r>
            <a:r>
              <a:rPr lang="hu-HU" sz="3200" dirty="0">
                <a:solidFill>
                  <a:srgbClr val="C00000"/>
                </a:solidFill>
              </a:rPr>
              <a:t>célkitűzések, eljárások, szabályok, eszközök, ellenőrző mechanizmusok </a:t>
            </a:r>
            <a:r>
              <a:rPr lang="hu-HU" sz="3200" dirty="0"/>
              <a:t>összessége, amelyek a szakképzésben a minőségfejlesztés feltételrendszerét megteremtik.</a:t>
            </a:r>
          </a:p>
        </p:txBody>
      </p:sp>
    </p:spTree>
    <p:extLst>
      <p:ext uri="{BB962C8B-B14F-4D97-AF65-F5344CB8AC3E}">
        <p14:creationId xmlns:p14="http://schemas.microsoft.com/office/powerpoint/2010/main" val="1353658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0"/>
            <a:ext cx="8099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15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2380129" y="1340249"/>
            <a:ext cx="2508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hu-HU" altLang="x-none" sz="1200" b="1" dirty="0">
                <a:latin typeface="Arial" charset="0"/>
              </a:rPr>
              <a:t>1. Minőségügyi kézikönyv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2380129" y="2464709"/>
            <a:ext cx="19288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hu-HU" altLang="x-none" sz="1200" b="1" dirty="0">
                <a:latin typeface="Arial" charset="0"/>
              </a:rPr>
              <a:t>2. Eljárási utasítások</a:t>
            </a: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2380129" y="3563004"/>
            <a:ext cx="172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hu-HU" altLang="x-none" sz="1200" b="1" dirty="0">
                <a:latin typeface="Arial" charset="0"/>
              </a:rPr>
              <a:t>3. Dokumentációk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324942" y="4640917"/>
            <a:ext cx="3762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2302477" y="4765088"/>
            <a:ext cx="15460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hu-HU" altLang="x-none" sz="1200" b="1" dirty="0">
                <a:latin typeface="Arial" charset="0"/>
              </a:rPr>
              <a:t>4. Feljegyzések</a:t>
            </a:r>
          </a:p>
        </p:txBody>
      </p:sp>
      <p:cxnSp>
        <p:nvCxnSpPr>
          <p:cNvPr id="15" name="AutoShape 44"/>
          <p:cNvCxnSpPr>
            <a:cxnSpLocks noChangeShapeType="1"/>
            <a:stCxn id="13" idx="1"/>
          </p:cNvCxnSpPr>
          <p:nvPr/>
        </p:nvCxnSpPr>
        <p:spPr bwMode="auto">
          <a:xfrm rot="10800000" flipH="1">
            <a:off x="8140442" y="5104813"/>
            <a:ext cx="671513" cy="128588"/>
          </a:xfrm>
          <a:prstGeom prst="bentConnector5">
            <a:avLst>
              <a:gd name="adj1" fmla="val -34019"/>
              <a:gd name="adj2" fmla="val 500179"/>
              <a:gd name="adj3" fmla="val 134019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5399554" y="1518304"/>
            <a:ext cx="37623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5032842" y="1140479"/>
            <a:ext cx="4860200" cy="915988"/>
            <a:chOff x="5490042" y="1411941"/>
            <a:chExt cx="4860200" cy="915988"/>
          </a:xfrm>
        </p:grpSpPr>
        <p:grpSp>
          <p:nvGrpSpPr>
            <p:cNvPr id="57" name="Group 56"/>
            <p:cNvGrpSpPr/>
            <p:nvPr/>
          </p:nvGrpSpPr>
          <p:grpSpPr>
            <a:xfrm>
              <a:off x="5490042" y="1411941"/>
              <a:ext cx="887412" cy="915988"/>
              <a:chOff x="5490042" y="1411941"/>
              <a:chExt cx="887412" cy="915988"/>
            </a:xfrm>
          </p:grpSpPr>
          <p:sp>
            <p:nvSpPr>
              <p:cNvPr id="40" name="Freeform 15"/>
              <p:cNvSpPr>
                <a:spLocks/>
              </p:cNvSpPr>
              <p:nvPr/>
            </p:nvSpPr>
            <p:spPr bwMode="auto">
              <a:xfrm>
                <a:off x="5888504" y="1411941"/>
                <a:ext cx="488950" cy="915988"/>
              </a:xfrm>
              <a:custGeom>
                <a:avLst/>
                <a:gdLst>
                  <a:gd name="T0" fmla="*/ 179 w 219"/>
                  <a:gd name="T1" fmla="*/ 317 h 317"/>
                  <a:gd name="T2" fmla="*/ 219 w 219"/>
                  <a:gd name="T3" fmla="*/ 267 h 317"/>
                  <a:gd name="T4" fmla="*/ 0 w 219"/>
                  <a:gd name="T5" fmla="*/ 0 h 317"/>
                  <a:gd name="T6" fmla="*/ 179 w 219"/>
                  <a:gd name="T7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9" h="317">
                    <a:moveTo>
                      <a:pt x="179" y="317"/>
                    </a:moveTo>
                    <a:lnTo>
                      <a:pt x="219" y="267"/>
                    </a:lnTo>
                    <a:lnTo>
                      <a:pt x="0" y="0"/>
                    </a:lnTo>
                    <a:lnTo>
                      <a:pt x="179" y="317"/>
                    </a:lnTo>
                    <a:close/>
                  </a:path>
                </a:pathLst>
              </a:custGeom>
              <a:solidFill>
                <a:srgbClr val="B760F9"/>
              </a:solidFill>
              <a:ln w="9525">
                <a:solidFill>
                  <a:srgbClr val="B760F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5490042" y="1411941"/>
                <a:ext cx="790575" cy="915988"/>
              </a:xfrm>
              <a:custGeom>
                <a:avLst/>
                <a:gdLst>
                  <a:gd name="T0" fmla="*/ 0 w 357"/>
                  <a:gd name="T1" fmla="*/ 317 h 317"/>
                  <a:gd name="T2" fmla="*/ 357 w 357"/>
                  <a:gd name="T3" fmla="*/ 317 h 317"/>
                  <a:gd name="T4" fmla="*/ 180 w 357"/>
                  <a:gd name="T5" fmla="*/ 0 h 317"/>
                  <a:gd name="T6" fmla="*/ 0 w 357"/>
                  <a:gd name="T7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7" h="317">
                    <a:moveTo>
                      <a:pt x="0" y="317"/>
                    </a:moveTo>
                    <a:lnTo>
                      <a:pt x="357" y="317"/>
                    </a:lnTo>
                    <a:lnTo>
                      <a:pt x="180" y="0"/>
                    </a:lnTo>
                    <a:lnTo>
                      <a:pt x="0" y="317"/>
                    </a:lnTo>
                    <a:close/>
                  </a:path>
                </a:pathLst>
              </a:custGeom>
              <a:solidFill>
                <a:srgbClr val="618FFD"/>
              </a:solidFill>
              <a:ln w="9525">
                <a:solidFill>
                  <a:srgbClr val="618FF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Rectangle 24"/>
            <p:cNvSpPr>
              <a:spLocks noChangeArrowheads="1"/>
            </p:cNvSpPr>
            <p:nvPr/>
          </p:nvSpPr>
          <p:spPr bwMode="auto">
            <a:xfrm>
              <a:off x="5856754" y="1804054"/>
              <a:ext cx="128587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hu-HU" altLang="x-none" sz="1200" b="1" dirty="0">
                  <a:latin typeface="Arial" charset="0"/>
                </a:rPr>
                <a:t>1.</a:t>
              </a:r>
            </a:p>
          </p:txBody>
        </p:sp>
        <p:cxnSp>
          <p:nvCxnSpPr>
            <p:cNvPr id="38" name="AutoShape 30"/>
            <p:cNvCxnSpPr>
              <a:cxnSpLocks noChangeShapeType="1"/>
              <a:stCxn id="39" idx="1"/>
              <a:endCxn id="42" idx="3"/>
            </p:cNvCxnSpPr>
            <p:nvPr/>
          </p:nvCxnSpPr>
          <p:spPr bwMode="auto">
            <a:xfrm rot="10800000" flipV="1">
              <a:off x="5775791" y="1670017"/>
              <a:ext cx="2831376" cy="133243"/>
            </a:xfrm>
            <a:prstGeom prst="bentConnector3">
              <a:avLst>
                <a:gd name="adj1" fmla="val 50000"/>
              </a:avLst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8607167" y="1436655"/>
              <a:ext cx="1743075" cy="4667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hu-HU" altLang="x-none" sz="1200" b="1">
                  <a:latin typeface="Arial" charset="0"/>
                </a:rPr>
                <a:t>ISO 9001:2000 Szabvány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523129" y="4112279"/>
            <a:ext cx="6360388" cy="1430338"/>
            <a:chOff x="3980329" y="4383741"/>
            <a:chExt cx="6360388" cy="1430338"/>
          </a:xfrm>
        </p:grpSpPr>
        <p:grpSp>
          <p:nvGrpSpPr>
            <p:cNvPr id="54" name="Group 53"/>
            <p:cNvGrpSpPr/>
            <p:nvPr/>
          </p:nvGrpSpPr>
          <p:grpSpPr>
            <a:xfrm>
              <a:off x="3980329" y="4383741"/>
              <a:ext cx="3906838" cy="1430338"/>
              <a:chOff x="3980329" y="4383741"/>
              <a:chExt cx="3906838" cy="1430338"/>
            </a:xfrm>
          </p:grpSpPr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7121992" y="4383741"/>
                <a:ext cx="765175" cy="1430338"/>
              </a:xfrm>
              <a:custGeom>
                <a:avLst/>
                <a:gdLst>
                  <a:gd name="T0" fmla="*/ 176 w 347"/>
                  <a:gd name="T1" fmla="*/ 494 h 494"/>
                  <a:gd name="T2" fmla="*/ 0 w 347"/>
                  <a:gd name="T3" fmla="*/ 173 h 494"/>
                  <a:gd name="T4" fmla="*/ 130 w 347"/>
                  <a:gd name="T5" fmla="*/ 0 h 494"/>
                  <a:gd name="T6" fmla="*/ 347 w 347"/>
                  <a:gd name="T7" fmla="*/ 273 h 494"/>
                  <a:gd name="T8" fmla="*/ 176 w 347"/>
                  <a:gd name="T9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494">
                    <a:moveTo>
                      <a:pt x="176" y="494"/>
                    </a:moveTo>
                    <a:lnTo>
                      <a:pt x="0" y="173"/>
                    </a:lnTo>
                    <a:lnTo>
                      <a:pt x="130" y="0"/>
                    </a:lnTo>
                    <a:lnTo>
                      <a:pt x="347" y="273"/>
                    </a:lnTo>
                    <a:lnTo>
                      <a:pt x="176" y="494"/>
                    </a:lnTo>
                    <a:close/>
                  </a:path>
                </a:pathLst>
              </a:custGeom>
              <a:solidFill>
                <a:srgbClr val="500093"/>
              </a:solidFill>
              <a:ln w="9525">
                <a:solidFill>
                  <a:srgbClr val="50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4366092" y="4383741"/>
                <a:ext cx="3041650" cy="506413"/>
              </a:xfrm>
              <a:custGeom>
                <a:avLst/>
                <a:gdLst>
                  <a:gd name="T0" fmla="*/ 0 w 1373"/>
                  <a:gd name="T1" fmla="*/ 175 h 175"/>
                  <a:gd name="T2" fmla="*/ 1245 w 1373"/>
                  <a:gd name="T3" fmla="*/ 175 h 175"/>
                  <a:gd name="T4" fmla="*/ 1373 w 1373"/>
                  <a:gd name="T5" fmla="*/ 0 h 175"/>
                  <a:gd name="T6" fmla="*/ 246 w 1373"/>
                  <a:gd name="T7" fmla="*/ 2 h 175"/>
                  <a:gd name="T8" fmla="*/ 0 w 1373"/>
                  <a:gd name="T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3" h="175">
                    <a:moveTo>
                      <a:pt x="0" y="175"/>
                    </a:moveTo>
                    <a:lnTo>
                      <a:pt x="1245" y="175"/>
                    </a:lnTo>
                    <a:lnTo>
                      <a:pt x="1373" y="0"/>
                    </a:lnTo>
                    <a:lnTo>
                      <a:pt x="246" y="2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6E0043"/>
              </a:solidFill>
              <a:ln w="9525">
                <a:solidFill>
                  <a:srgbClr val="6E004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3980329" y="4890154"/>
                <a:ext cx="3530600" cy="923925"/>
              </a:xfrm>
              <a:custGeom>
                <a:avLst/>
                <a:gdLst>
                  <a:gd name="T0" fmla="*/ 0 w 1594"/>
                  <a:gd name="T1" fmla="*/ 319 h 319"/>
                  <a:gd name="T2" fmla="*/ 1594 w 1594"/>
                  <a:gd name="T3" fmla="*/ 319 h 319"/>
                  <a:gd name="T4" fmla="*/ 1418 w 1594"/>
                  <a:gd name="T5" fmla="*/ 0 h 319"/>
                  <a:gd name="T6" fmla="*/ 175 w 1594"/>
                  <a:gd name="T7" fmla="*/ 0 h 319"/>
                  <a:gd name="T8" fmla="*/ 0 w 1594"/>
                  <a:gd name="T9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4" h="319">
                    <a:moveTo>
                      <a:pt x="0" y="319"/>
                    </a:moveTo>
                    <a:lnTo>
                      <a:pt x="1594" y="319"/>
                    </a:lnTo>
                    <a:lnTo>
                      <a:pt x="1418" y="0"/>
                    </a:lnTo>
                    <a:lnTo>
                      <a:pt x="175" y="0"/>
                    </a:lnTo>
                    <a:lnTo>
                      <a:pt x="0" y="319"/>
                    </a:lnTo>
                    <a:close/>
                  </a:path>
                </a:pathLst>
              </a:custGeom>
              <a:solidFill>
                <a:srgbClr val="00279F"/>
              </a:solidFill>
              <a:ln w="9525">
                <a:solidFill>
                  <a:srgbClr val="00279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5732929" y="5221941"/>
              <a:ext cx="12858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hu-HU" altLang="x-none" sz="1200" b="1">
                  <a:latin typeface="Arial" charset="0"/>
                </a:rPr>
                <a:t>4.</a:t>
              </a:r>
            </a:p>
          </p:txBody>
        </p:sp>
        <p:sp>
          <p:nvSpPr>
            <p:cNvPr id="13" name="Text Box 42"/>
            <p:cNvSpPr txBox="1">
              <a:spLocks noChangeArrowheads="1"/>
            </p:cNvSpPr>
            <p:nvPr/>
          </p:nvSpPr>
          <p:spPr bwMode="auto">
            <a:xfrm>
              <a:off x="8597642" y="5361988"/>
              <a:ext cx="1743075" cy="2841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hu-HU" altLang="x-none" sz="1200" b="1" dirty="0">
                  <a:latin typeface="Arial" charset="0"/>
                </a:rPr>
                <a:t>Belső igények</a:t>
              </a:r>
            </a:p>
          </p:txBody>
        </p:sp>
        <p:sp>
          <p:nvSpPr>
            <p:cNvPr id="14" name="Text Box 43"/>
            <p:cNvSpPr txBox="1">
              <a:spLocks noChangeArrowheads="1"/>
            </p:cNvSpPr>
            <p:nvPr/>
          </p:nvSpPr>
          <p:spPr bwMode="auto">
            <a:xfrm>
              <a:off x="8597642" y="5023850"/>
              <a:ext cx="1743075" cy="2841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hu-HU" altLang="x-none" sz="1200" b="1">
                  <a:latin typeface="Arial" charset="0"/>
                </a:rPr>
                <a:t>Vevői követelmények</a:t>
              </a:r>
            </a:p>
          </p:txBody>
        </p:sp>
        <p:cxnSp>
          <p:nvCxnSpPr>
            <p:cNvPr id="25" name="AutoShape 31"/>
            <p:cNvCxnSpPr>
              <a:cxnSpLocks noChangeShapeType="1"/>
              <a:stCxn id="14" idx="1"/>
            </p:cNvCxnSpPr>
            <p:nvPr/>
          </p:nvCxnSpPr>
          <p:spPr bwMode="auto">
            <a:xfrm rot="10800000">
              <a:off x="7510932" y="4910124"/>
              <a:ext cx="1086711" cy="255809"/>
            </a:xfrm>
            <a:prstGeom prst="bentConnector3">
              <a:avLst>
                <a:gd name="adj1" fmla="val 50000"/>
              </a:avLst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AutoShape 31"/>
            <p:cNvCxnSpPr>
              <a:cxnSpLocks noChangeShapeType="1"/>
            </p:cNvCxnSpPr>
            <p:nvPr/>
          </p:nvCxnSpPr>
          <p:spPr bwMode="auto">
            <a:xfrm rot="10800000">
              <a:off x="7510929" y="4912379"/>
              <a:ext cx="1086714" cy="594184"/>
            </a:xfrm>
            <a:prstGeom prst="bentConnector3">
              <a:avLst>
                <a:gd name="adj1" fmla="val 50000"/>
              </a:avLst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4056529" y="2994674"/>
            <a:ext cx="5836513" cy="1474526"/>
            <a:chOff x="4513729" y="3266136"/>
            <a:chExt cx="5836513" cy="1474526"/>
          </a:xfrm>
        </p:grpSpPr>
        <p:grpSp>
          <p:nvGrpSpPr>
            <p:cNvPr id="55" name="Group 54"/>
            <p:cNvGrpSpPr/>
            <p:nvPr/>
          </p:nvGrpSpPr>
          <p:grpSpPr>
            <a:xfrm>
              <a:off x="4513729" y="3393141"/>
              <a:ext cx="2901951" cy="1231900"/>
              <a:chOff x="4513729" y="3393141"/>
              <a:chExt cx="2901951" cy="1231900"/>
            </a:xfrm>
          </p:grpSpPr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6744167" y="3393141"/>
                <a:ext cx="671513" cy="1231900"/>
              </a:xfrm>
              <a:custGeom>
                <a:avLst/>
                <a:gdLst>
                  <a:gd name="T0" fmla="*/ 0 w 304"/>
                  <a:gd name="T1" fmla="*/ 117 h 426"/>
                  <a:gd name="T2" fmla="*/ 179 w 304"/>
                  <a:gd name="T3" fmla="*/ 426 h 426"/>
                  <a:gd name="T4" fmla="*/ 304 w 304"/>
                  <a:gd name="T5" fmla="*/ 267 h 426"/>
                  <a:gd name="T6" fmla="*/ 87 w 304"/>
                  <a:gd name="T7" fmla="*/ 0 h 426"/>
                  <a:gd name="T8" fmla="*/ 0 w 304"/>
                  <a:gd name="T9" fmla="*/ 11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426">
                    <a:moveTo>
                      <a:pt x="0" y="117"/>
                    </a:moveTo>
                    <a:lnTo>
                      <a:pt x="179" y="426"/>
                    </a:lnTo>
                    <a:lnTo>
                      <a:pt x="304" y="267"/>
                    </a:lnTo>
                    <a:lnTo>
                      <a:pt x="87" y="0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7B00E4"/>
              </a:solidFill>
              <a:ln w="9525">
                <a:solidFill>
                  <a:srgbClr val="7B00E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4902667" y="3393141"/>
                <a:ext cx="2033588" cy="330200"/>
              </a:xfrm>
              <a:custGeom>
                <a:avLst/>
                <a:gdLst>
                  <a:gd name="T0" fmla="*/ 0 w 919"/>
                  <a:gd name="T1" fmla="*/ 115 h 115"/>
                  <a:gd name="T2" fmla="*/ 832 w 919"/>
                  <a:gd name="T3" fmla="*/ 115 h 115"/>
                  <a:gd name="T4" fmla="*/ 919 w 919"/>
                  <a:gd name="T5" fmla="*/ 0 h 115"/>
                  <a:gd name="T6" fmla="*/ 233 w 919"/>
                  <a:gd name="T7" fmla="*/ 0 h 115"/>
                  <a:gd name="T8" fmla="*/ 0 w 919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9" h="115">
                    <a:moveTo>
                      <a:pt x="0" y="115"/>
                    </a:moveTo>
                    <a:lnTo>
                      <a:pt x="832" y="115"/>
                    </a:lnTo>
                    <a:lnTo>
                      <a:pt x="919" y="0"/>
                    </a:lnTo>
                    <a:lnTo>
                      <a:pt x="233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50069"/>
              </a:solidFill>
              <a:ln w="9525">
                <a:solidFill>
                  <a:srgbClr val="B5006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"/>
              <p:cNvSpPr>
                <a:spLocks/>
              </p:cNvSpPr>
              <p:nvPr/>
            </p:nvSpPr>
            <p:spPr bwMode="auto">
              <a:xfrm>
                <a:off x="4513729" y="3723341"/>
                <a:ext cx="2625725" cy="901700"/>
              </a:xfrm>
              <a:custGeom>
                <a:avLst/>
                <a:gdLst>
                  <a:gd name="T0" fmla="*/ 0 w 1187"/>
                  <a:gd name="T1" fmla="*/ 311 h 311"/>
                  <a:gd name="T2" fmla="*/ 1187 w 1187"/>
                  <a:gd name="T3" fmla="*/ 311 h 311"/>
                  <a:gd name="T4" fmla="*/ 1008 w 1187"/>
                  <a:gd name="T5" fmla="*/ 0 h 311"/>
                  <a:gd name="T6" fmla="*/ 176 w 1187"/>
                  <a:gd name="T7" fmla="*/ 0 h 311"/>
                  <a:gd name="T8" fmla="*/ 0 w 1187"/>
                  <a:gd name="T9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7" h="311">
                    <a:moveTo>
                      <a:pt x="0" y="311"/>
                    </a:moveTo>
                    <a:lnTo>
                      <a:pt x="1187" y="311"/>
                    </a:lnTo>
                    <a:lnTo>
                      <a:pt x="1008" y="0"/>
                    </a:lnTo>
                    <a:lnTo>
                      <a:pt x="176" y="0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063DE8"/>
              </a:solidFill>
              <a:ln w="9525">
                <a:solidFill>
                  <a:srgbClr val="063D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5796429" y="3939241"/>
              <a:ext cx="12858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hu-HU" altLang="x-none" sz="1200" b="1">
                  <a:latin typeface="Arial" charset="0"/>
                </a:rPr>
                <a:t>3.</a:t>
              </a:r>
            </a:p>
          </p:txBody>
        </p:sp>
        <p:cxnSp>
          <p:nvCxnSpPr>
            <p:cNvPr id="26" name="AutoShape 34"/>
            <p:cNvCxnSpPr>
              <a:cxnSpLocks noChangeShapeType="1"/>
              <a:stCxn id="29" idx="1"/>
            </p:cNvCxnSpPr>
            <p:nvPr/>
          </p:nvCxnSpPr>
          <p:spPr bwMode="auto">
            <a:xfrm rot="10800000" flipV="1">
              <a:off x="7172793" y="3496969"/>
              <a:ext cx="1434374" cy="493380"/>
            </a:xfrm>
            <a:prstGeom prst="bentConnector3">
              <a:avLst>
                <a:gd name="adj1" fmla="val 38091"/>
              </a:avLst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 Box 36"/>
            <p:cNvSpPr txBox="1">
              <a:spLocks noChangeArrowheads="1"/>
            </p:cNvSpPr>
            <p:nvPr/>
          </p:nvSpPr>
          <p:spPr bwMode="auto">
            <a:xfrm>
              <a:off x="8607167" y="3758686"/>
              <a:ext cx="1743075" cy="4667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hu-HU" altLang="x-none" sz="1200" b="1" dirty="0">
                  <a:latin typeface="Arial" charset="0"/>
                </a:rPr>
                <a:t>Rendelkezésre álló erőforrások</a:t>
              </a: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8607167" y="3266136"/>
              <a:ext cx="1743075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hu-HU" altLang="x-none" sz="1200" b="1" dirty="0">
                  <a:latin typeface="Arial" charset="0"/>
                </a:rPr>
                <a:t>Standardizált képzési programok</a:t>
              </a:r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>
              <a:off x="8607167" y="4273937"/>
              <a:ext cx="1743075" cy="4667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hu-HU" altLang="x-none" sz="1200" b="1" dirty="0">
                  <a:latin typeface="Arial" charset="0"/>
                </a:rPr>
                <a:t>Szabvány, jogszabályok</a:t>
              </a:r>
            </a:p>
          </p:txBody>
        </p:sp>
        <p:cxnSp>
          <p:nvCxnSpPr>
            <p:cNvPr id="91" name="AutoShape 34"/>
            <p:cNvCxnSpPr>
              <a:cxnSpLocks noChangeShapeType="1"/>
              <a:stCxn id="30" idx="1"/>
            </p:cNvCxnSpPr>
            <p:nvPr/>
          </p:nvCxnSpPr>
          <p:spPr bwMode="auto">
            <a:xfrm rot="10800000">
              <a:off x="7172793" y="3990350"/>
              <a:ext cx="1434375" cy="516951"/>
            </a:xfrm>
            <a:prstGeom prst="bentConnector3">
              <a:avLst>
                <a:gd name="adj1" fmla="val 38091"/>
              </a:avLst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28" idx="1"/>
            </p:cNvCxnSpPr>
            <p:nvPr/>
          </p:nvCxnSpPr>
          <p:spPr>
            <a:xfrm flipH="1">
              <a:off x="7172793" y="3992049"/>
              <a:ext cx="1434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4543892" y="1864980"/>
            <a:ext cx="5349150" cy="1342944"/>
            <a:chOff x="5001092" y="2136442"/>
            <a:chExt cx="5349150" cy="1342944"/>
          </a:xfrm>
        </p:grpSpPr>
        <p:grpSp>
          <p:nvGrpSpPr>
            <p:cNvPr id="56" name="Group 55"/>
            <p:cNvGrpSpPr/>
            <p:nvPr/>
          </p:nvGrpSpPr>
          <p:grpSpPr>
            <a:xfrm>
              <a:off x="5001092" y="2395123"/>
              <a:ext cx="1895475" cy="1084263"/>
              <a:chOff x="3897520" y="242574"/>
              <a:chExt cx="1895475" cy="1084263"/>
            </a:xfrm>
          </p:grpSpPr>
          <p:sp>
            <p:nvSpPr>
              <p:cNvPr id="50" name="Freeform 12"/>
              <p:cNvSpPr>
                <a:spLocks/>
              </p:cNvSpPr>
              <p:nvPr/>
            </p:nvSpPr>
            <p:spPr bwMode="auto">
              <a:xfrm>
                <a:off x="5215145" y="245749"/>
                <a:ext cx="577850" cy="1081088"/>
              </a:xfrm>
              <a:custGeom>
                <a:avLst/>
                <a:gdLst>
                  <a:gd name="T0" fmla="*/ 178 w 261"/>
                  <a:gd name="T1" fmla="*/ 372 h 372"/>
                  <a:gd name="T2" fmla="*/ 261 w 261"/>
                  <a:gd name="T3" fmla="*/ 267 h 372"/>
                  <a:gd name="T4" fmla="*/ 46 w 261"/>
                  <a:gd name="T5" fmla="*/ 0 h 372"/>
                  <a:gd name="T6" fmla="*/ 0 w 261"/>
                  <a:gd name="T7" fmla="*/ 55 h 372"/>
                  <a:gd name="T8" fmla="*/ 178 w 261"/>
                  <a:gd name="T9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72">
                    <a:moveTo>
                      <a:pt x="178" y="372"/>
                    </a:moveTo>
                    <a:lnTo>
                      <a:pt x="261" y="267"/>
                    </a:lnTo>
                    <a:lnTo>
                      <a:pt x="46" y="0"/>
                    </a:lnTo>
                    <a:lnTo>
                      <a:pt x="0" y="55"/>
                    </a:lnTo>
                    <a:lnTo>
                      <a:pt x="178" y="372"/>
                    </a:lnTo>
                    <a:close/>
                  </a:path>
                </a:pathLst>
              </a:custGeom>
              <a:solidFill>
                <a:srgbClr val="9234DB"/>
              </a:solidFill>
              <a:ln w="9525">
                <a:solidFill>
                  <a:srgbClr val="9234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3"/>
              <p:cNvSpPr>
                <a:spLocks/>
              </p:cNvSpPr>
              <p:nvPr/>
            </p:nvSpPr>
            <p:spPr bwMode="auto">
              <a:xfrm>
                <a:off x="4305767" y="242574"/>
                <a:ext cx="1011238" cy="165100"/>
              </a:xfrm>
              <a:custGeom>
                <a:avLst/>
                <a:gdLst>
                  <a:gd name="T0" fmla="*/ 0 w 457"/>
                  <a:gd name="T1" fmla="*/ 57 h 57"/>
                  <a:gd name="T2" fmla="*/ 411 w 457"/>
                  <a:gd name="T3" fmla="*/ 57 h 57"/>
                  <a:gd name="T4" fmla="*/ 457 w 457"/>
                  <a:gd name="T5" fmla="*/ 0 h 57"/>
                  <a:gd name="T6" fmla="*/ 142 w 457"/>
                  <a:gd name="T7" fmla="*/ 0 h 57"/>
                  <a:gd name="T8" fmla="*/ 0 w 457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7" h="57">
                    <a:moveTo>
                      <a:pt x="0" y="57"/>
                    </a:moveTo>
                    <a:lnTo>
                      <a:pt x="411" y="57"/>
                    </a:lnTo>
                    <a:lnTo>
                      <a:pt x="457" y="0"/>
                    </a:lnTo>
                    <a:lnTo>
                      <a:pt x="142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D93192"/>
              </a:solidFill>
              <a:ln w="9525">
                <a:solidFill>
                  <a:srgbClr val="D9319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3897520" y="407674"/>
                <a:ext cx="1708150" cy="919163"/>
              </a:xfrm>
              <a:custGeom>
                <a:avLst/>
                <a:gdLst>
                  <a:gd name="T0" fmla="*/ 0 w 772"/>
                  <a:gd name="T1" fmla="*/ 317 h 317"/>
                  <a:gd name="T2" fmla="*/ 772 w 772"/>
                  <a:gd name="T3" fmla="*/ 317 h 317"/>
                  <a:gd name="T4" fmla="*/ 594 w 772"/>
                  <a:gd name="T5" fmla="*/ 0 h 317"/>
                  <a:gd name="T6" fmla="*/ 181 w 772"/>
                  <a:gd name="T7" fmla="*/ 0 h 317"/>
                  <a:gd name="T8" fmla="*/ 0 w 772"/>
                  <a:gd name="T9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2" h="317">
                    <a:moveTo>
                      <a:pt x="0" y="317"/>
                    </a:moveTo>
                    <a:lnTo>
                      <a:pt x="772" y="317"/>
                    </a:lnTo>
                    <a:lnTo>
                      <a:pt x="594" y="0"/>
                    </a:lnTo>
                    <a:lnTo>
                      <a:pt x="181" y="0"/>
                    </a:lnTo>
                    <a:lnTo>
                      <a:pt x="0" y="317"/>
                    </a:lnTo>
                    <a:close/>
                  </a:path>
                </a:pathLst>
              </a:custGeom>
              <a:solidFill>
                <a:srgbClr val="3365FB"/>
              </a:solidFill>
              <a:ln w="9525">
                <a:solidFill>
                  <a:srgbClr val="3365F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46" name="AutoShape 32"/>
            <p:cNvCxnSpPr>
              <a:cxnSpLocks noChangeShapeType="1"/>
              <a:stCxn id="47" idx="1"/>
            </p:cNvCxnSpPr>
            <p:nvPr/>
          </p:nvCxnSpPr>
          <p:spPr bwMode="auto">
            <a:xfrm rot="10800000" flipV="1">
              <a:off x="6660892" y="2369805"/>
              <a:ext cx="1946275" cy="784225"/>
            </a:xfrm>
            <a:prstGeom prst="bentConnector3">
              <a:avLst>
                <a:gd name="adj1" fmla="val 26771"/>
              </a:avLst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 Box 38"/>
            <p:cNvSpPr txBox="1">
              <a:spLocks noChangeArrowheads="1"/>
            </p:cNvSpPr>
            <p:nvPr/>
          </p:nvSpPr>
          <p:spPr bwMode="auto">
            <a:xfrm>
              <a:off x="8607167" y="2136442"/>
              <a:ext cx="1743075" cy="4667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hu-HU" altLang="x-none" sz="1200" b="1" dirty="0">
                  <a:latin typeface="Arial" charset="0"/>
                </a:rPr>
                <a:t>ISO 9001:2000 Szabvány</a:t>
              </a:r>
            </a:p>
          </p:txBody>
        </p:sp>
        <p:sp>
          <p:nvSpPr>
            <p:cNvPr id="48" name="Text Box 39"/>
            <p:cNvSpPr txBox="1">
              <a:spLocks noChangeArrowheads="1"/>
            </p:cNvSpPr>
            <p:nvPr/>
          </p:nvSpPr>
          <p:spPr bwMode="auto">
            <a:xfrm>
              <a:off x="8607167" y="2628312"/>
              <a:ext cx="1743075" cy="4667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hu-HU" altLang="x-none" sz="1200" b="1" dirty="0">
                  <a:latin typeface="Arial" charset="0"/>
                </a:rPr>
                <a:t>Felelősségek, hatáskörök</a:t>
              </a:r>
            </a:p>
          </p:txBody>
        </p:sp>
        <p:cxnSp>
          <p:nvCxnSpPr>
            <p:cNvPr id="86" name="AutoShape 32"/>
            <p:cNvCxnSpPr>
              <a:cxnSpLocks noChangeShapeType="1"/>
              <a:stCxn id="48" idx="1"/>
            </p:cNvCxnSpPr>
            <p:nvPr/>
          </p:nvCxnSpPr>
          <p:spPr bwMode="auto">
            <a:xfrm rot="10800000" flipV="1">
              <a:off x="6660893" y="2861674"/>
              <a:ext cx="1946275" cy="292355"/>
            </a:xfrm>
            <a:prstGeom prst="bentConnector3">
              <a:avLst>
                <a:gd name="adj1" fmla="val 26970"/>
              </a:avLst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5826591" y="2969879"/>
              <a:ext cx="12858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hu-HU" altLang="x-none" sz="1200" b="1" dirty="0">
                  <a:latin typeface="Arial" charset="0"/>
                </a:rPr>
                <a:t>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85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496" y="990124"/>
            <a:ext cx="357245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1. Az </a:t>
            </a:r>
            <a:r>
              <a:rPr lang="hu-HU" dirty="0" err="1"/>
              <a:t>OpenQAsS</a:t>
            </a:r>
            <a:r>
              <a:rPr lang="hu-HU" dirty="0"/>
              <a:t> projekt bemutatása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8900" y="1488436"/>
            <a:ext cx="400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1.1 Partnerség, keretek, célok, termékek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8900" y="1986748"/>
            <a:ext cx="346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1.2 Kedvcsináló: Erasmus+ pályázat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0201" y="2485060"/>
            <a:ext cx="273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1.2.1 Mi ez, hogyan készül?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0201" y="2983372"/>
            <a:ext cx="552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1.2.2 Minőségmenedzsment komponensek – MIR 1. lecke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249" y="3481684"/>
            <a:ext cx="578498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2. A intézményi minőségmenedzsment területei és feladatai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0496" y="5474932"/>
            <a:ext cx="765068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3. A tanítás-tanulási folyamat, mint az intézményi minőségirányítás </a:t>
            </a:r>
            <a:r>
              <a:rPr lang="hu-HU" dirty="0" err="1"/>
              <a:t>főfolyamata</a:t>
            </a:r>
            <a:r>
              <a:rPr lang="hu-HU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8900" y="4478308"/>
            <a:ext cx="197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2.1 Helyzetelemzés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8900" y="4976620"/>
            <a:ext cx="230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2.2 Stratégiai tervezés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8900" y="5973247"/>
            <a:ext cx="237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3.1 Pedagógiai tervezés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8900" y="3979996"/>
            <a:ext cx="180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2.1 Alapfogalmak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86837" y="1673102"/>
            <a:ext cx="1938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 program</a:t>
            </a:r>
          </a:p>
        </p:txBody>
      </p:sp>
    </p:spTree>
    <p:extLst>
      <p:ext uri="{BB962C8B-B14F-4D97-AF65-F5344CB8AC3E}">
        <p14:creationId xmlns:p14="http://schemas.microsoft.com/office/powerpoint/2010/main" val="922627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7237" y="428626"/>
            <a:ext cx="7417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Intézményi minőségmenedzsment rendszer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7779138"/>
              </p:ext>
            </p:extLst>
          </p:nvPr>
        </p:nvGraphicFramePr>
        <p:xfrm>
          <a:off x="1931988" y="10122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6994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49" y="964274"/>
            <a:ext cx="7923213" cy="46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4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364" y="3192793"/>
            <a:ext cx="8819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Stratégiai tervezés - logikai keretmátrix módszerével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C958B8-6686-5146-88CE-36E1B39631CC}"/>
              </a:ext>
            </a:extLst>
          </p:cNvPr>
          <p:cNvSpPr/>
          <p:nvPr/>
        </p:nvSpPr>
        <p:spPr>
          <a:xfrm>
            <a:off x="4722208" y="2282432"/>
            <a:ext cx="2522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Egy kis ízelítő 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28DCD-DD37-1340-B7E0-7B0B07571E5D}"/>
              </a:ext>
            </a:extLst>
          </p:cNvPr>
          <p:cNvSpPr txBox="1"/>
          <p:nvPr/>
        </p:nvSpPr>
        <p:spPr>
          <a:xfrm>
            <a:off x="3443844" y="4049486"/>
            <a:ext cx="536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Hogyan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készítsünk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stratégiai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tervet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egy</a:t>
            </a:r>
            <a:r>
              <a:rPr lang="en-GB" b="1" dirty="0">
                <a:solidFill>
                  <a:srgbClr val="0070C0"/>
                </a:solidFill>
              </a:rPr>
              <a:t> A4-es </a:t>
            </a:r>
            <a:r>
              <a:rPr lang="en-GB" b="1" dirty="0" err="1">
                <a:solidFill>
                  <a:srgbClr val="0070C0"/>
                </a:solidFill>
              </a:rPr>
              <a:t>oldalon</a:t>
            </a:r>
            <a:r>
              <a:rPr lang="en-GB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08979-EACE-5748-A3F7-EA2283D40E94}"/>
              </a:ext>
            </a:extLst>
          </p:cNvPr>
          <p:cNvSpPr txBox="1"/>
          <p:nvPr/>
        </p:nvSpPr>
        <p:spPr>
          <a:xfrm>
            <a:off x="2505693" y="4596948"/>
            <a:ext cx="772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Ha a </a:t>
            </a:r>
            <a:r>
              <a:rPr lang="en-GB" dirty="0" err="1">
                <a:solidFill>
                  <a:srgbClr val="0070C0"/>
                </a:solidFill>
              </a:rPr>
              <a:t>lényeg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készen</a:t>
            </a:r>
            <a:r>
              <a:rPr lang="en-GB" dirty="0">
                <a:solidFill>
                  <a:srgbClr val="0070C0"/>
                </a:solidFill>
              </a:rPr>
              <a:t> van, </a:t>
            </a:r>
            <a:r>
              <a:rPr lang="en-GB" dirty="0" err="1">
                <a:solidFill>
                  <a:srgbClr val="0070C0"/>
                </a:solidFill>
              </a:rPr>
              <a:t>nincs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más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hátra</a:t>
            </a:r>
            <a:r>
              <a:rPr lang="en-GB" dirty="0">
                <a:solidFill>
                  <a:srgbClr val="0070C0"/>
                </a:solidFill>
              </a:rPr>
              <a:t>, mint </a:t>
            </a:r>
            <a:r>
              <a:rPr lang="en-GB" dirty="0" err="1">
                <a:solidFill>
                  <a:srgbClr val="0070C0"/>
                </a:solidFill>
              </a:rPr>
              <a:t>kidolgozni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egyesével</a:t>
            </a:r>
            <a:r>
              <a:rPr lang="en-GB" dirty="0">
                <a:solidFill>
                  <a:srgbClr val="0070C0"/>
                </a:solidFill>
              </a:rPr>
              <a:t> a </a:t>
            </a:r>
            <a:r>
              <a:rPr lang="en-GB" dirty="0" err="1">
                <a:solidFill>
                  <a:srgbClr val="0070C0"/>
                </a:solidFill>
              </a:rPr>
              <a:t>részleteket</a:t>
            </a:r>
            <a:r>
              <a:rPr lang="en-GB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9067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353" y="512121"/>
            <a:ext cx="599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Logikai</a:t>
            </a:r>
            <a:r>
              <a:rPr lang="en-US" sz="2800" b="1" dirty="0"/>
              <a:t> </a:t>
            </a:r>
            <a:r>
              <a:rPr lang="en-US" sz="2800" b="1" dirty="0" err="1"/>
              <a:t>keretmátrix</a:t>
            </a:r>
            <a:r>
              <a:rPr lang="en-US" sz="2800" b="1" dirty="0"/>
              <a:t> - </a:t>
            </a:r>
            <a:r>
              <a:rPr lang="en-US" sz="2800" b="1" dirty="0" err="1"/>
              <a:t>tervezési</a:t>
            </a:r>
            <a:r>
              <a:rPr lang="en-US" sz="2800" b="1" dirty="0"/>
              <a:t> </a:t>
            </a:r>
            <a:r>
              <a:rPr lang="en-US" sz="2800" b="1" dirty="0" err="1"/>
              <a:t>módszer</a:t>
            </a:r>
            <a:endParaRPr lang="en-US" sz="28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89094" y="1544714"/>
            <a:ext cx="5397544" cy="26700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x-none" dirty="0"/>
              <a:t>Problémák elemzése</a:t>
            </a:r>
          </a:p>
          <a:p>
            <a:r>
              <a:rPr lang="hu-HU" altLang="x-none" dirty="0"/>
              <a:t>Stratégiai célok megfogalmazása</a:t>
            </a:r>
          </a:p>
          <a:p>
            <a:r>
              <a:rPr lang="hu-HU" altLang="x-none" dirty="0"/>
              <a:t>Konkrét célok megfogalmazása</a:t>
            </a:r>
          </a:p>
          <a:p>
            <a:r>
              <a:rPr lang="hu-HU" altLang="x-none" dirty="0"/>
              <a:t>Tevékenységek meghatározása</a:t>
            </a:r>
          </a:p>
          <a:p>
            <a:r>
              <a:rPr lang="hu-HU" altLang="x-none" dirty="0"/>
              <a:t>Kockázatok, veszélyek feltárása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2318" y="5356398"/>
            <a:ext cx="1032622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x-none" sz="2400" dirty="0">
                <a:latin typeface="+mn-lt"/>
              </a:rPr>
              <a:t>A LF módszert a ’60-as években a USAID (Amerikai Egyesült Államok Nemzetközi Fejlesztési Hivatala)  fejlesztette ki.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6732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5638" y="728663"/>
            <a:ext cx="3644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x-none" sz="3200" b="1" dirty="0"/>
              <a:t>Szerkezete, tartalma</a:t>
            </a:r>
            <a:endParaRPr lang="hu-HU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113793"/>
              </p:ext>
            </p:extLst>
          </p:nvPr>
        </p:nvGraphicFramePr>
        <p:xfrm>
          <a:off x="757237" y="1777179"/>
          <a:ext cx="10101263" cy="460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3" imgW="8988480" imgH="3666960" progId="Word.Document.8">
                  <p:embed/>
                </p:oleObj>
              </mc:Choice>
              <mc:Fallback>
                <p:oleObj name="Document" r:id="rId3" imgW="8988480" imgH="36669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" y="1777179"/>
                        <a:ext cx="10101263" cy="460933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178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478126"/>
              </p:ext>
            </p:extLst>
          </p:nvPr>
        </p:nvGraphicFramePr>
        <p:xfrm>
          <a:off x="2289473" y="1405385"/>
          <a:ext cx="10140652" cy="579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kumentum" r:id="rId3" imgW="8022240" imgH="4581360" progId="Word.Document.8">
                  <p:embed/>
                </p:oleObj>
              </mc:Choice>
              <mc:Fallback>
                <p:oleObj name="Dokumentum" r:id="rId3" imgW="8022240" imgH="4581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473" y="1405385"/>
                        <a:ext cx="10140652" cy="5790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13159" y="600076"/>
            <a:ext cx="2946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/>
              <a:t>Javasolt sorrend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21965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056" y="1337459"/>
            <a:ext cx="7960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/>
              <a:t>Milyen indikátorokat </a:t>
            </a:r>
            <a:r>
              <a:rPr lang="hu-HU" sz="4400" b="1" dirty="0" err="1"/>
              <a:t>válasszunk</a:t>
            </a:r>
            <a:r>
              <a:rPr lang="hu-HU" sz="4400" b="1" dirty="0"/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6801323" y="2691675"/>
            <a:ext cx="30480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92113"/>
            <a:r>
              <a:rPr lang="en-US" altLang="x-none" sz="2400" b="1" dirty="0"/>
              <a:t>S</a:t>
            </a:r>
            <a:r>
              <a:rPr lang="hu-HU" altLang="x-none" sz="2400" dirty="0" err="1"/>
              <a:t>pecific</a:t>
            </a:r>
            <a:r>
              <a:rPr lang="hu-HU" altLang="x-none" sz="2400" dirty="0"/>
              <a:t> </a:t>
            </a:r>
            <a:r>
              <a:rPr lang="hu-HU" altLang="x-none" sz="2400" dirty="0" err="1"/>
              <a:t>to</a:t>
            </a:r>
            <a:r>
              <a:rPr lang="hu-HU" altLang="x-none" sz="2400" dirty="0"/>
              <a:t> </a:t>
            </a:r>
            <a:r>
              <a:rPr lang="hu-HU" altLang="x-none" sz="2400" dirty="0" err="1"/>
              <a:t>the</a:t>
            </a:r>
            <a:r>
              <a:rPr lang="hu-HU" altLang="x-none" sz="2400" dirty="0"/>
              <a:t> </a:t>
            </a:r>
            <a:r>
              <a:rPr lang="hu-HU" altLang="x-none" sz="2400" dirty="0" err="1"/>
              <a:t>aims</a:t>
            </a:r>
            <a:endParaRPr lang="hu-HU" altLang="x-none" sz="2400" dirty="0"/>
          </a:p>
          <a:p>
            <a:pPr marL="392113"/>
            <a:r>
              <a:rPr lang="hu-HU" altLang="x-none" sz="2400" b="1" dirty="0" err="1"/>
              <a:t>M</a:t>
            </a:r>
            <a:r>
              <a:rPr lang="hu-HU" altLang="x-none" sz="2400" dirty="0" err="1"/>
              <a:t>easurable</a:t>
            </a:r>
            <a:endParaRPr lang="hu-HU" altLang="x-none" sz="2400" dirty="0"/>
          </a:p>
          <a:p>
            <a:pPr marL="392113"/>
            <a:r>
              <a:rPr lang="en-US" altLang="x-none" sz="2400" b="1" dirty="0"/>
              <a:t>A</a:t>
            </a:r>
            <a:r>
              <a:rPr lang="en-US" altLang="x-none" sz="2400" dirty="0"/>
              <a:t>chievable</a:t>
            </a:r>
            <a:endParaRPr lang="hu-HU" altLang="x-none" sz="2400" dirty="0"/>
          </a:p>
          <a:p>
            <a:pPr marL="392113"/>
            <a:r>
              <a:rPr lang="hu-HU" altLang="x-none" sz="2400" b="1" dirty="0" err="1"/>
              <a:t>R</a:t>
            </a:r>
            <a:r>
              <a:rPr lang="hu-HU" altLang="x-none" sz="2400" dirty="0" err="1"/>
              <a:t>elevant</a:t>
            </a:r>
            <a:endParaRPr lang="hu-HU" altLang="x-none" sz="2400" dirty="0"/>
          </a:p>
          <a:p>
            <a:pPr marL="392113"/>
            <a:r>
              <a:rPr lang="en-US" altLang="x-none" sz="2400" b="1" dirty="0"/>
              <a:t>T</a:t>
            </a:r>
            <a:r>
              <a:rPr lang="hu-HU" altLang="x-none" sz="2400" dirty="0" err="1"/>
              <a:t>ime-related</a:t>
            </a:r>
            <a:endParaRPr lang="hu-HU" altLang="x-non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01323" y="1987718"/>
            <a:ext cx="3357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SMART indikátorok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6522" y="2691675"/>
            <a:ext cx="2890836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92113"/>
            <a:r>
              <a:rPr lang="hu-HU" altLang="x-none" sz="2400" dirty="0"/>
              <a:t>specifikus</a:t>
            </a:r>
          </a:p>
          <a:p>
            <a:pPr marL="392113"/>
            <a:r>
              <a:rPr lang="hu-HU" altLang="x-none" sz="2400" dirty="0"/>
              <a:t>mérhető</a:t>
            </a:r>
          </a:p>
          <a:p>
            <a:pPr marL="392113"/>
            <a:r>
              <a:rPr lang="en-US" altLang="x-none" sz="2400" dirty="0"/>
              <a:t>b</a:t>
            </a:r>
            <a:r>
              <a:rPr lang="hu-HU" altLang="x-none" sz="2400" dirty="0"/>
              <a:t>eszerezhető</a:t>
            </a:r>
          </a:p>
          <a:p>
            <a:pPr marL="392113"/>
            <a:r>
              <a:rPr lang="en-US" altLang="x-none" sz="2400" dirty="0"/>
              <a:t>r</a:t>
            </a:r>
            <a:r>
              <a:rPr lang="hu-HU" altLang="x-none" sz="2400" dirty="0" err="1"/>
              <a:t>eális</a:t>
            </a:r>
            <a:r>
              <a:rPr lang="hu-HU" altLang="x-none" sz="2400" dirty="0"/>
              <a:t>, releváns</a:t>
            </a:r>
          </a:p>
          <a:p>
            <a:pPr marL="392113"/>
            <a:r>
              <a:rPr lang="en-US" altLang="x-none" sz="2400" dirty="0" err="1"/>
              <a:t>i</a:t>
            </a:r>
            <a:r>
              <a:rPr lang="hu-HU" altLang="x-none" sz="2400" dirty="0" err="1"/>
              <a:t>dőben</a:t>
            </a:r>
            <a:r>
              <a:rPr lang="hu-HU" altLang="x-none" sz="2400" dirty="0"/>
              <a:t> elérhető</a:t>
            </a:r>
          </a:p>
        </p:txBody>
      </p:sp>
    </p:spTree>
    <p:extLst>
      <p:ext uri="{BB962C8B-B14F-4D97-AF65-F5344CB8AC3E}">
        <p14:creationId xmlns:p14="http://schemas.microsoft.com/office/powerpoint/2010/main" val="1306026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00FF-54E7-3E41-9644-225FAAF2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További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információk</a:t>
            </a:r>
            <a:r>
              <a:rPr lang="en-GB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B4A25-0948-7848-8BE2-97B02014A3C0}"/>
              </a:ext>
            </a:extLst>
          </p:cNvPr>
          <p:cNvSpPr txBox="1"/>
          <p:nvPr/>
        </p:nvSpPr>
        <p:spPr>
          <a:xfrm>
            <a:off x="1009403" y="1413163"/>
            <a:ext cx="78312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dirty="0" err="1"/>
              <a:t>projekt</a:t>
            </a:r>
            <a:r>
              <a:rPr lang="en-GB" dirty="0"/>
              <a:t> </a:t>
            </a:r>
            <a:r>
              <a:rPr lang="en-GB" dirty="0" err="1"/>
              <a:t>weoldala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http://openqass.hu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Az </a:t>
            </a:r>
            <a:r>
              <a:rPr lang="en-GB" dirty="0" err="1"/>
              <a:t>iTStudy</a:t>
            </a:r>
            <a:r>
              <a:rPr lang="en-GB" dirty="0"/>
              <a:t> </a:t>
            </a:r>
            <a:r>
              <a:rPr lang="en-GB" dirty="0" err="1"/>
              <a:t>weboldala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http://itstudy.hu/hu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dirty="0" err="1"/>
              <a:t>projekt</a:t>
            </a:r>
            <a:r>
              <a:rPr lang="en-GB" dirty="0"/>
              <a:t> Facebook </a:t>
            </a:r>
            <a:r>
              <a:rPr lang="en-GB" dirty="0" err="1"/>
              <a:t>oldala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https://www.facebook.com/openqass/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Információ</a:t>
            </a:r>
            <a:r>
              <a:rPr lang="en-GB" dirty="0"/>
              <a:t> a </a:t>
            </a:r>
            <a:r>
              <a:rPr lang="en-GB" dirty="0" err="1"/>
              <a:t>képzésről</a:t>
            </a:r>
            <a:r>
              <a:rPr lang="en-GB" dirty="0"/>
              <a:t>: </a:t>
            </a:r>
            <a:r>
              <a:rPr lang="en-GB" dirty="0">
                <a:hlinkClick r:id="rId5"/>
              </a:rPr>
              <a:t>http://openqass.itstudy.hu/hu/IQAM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Az </a:t>
            </a:r>
            <a:r>
              <a:rPr lang="en-GB" dirty="0" err="1"/>
              <a:t>interaktív</a:t>
            </a:r>
            <a:r>
              <a:rPr lang="en-GB" dirty="0"/>
              <a:t> </a:t>
            </a:r>
            <a:r>
              <a:rPr lang="en-GB" dirty="0" err="1"/>
              <a:t>kézikönyv</a:t>
            </a:r>
            <a:r>
              <a:rPr lang="en-GB" dirty="0"/>
              <a:t>: </a:t>
            </a:r>
            <a:r>
              <a:rPr lang="en-GB" dirty="0">
                <a:hlinkClick r:id="rId6"/>
              </a:rPr>
              <a:t>https://bit.ly/2M0DRPk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dirty="0" err="1"/>
              <a:t>minőségmenedzsment</a:t>
            </a:r>
            <a:r>
              <a:rPr lang="en-GB" dirty="0"/>
              <a:t> </a:t>
            </a:r>
            <a:r>
              <a:rPr lang="en-GB" dirty="0" err="1"/>
              <a:t>szoftver</a:t>
            </a:r>
            <a:r>
              <a:rPr lang="en-GB" dirty="0" err="1">
                <a:sym typeface="Wingdings" pitchFamily="2" charset="2"/>
              </a:rPr>
              <a:t>cask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regisztrációval</a:t>
            </a:r>
            <a:r>
              <a:rPr lang="en-GB" dirty="0">
                <a:sym typeface="Wingdings" pitchFamily="2" charset="2"/>
              </a:rPr>
              <a:t>: </a:t>
            </a:r>
            <a:r>
              <a:rPr lang="en-GB" dirty="0">
                <a:sym typeface="Wingdings" pitchFamily="2" charset="2"/>
                <a:hlinkClick r:id="rId7"/>
              </a:rPr>
              <a:t>http://eqos.itstudy.hu/</a:t>
            </a:r>
            <a:r>
              <a:rPr lang="en-GB" dirty="0">
                <a:sym typeface="Wingdings" pitchFamily="2" charset="2"/>
              </a:rPr>
              <a:t> </a:t>
            </a:r>
            <a:endParaRPr lang="en-GB" dirty="0"/>
          </a:p>
          <a:p>
            <a:r>
              <a:rPr lang="en-GB" dirty="0"/>
              <a:t> 	</a:t>
            </a:r>
          </a:p>
          <a:p>
            <a:r>
              <a:rPr lang="en-GB" dirty="0" err="1"/>
              <a:t>Végül</a:t>
            </a:r>
            <a:r>
              <a:rPr lang="en-GB" dirty="0"/>
              <a:t> </a:t>
            </a:r>
            <a:r>
              <a:rPr lang="en-GB" dirty="0" err="1"/>
              <a:t>kérdezz</a:t>
            </a:r>
            <a:r>
              <a:rPr lang="en-GB" dirty="0"/>
              <a:t> </a:t>
            </a:r>
            <a:r>
              <a:rPr lang="en-GB" dirty="0" err="1"/>
              <a:t>bármiről</a:t>
            </a:r>
            <a:r>
              <a:rPr lang="en-GB" dirty="0"/>
              <a:t> </a:t>
            </a:r>
            <a:r>
              <a:rPr lang="en-GB" dirty="0" err="1"/>
              <a:t>itt</a:t>
            </a:r>
            <a:r>
              <a:rPr lang="en-GB" dirty="0"/>
              <a:t>: </a:t>
            </a:r>
            <a:r>
              <a:rPr lang="en-GB" dirty="0">
                <a:hlinkClick r:id="rId8"/>
              </a:rPr>
              <a:t>edu@itstudy.hu</a:t>
            </a:r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6FAD1-1048-2744-99C6-B1B1FDD96FDF}"/>
              </a:ext>
            </a:extLst>
          </p:cNvPr>
          <p:cNvSpPr txBox="1"/>
          <p:nvPr/>
        </p:nvSpPr>
        <p:spPr>
          <a:xfrm>
            <a:off x="7303325" y="4655127"/>
            <a:ext cx="344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Köszönöm</a:t>
            </a:r>
            <a:r>
              <a:rPr lang="en-GB" dirty="0"/>
              <a:t> a </a:t>
            </a:r>
            <a:r>
              <a:rPr lang="en-GB" dirty="0" err="1"/>
              <a:t>megtisztelő</a:t>
            </a:r>
            <a:r>
              <a:rPr lang="en-GB" dirty="0"/>
              <a:t> </a:t>
            </a:r>
            <a:r>
              <a:rPr lang="en-GB" dirty="0" err="1"/>
              <a:t>figyelmet</a:t>
            </a:r>
            <a:r>
              <a:rPr lang="en-GB" dirty="0"/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9975C-AD55-9440-84B4-D12CD8069457}"/>
              </a:ext>
            </a:extLst>
          </p:cNvPr>
          <p:cNvSpPr txBox="1"/>
          <p:nvPr/>
        </p:nvSpPr>
        <p:spPr>
          <a:xfrm>
            <a:off x="8003969" y="5225143"/>
            <a:ext cx="168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Hartyányi Mária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A3B39-1166-0A42-8FD5-B02D670C3934}"/>
              </a:ext>
            </a:extLst>
          </p:cNvPr>
          <p:cNvSpPr txBox="1"/>
          <p:nvPr/>
        </p:nvSpPr>
        <p:spPr>
          <a:xfrm>
            <a:off x="8003969" y="5610493"/>
            <a:ext cx="348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E-mail: </a:t>
            </a:r>
            <a:r>
              <a:rPr lang="en-GB" dirty="0" err="1"/>
              <a:t>maria.hartyanyi@itstudy.hu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18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7702" y="874929"/>
            <a:ext cx="408137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600" dirty="0"/>
              <a:t>Stratégiai partnerség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68" y="3344861"/>
            <a:ext cx="5002212" cy="1426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019" y="1977122"/>
            <a:ext cx="382457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600" dirty="0"/>
              <a:t>Innováció fejlesztés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5106" y="1977121"/>
            <a:ext cx="324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Tapasztalatcsere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614738" y="1521260"/>
            <a:ext cx="814387" cy="35040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00775" y="1544731"/>
            <a:ext cx="872327" cy="43239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184560" y="2957607"/>
            <a:ext cx="2925032" cy="2888898"/>
            <a:chOff x="2628913" y="2971895"/>
            <a:chExt cx="2925032" cy="2888898"/>
          </a:xfrm>
        </p:grpSpPr>
        <p:sp>
          <p:nvSpPr>
            <p:cNvPr id="9" name="TextBox 8"/>
            <p:cNvSpPr txBox="1"/>
            <p:nvPr/>
          </p:nvSpPr>
          <p:spPr>
            <a:xfrm>
              <a:off x="2628913" y="2971895"/>
              <a:ext cx="24806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hu-HU" sz="3200" dirty="0"/>
                <a:t>felsőoktatás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28913" y="3719417"/>
              <a:ext cx="292503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hu-HU" sz="3600" b="1" dirty="0">
                  <a:solidFill>
                    <a:schemeClr val="accent1">
                      <a:lumMod val="50000"/>
                    </a:schemeClr>
                  </a:solidFill>
                </a:rPr>
                <a:t>szakképzés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8913" y="4528495"/>
              <a:ext cx="262413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hu-HU" sz="3200" dirty="0"/>
                <a:t>köznevelés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28913" y="5276018"/>
              <a:ext cx="28972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hu-HU" sz="3200" dirty="0"/>
                <a:t>felnőtt tanulás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22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230" y="471381"/>
            <a:ext cx="11441695" cy="5323442"/>
            <a:chOff x="607430" y="771418"/>
            <a:chExt cx="11441695" cy="53234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28"/>
            <a:stretch/>
          </p:blipFill>
          <p:spPr>
            <a:xfrm>
              <a:off x="1990725" y="771418"/>
              <a:ext cx="10058400" cy="51293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937" y="920511"/>
              <a:ext cx="1759879" cy="879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92153">
              <a:off x="607430" y="3766870"/>
              <a:ext cx="1293190" cy="86212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37606">
              <a:off x="1258841" y="5362976"/>
              <a:ext cx="1463767" cy="7318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373">
              <a:off x="5515095" y="1762261"/>
              <a:ext cx="1584731" cy="798979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7000876" y="574074"/>
            <a:ext cx="4962524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</a:rPr>
              <a:t>iTStudy</a:t>
            </a:r>
            <a:r>
              <a:rPr lang="en-US" sz="2000" dirty="0">
                <a:effectLst/>
              </a:rPr>
              <a:t> Hungary </a:t>
            </a:r>
            <a:r>
              <a:rPr lang="en-US" sz="2000" dirty="0" err="1">
                <a:effectLst/>
              </a:rPr>
              <a:t>Oktató</a:t>
            </a:r>
            <a:r>
              <a:rPr lang="en-US" sz="2000" dirty="0">
                <a:effectLst/>
              </a:rPr>
              <a:t>- </a:t>
            </a:r>
            <a:r>
              <a:rPr lang="en-US" sz="2000" dirty="0" err="1">
                <a:effectLst/>
              </a:rPr>
              <a:t>és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Kutatóközpont</a:t>
            </a:r>
            <a:endParaRPr lang="en-US" sz="2000" dirty="0">
              <a:effectLst/>
            </a:endParaRPr>
          </a:p>
          <a:p>
            <a:r>
              <a:rPr lang="en-US" sz="2000" dirty="0">
                <a:effectLst/>
              </a:rPr>
              <a:t>SZÁMALK </a:t>
            </a:r>
            <a:r>
              <a:rPr lang="en-US" sz="2000" dirty="0" err="1">
                <a:effectLst/>
              </a:rPr>
              <a:t>Szalézi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Szakgimnázium</a:t>
            </a:r>
            <a:endParaRPr lang="en-US" sz="2000" dirty="0">
              <a:effectLst/>
            </a:endParaRPr>
          </a:p>
          <a:p>
            <a:r>
              <a:rPr lang="en-US" sz="2000" dirty="0">
                <a:effectLst/>
              </a:rPr>
              <a:t>TREBAG </a:t>
            </a:r>
            <a:r>
              <a:rPr lang="en-US" sz="2000" dirty="0" err="1">
                <a:effectLst/>
              </a:rPr>
              <a:t>Vagyon</a:t>
            </a:r>
            <a:r>
              <a:rPr lang="en-US" sz="2000" dirty="0">
                <a:effectLst/>
              </a:rPr>
              <a:t>- </a:t>
            </a:r>
            <a:r>
              <a:rPr lang="en-US" sz="2000" dirty="0" err="1">
                <a:effectLst/>
              </a:rPr>
              <a:t>és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Projektmenedzser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Kft</a:t>
            </a:r>
            <a:r>
              <a:rPr lang="en-US" sz="2000" dirty="0">
                <a:effectLst/>
              </a:rPr>
              <a:t>.</a:t>
            </a:r>
          </a:p>
          <a:p>
            <a:endParaRPr lang="en-US" sz="2000" dirty="0"/>
          </a:p>
          <a:p>
            <a:r>
              <a:rPr lang="en-US" sz="2000" dirty="0">
                <a:effectLst/>
              </a:rPr>
              <a:t>ICS-SKILLS Certification Body Of The Irish Computer Society</a:t>
            </a:r>
          </a:p>
          <a:p>
            <a:endParaRPr lang="en-US" sz="2000" dirty="0"/>
          </a:p>
          <a:p>
            <a:r>
              <a:rPr lang="en-US" sz="2000" dirty="0">
                <a:effectLst/>
              </a:rPr>
              <a:t>Universidad de Alcala</a:t>
            </a:r>
          </a:p>
          <a:p>
            <a:endParaRPr lang="en-US" sz="2000" dirty="0"/>
          </a:p>
          <a:p>
            <a:r>
              <a:rPr lang="en-US" sz="2000" dirty="0"/>
              <a:t>AICA, </a:t>
            </a:r>
            <a:r>
              <a:rPr lang="en-US" sz="2000" dirty="0" err="1"/>
              <a:t>Associazione</a:t>
            </a:r>
            <a:r>
              <a:rPr lang="en-US" sz="2000" dirty="0"/>
              <a:t> </a:t>
            </a:r>
            <a:r>
              <a:rPr lang="en-US" sz="2000" dirty="0" err="1"/>
              <a:t>Italiana</a:t>
            </a:r>
            <a:r>
              <a:rPr lang="en-US" sz="2000" dirty="0"/>
              <a:t> per </a:t>
            </a:r>
            <a:r>
              <a:rPr lang="en-US" sz="2000" dirty="0" err="1"/>
              <a:t>l'Informatica</a:t>
            </a:r>
            <a:r>
              <a:rPr lang="en-US" sz="2000" dirty="0"/>
              <a:t> e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Calcolo</a:t>
            </a:r>
            <a:endParaRPr lang="en-US" sz="2000" dirty="0"/>
          </a:p>
          <a:p>
            <a:r>
              <a:rPr lang="en-US" sz="2000" dirty="0"/>
              <a:t>National Research Council Institute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616" y="5246758"/>
            <a:ext cx="2478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Partnerség</a:t>
            </a:r>
            <a:endParaRPr lang="en-US" sz="4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9" y="1892581"/>
            <a:ext cx="1342232" cy="8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3" y="387700"/>
            <a:ext cx="5543550" cy="5870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989736">
            <a:off x="2316282" y="3171826"/>
            <a:ext cx="710239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>
                <a:hlinkClick r:id="rId3"/>
              </a:rPr>
              <a:t>http://openqass.itstudy.hu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97069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813" y="671513"/>
            <a:ext cx="139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MUNKATERV</a:t>
            </a:r>
          </a:p>
        </p:txBody>
      </p:sp>
    </p:spTree>
    <p:extLst>
      <p:ext uri="{BB962C8B-B14F-4D97-AF65-F5344CB8AC3E}">
        <p14:creationId xmlns:p14="http://schemas.microsoft.com/office/powerpoint/2010/main" val="42917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62" y="342900"/>
            <a:ext cx="10058400" cy="60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2267">
            <a:off x="6674470" y="934100"/>
            <a:ext cx="4257238" cy="318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" y="317948"/>
            <a:ext cx="4959123" cy="3056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51" y="3251481"/>
            <a:ext cx="1945154" cy="2133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637">
            <a:off x="7021078" y="3952859"/>
            <a:ext cx="3946775" cy="23314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468696">
            <a:off x="1596197" y="1453775"/>
            <a:ext cx="321588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Minőségmenedzsment</a:t>
            </a:r>
            <a:r>
              <a:rPr lang="en-US" dirty="0"/>
              <a:t> </a:t>
            </a:r>
            <a:r>
              <a:rPr lang="en-US" dirty="0" err="1"/>
              <a:t>tudástár</a:t>
            </a:r>
            <a:r>
              <a:rPr lang="en-US" dirty="0"/>
              <a:t> </a:t>
            </a:r>
          </a:p>
          <a:p>
            <a:r>
              <a:rPr lang="en-US" dirty="0" err="1"/>
              <a:t>fogalomtár</a:t>
            </a:r>
            <a:r>
              <a:rPr lang="en-US" dirty="0"/>
              <a:t>, </a:t>
            </a:r>
            <a:r>
              <a:rPr lang="en-US" dirty="0" err="1"/>
              <a:t>oktatóvideók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03360" y="1776940"/>
            <a:ext cx="198079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Interaktív</a:t>
            </a:r>
            <a:r>
              <a:rPr lang="en-US" dirty="0"/>
              <a:t> </a:t>
            </a:r>
            <a:r>
              <a:rPr lang="en-US" dirty="0" err="1"/>
              <a:t>tankönyv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189">
            <a:off x="841384" y="3769382"/>
            <a:ext cx="4020084" cy="2632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7878" y="5015788"/>
            <a:ext cx="329320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Online </a:t>
            </a:r>
            <a:r>
              <a:rPr lang="en-US" dirty="0" err="1"/>
              <a:t>távoktatási</a:t>
            </a:r>
            <a:r>
              <a:rPr lang="en-US" dirty="0"/>
              <a:t> program: IMM</a:t>
            </a:r>
          </a:p>
        </p:txBody>
      </p:sp>
      <p:sp>
        <p:nvSpPr>
          <p:cNvPr id="15" name="TextBox 14"/>
          <p:cNvSpPr txBox="1"/>
          <p:nvPr/>
        </p:nvSpPr>
        <p:spPr>
          <a:xfrm rot="20553969">
            <a:off x="7486650" y="4925284"/>
            <a:ext cx="325563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Minőségmenedzsment</a:t>
            </a:r>
            <a:r>
              <a:rPr lang="en-US" dirty="0"/>
              <a:t> </a:t>
            </a:r>
            <a:r>
              <a:rPr lang="en-US" dirty="0" err="1"/>
              <a:t>eszköztár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879</Words>
  <Application>Microsoft Macintosh PowerPoint</Application>
  <PresentationFormat>Widescreen</PresentationFormat>
  <Paragraphs>203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ＭＳ ゴシック</vt:lpstr>
      <vt:lpstr>Arial</vt:lpstr>
      <vt:lpstr>Calibri</vt:lpstr>
      <vt:lpstr>Calibri Light</vt:lpstr>
      <vt:lpstr>Mangal</vt:lpstr>
      <vt:lpstr>Tahoma</vt:lpstr>
      <vt:lpstr>Times New Roman</vt:lpstr>
      <vt:lpstr>Wingdings</vt:lpstr>
      <vt:lpstr>Office Theme</vt:lpstr>
      <vt:lpstr>Document</vt:lpstr>
      <vt:lpstr>Dokumentum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További információk: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Zsolt Lengyel</dc:creator>
  <cp:lastModifiedBy>Hartyányi Mária</cp:lastModifiedBy>
  <cp:revision>68</cp:revision>
  <dcterms:created xsi:type="dcterms:W3CDTF">2017-05-24T05:48:54Z</dcterms:created>
  <dcterms:modified xsi:type="dcterms:W3CDTF">2018-06-06T13:11:30Z</dcterms:modified>
</cp:coreProperties>
</file>