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8" r:id="rId4"/>
    <p:sldId id="319" r:id="rId5"/>
    <p:sldId id="320" r:id="rId6"/>
    <p:sldId id="258" r:id="rId7"/>
    <p:sldId id="291" r:id="rId8"/>
    <p:sldId id="292" r:id="rId9"/>
    <p:sldId id="304" r:id="rId10"/>
    <p:sldId id="305" r:id="rId11"/>
    <p:sldId id="306" r:id="rId12"/>
    <p:sldId id="307" r:id="rId13"/>
    <p:sldId id="314" r:id="rId14"/>
    <p:sldId id="259" r:id="rId15"/>
    <p:sldId id="308" r:id="rId16"/>
    <p:sldId id="316" r:id="rId17"/>
    <p:sldId id="317" r:id="rId18"/>
    <p:sldId id="309" r:id="rId19"/>
    <p:sldId id="310" r:id="rId20"/>
    <p:sldId id="313" r:id="rId21"/>
    <p:sldId id="315" r:id="rId22"/>
    <p:sldId id="312" r:id="rId23"/>
    <p:sldId id="311" r:id="rId24"/>
    <p:sldId id="28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1" autoAdjust="0"/>
    <p:restoredTop sz="94669"/>
  </p:normalViewPr>
  <p:slideViewPr>
    <p:cSldViewPr>
      <p:cViewPr>
        <p:scale>
          <a:sx n="60" d="100"/>
          <a:sy n="60" d="100"/>
        </p:scale>
        <p:origin x="166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rique\Dropbox\OpenQAsS\OQ_Analysis_for_evince_processes_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rique\Dropbox\OpenQAsS\OQ_Analysis_for_evince_processes_S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rique\Dropbox\OpenQAsS\OQ_Analysis_for_evince_processes_S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rique\Dropbox\OpenQAsS\OQ_Analysis_for_evince_processes_S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rique\Dropbox\OpenQAsS\OQ_Analysis_for_evince_processes_S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Percentages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'Comparativa Porcentajes &gt;'!$A$9:$A$31</c:f>
              <c:strCache>
                <c:ptCount val="23"/>
                <c:pt idx="0">
                  <c:v>Planning of learning activities</c:v>
                </c:pt>
                <c:pt idx="1">
                  <c:v>Measurement of students satisfaction</c:v>
                </c:pt>
                <c:pt idx="2">
                  <c:v>Attainment of learning objectives, exam results, individual student progress relative to their baseline standard.</c:v>
                </c:pt>
                <c:pt idx="3">
                  <c:v>Strategic direction, leadership and planning</c:v>
                </c:pt>
                <c:pt idx="4">
                  <c:v>Learning activity</c:v>
                </c:pt>
                <c:pt idx="5">
                  <c:v>Admission and enrolment of students</c:v>
                </c:pt>
                <c:pt idx="6">
                  <c:v>Measurement of teachers satisfaction</c:v>
                </c:pt>
                <c:pt idx="7">
                  <c:v>Setting and reviewing quality policy</c:v>
                </c:pt>
                <c:pt idx="8">
                  <c:v>Risk identification and management</c:v>
                </c:pt>
                <c:pt idx="9">
                  <c:v>Student certification and transfer to further education</c:v>
                </c:pt>
                <c:pt idx="10">
                  <c:v>Documentation of the quality management system</c:v>
                </c:pt>
                <c:pt idx="11">
                  <c:v>Measurement of parents satisfaction</c:v>
                </c:pt>
                <c:pt idx="12">
                  <c:v>Other activities related to school organization (Timetable, tutoring, managing spaces and resources, internal committees, internal communication, etc.)</c:v>
                </c:pt>
                <c:pt idx="13">
                  <c:v>Admission and enrolment of students</c:v>
                </c:pt>
                <c:pt idx="14">
                  <c:v>Determining policy and quality objectives</c:v>
                </c:pt>
                <c:pt idx="15">
                  <c:v>Internal audits</c:v>
                </c:pt>
                <c:pt idx="16">
                  <c:v>Maintenance of facilities and services</c:v>
                </c:pt>
                <c:pt idx="17">
                  <c:v>Measurement of other stakeholders satisfaction</c:v>
                </c:pt>
                <c:pt idx="18">
                  <c:v>Control of quality records</c:v>
                </c:pt>
                <c:pt idx="19">
                  <c:v>Risk identification and management</c:v>
                </c:pt>
                <c:pt idx="20">
                  <c:v>Reception/welcoming of students</c:v>
                </c:pt>
                <c:pt idx="21">
                  <c:v>Appointment of managers or other relevant positions</c:v>
                </c:pt>
                <c:pt idx="22">
                  <c:v>Appointment of managers or other relevant positions</c:v>
                </c:pt>
              </c:strCache>
            </c:strRef>
          </c:cat>
          <c:val>
            <c:numRef>
              <c:f>'Comparativa Porcentajes &gt;'!$N$9:$N$31</c:f>
              <c:numCache>
                <c:formatCode>0.00%</c:formatCode>
                <c:ptCount val="23"/>
                <c:pt idx="0">
                  <c:v>0.55559999999999998</c:v>
                </c:pt>
                <c:pt idx="1">
                  <c:v>0.50739999999999996</c:v>
                </c:pt>
                <c:pt idx="2">
                  <c:v>0.4556</c:v>
                </c:pt>
                <c:pt idx="3">
                  <c:v>0.45179999999999998</c:v>
                </c:pt>
                <c:pt idx="4">
                  <c:v>0.4481</c:v>
                </c:pt>
                <c:pt idx="5">
                  <c:v>0.44069999999999998</c:v>
                </c:pt>
                <c:pt idx="6">
                  <c:v>0.42959999999999998</c:v>
                </c:pt>
                <c:pt idx="7">
                  <c:v>0.3518</c:v>
                </c:pt>
                <c:pt idx="8">
                  <c:v>0.31850000000000001</c:v>
                </c:pt>
                <c:pt idx="9">
                  <c:v>0.31109999999999999</c:v>
                </c:pt>
                <c:pt idx="10">
                  <c:v>0.28889999999999999</c:v>
                </c:pt>
                <c:pt idx="11">
                  <c:v>0.26290000000000002</c:v>
                </c:pt>
                <c:pt idx="12">
                  <c:v>0.24440000000000001</c:v>
                </c:pt>
                <c:pt idx="13">
                  <c:v>0.22220000000000001</c:v>
                </c:pt>
                <c:pt idx="14">
                  <c:v>0.21479999999999999</c:v>
                </c:pt>
                <c:pt idx="15">
                  <c:v>0.19620000000000001</c:v>
                </c:pt>
                <c:pt idx="16">
                  <c:v>0.18140000000000001</c:v>
                </c:pt>
                <c:pt idx="17">
                  <c:v>0.18140000000000001</c:v>
                </c:pt>
                <c:pt idx="18">
                  <c:v>0.16669999999999999</c:v>
                </c:pt>
                <c:pt idx="19">
                  <c:v>0.15920000000000001</c:v>
                </c:pt>
                <c:pt idx="20">
                  <c:v>0.15559999999999999</c:v>
                </c:pt>
                <c:pt idx="21">
                  <c:v>0.1074</c:v>
                </c:pt>
                <c:pt idx="22">
                  <c:v>7.7799999999999994E-2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85-498C-A0FE-A63712EB04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35"/>
        <c:axId val="248463672"/>
        <c:axId val="248468376"/>
      </c:barChart>
      <c:catAx>
        <c:axId val="2484636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8376"/>
        <c:crosses val="autoZero"/>
        <c:auto val="1"/>
        <c:lblAlgn val="ctr"/>
        <c:lblOffset val="100"/>
        <c:noMultiLvlLbl val="0"/>
      </c:catAx>
      <c:valAx>
        <c:axId val="2484683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484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Hungarian Percentages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'Comparativa Porcentajes &gt;Ind'!$A$9:$A$31</c:f>
              <c:strCache>
                <c:ptCount val="23"/>
                <c:pt idx="0">
                  <c:v>Planning of learning activities</c:v>
                </c:pt>
                <c:pt idx="1">
                  <c:v>Teachers’ reflection on progress and the effectiveness of their approach</c:v>
                </c:pt>
                <c:pt idx="2">
                  <c:v>Learning activity</c:v>
                </c:pt>
                <c:pt idx="3">
                  <c:v>Measurement of students satisfaction</c:v>
                </c:pt>
                <c:pt idx="4">
                  <c:v>Attainment of learning objectives, exam results, individual student progress relative to their baseline standard.</c:v>
                </c:pt>
                <c:pt idx="5">
                  <c:v>Professional development and motivation of staff</c:v>
                </c:pt>
                <c:pt idx="6">
                  <c:v>Measurement of teachers satisfaction</c:v>
                </c:pt>
                <c:pt idx="7">
                  <c:v>Strategic direction, leadership and planning</c:v>
                </c:pt>
                <c:pt idx="8">
                  <c:v>Admission and enrolment of students</c:v>
                </c:pt>
                <c:pt idx="9">
                  <c:v>Other activities related to school organization (Timetable, tutoring, managing spaces and resources, internal committees, internal communication, etc.)</c:v>
                </c:pt>
                <c:pt idx="10">
                  <c:v>Documentation of the quality management system</c:v>
                </c:pt>
                <c:pt idx="11">
                  <c:v>Measurement of parents satisfaction</c:v>
                </c:pt>
                <c:pt idx="12">
                  <c:v>Student certification and transfer to further education</c:v>
                </c:pt>
                <c:pt idx="13">
                  <c:v>Determining policy and quality objectives</c:v>
                </c:pt>
                <c:pt idx="14">
                  <c:v>Setting and reviewing quality policy</c:v>
                </c:pt>
                <c:pt idx="15">
                  <c:v>Measurement of other stakeholders satisfaction</c:v>
                </c:pt>
                <c:pt idx="16">
                  <c:v>Maintenance of facilities and services</c:v>
                </c:pt>
                <c:pt idx="17">
                  <c:v>Control of quality records</c:v>
                </c:pt>
                <c:pt idx="18">
                  <c:v>Internal audits</c:v>
                </c:pt>
                <c:pt idx="19">
                  <c:v>Reception/welcoming of students</c:v>
                </c:pt>
                <c:pt idx="20">
                  <c:v>Risk identification and management</c:v>
                </c:pt>
                <c:pt idx="21">
                  <c:v>Appointment of managers or other relevant positions</c:v>
                </c:pt>
                <c:pt idx="22">
                  <c:v>Induction of new staff</c:v>
                </c:pt>
              </c:strCache>
            </c:strRef>
          </c:cat>
          <c:val>
            <c:numRef>
              <c:f>'Comparativa Porcentajes &gt;Ind'!$B$9:$B$31</c:f>
              <c:numCache>
                <c:formatCode>0.00%</c:formatCode>
                <c:ptCount val="23"/>
                <c:pt idx="0">
                  <c:v>0.49509999999999998</c:v>
                </c:pt>
                <c:pt idx="1">
                  <c:v>0.49509999999999998</c:v>
                </c:pt>
                <c:pt idx="2">
                  <c:v>0.4466</c:v>
                </c:pt>
                <c:pt idx="3">
                  <c:v>0.43680000000000002</c:v>
                </c:pt>
                <c:pt idx="4">
                  <c:v>0.39800000000000002</c:v>
                </c:pt>
                <c:pt idx="5">
                  <c:v>0.39800000000000002</c:v>
                </c:pt>
                <c:pt idx="6">
                  <c:v>0.37859999999999999</c:v>
                </c:pt>
                <c:pt idx="7" formatCode="0%">
                  <c:v>0.33</c:v>
                </c:pt>
                <c:pt idx="8" formatCode="0%">
                  <c:v>0.3</c:v>
                </c:pt>
                <c:pt idx="9">
                  <c:v>0.28149999999999997</c:v>
                </c:pt>
                <c:pt idx="10">
                  <c:v>0.27179999999999999</c:v>
                </c:pt>
                <c:pt idx="11">
                  <c:v>0.27179999999999999</c:v>
                </c:pt>
                <c:pt idx="12">
                  <c:v>0.25240000000000001</c:v>
                </c:pt>
                <c:pt idx="13">
                  <c:v>0.23300000000000001</c:v>
                </c:pt>
                <c:pt idx="14">
                  <c:v>0.17469999999999999</c:v>
                </c:pt>
                <c:pt idx="15">
                  <c:v>0.16500000000000001</c:v>
                </c:pt>
                <c:pt idx="16">
                  <c:v>0.15529999999999999</c:v>
                </c:pt>
                <c:pt idx="17">
                  <c:v>0.14560000000000001</c:v>
                </c:pt>
                <c:pt idx="18">
                  <c:v>0.12620000000000001</c:v>
                </c:pt>
                <c:pt idx="19">
                  <c:v>0.11650000000000001</c:v>
                </c:pt>
                <c:pt idx="20">
                  <c:v>0.11650000000000001</c:v>
                </c:pt>
                <c:pt idx="21">
                  <c:v>0.10680000000000001</c:v>
                </c:pt>
                <c:pt idx="22">
                  <c:v>7.7600000000000002E-2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F-4554-A832-EF45AF4B8B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8467200"/>
        <c:axId val="248467592"/>
      </c:barChart>
      <c:catAx>
        <c:axId val="24846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7592"/>
        <c:crosses val="autoZero"/>
        <c:auto val="1"/>
        <c:lblAlgn val="ctr"/>
        <c:lblOffset val="100"/>
        <c:noMultiLvlLbl val="0"/>
      </c:catAx>
      <c:valAx>
        <c:axId val="248467592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Italian</a:t>
            </a:r>
            <a:r>
              <a:rPr lang="en-US" baseline="0"/>
              <a:t> Percentages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45971992685116031"/>
          <c:y val="0.14714527880353953"/>
          <c:w val="0.49914886114542861"/>
          <c:h val="0.76084328665612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'Comparativa Porcentajes &gt;Ind'!$E$9:$E$31</c:f>
              <c:strCache>
                <c:ptCount val="23"/>
                <c:pt idx="0">
                  <c:v>Planning of learning activities</c:v>
                </c:pt>
                <c:pt idx="1">
                  <c:v>Learning activity</c:v>
                </c:pt>
                <c:pt idx="2">
                  <c:v>Professional development and motivation of staff</c:v>
                </c:pt>
                <c:pt idx="3">
                  <c:v>Strategic direction, leadership and planning</c:v>
                </c:pt>
                <c:pt idx="4">
                  <c:v>Attainment of learning objectives, exam results, individual student progress relative to their baseline standard.</c:v>
                </c:pt>
                <c:pt idx="5">
                  <c:v>Measurement of students satisfaction</c:v>
                </c:pt>
                <c:pt idx="6">
                  <c:v>Measurement of teachers satisfaction</c:v>
                </c:pt>
                <c:pt idx="7">
                  <c:v>Teachers’ reflection on progress and the effectiveness of their approach</c:v>
                </c:pt>
                <c:pt idx="8">
                  <c:v>Documentation of the quality management system</c:v>
                </c:pt>
                <c:pt idx="9">
                  <c:v>Determining policy and quality objectives</c:v>
                </c:pt>
                <c:pt idx="10">
                  <c:v>Student certification and transfer to further education</c:v>
                </c:pt>
                <c:pt idx="11">
                  <c:v>Reception/welcoming of students</c:v>
                </c:pt>
                <c:pt idx="12">
                  <c:v>Setting and reviewing quality policy</c:v>
                </c:pt>
                <c:pt idx="13">
                  <c:v>Measurement of parents satisfaction</c:v>
                </c:pt>
                <c:pt idx="14">
                  <c:v>Other activities related to school organization (Timetable, tutoring, managing spaces and resources, internal committees, internal communication, etc.)</c:v>
                </c:pt>
                <c:pt idx="15">
                  <c:v>Admission and enrolment of students</c:v>
                </c:pt>
                <c:pt idx="16">
                  <c:v>Risk identification and management</c:v>
                </c:pt>
                <c:pt idx="17">
                  <c:v>Internal audits</c:v>
                </c:pt>
                <c:pt idx="18">
                  <c:v>Measurement of other stakeholders satisfaction</c:v>
                </c:pt>
                <c:pt idx="19">
                  <c:v>Control of quality records</c:v>
                </c:pt>
                <c:pt idx="20">
                  <c:v>Maintenance of facilities and services</c:v>
                </c:pt>
                <c:pt idx="21">
                  <c:v>Appointment of managers or other relevant positions</c:v>
                </c:pt>
                <c:pt idx="22">
                  <c:v>Induction of new staff</c:v>
                </c:pt>
              </c:strCache>
            </c:strRef>
          </c:cat>
          <c:val>
            <c:numRef>
              <c:f>'Comparativa Porcentajes &gt;Ind'!$F$9:$F$31</c:f>
              <c:numCache>
                <c:formatCode>0.00%</c:formatCode>
                <c:ptCount val="23"/>
                <c:pt idx="0">
                  <c:v>0.66669999999999996</c:v>
                </c:pt>
                <c:pt idx="1">
                  <c:v>0.56410000000000005</c:v>
                </c:pt>
                <c:pt idx="2" formatCode="0%">
                  <c:v>0.5</c:v>
                </c:pt>
                <c:pt idx="3">
                  <c:v>0.4743</c:v>
                </c:pt>
                <c:pt idx="4">
                  <c:v>0.46150000000000002</c:v>
                </c:pt>
                <c:pt idx="5">
                  <c:v>0.43590000000000001</c:v>
                </c:pt>
                <c:pt idx="6">
                  <c:v>0.42309999999999998</c:v>
                </c:pt>
                <c:pt idx="7">
                  <c:v>0.39739999999999998</c:v>
                </c:pt>
                <c:pt idx="8">
                  <c:v>0.37169999999999997</c:v>
                </c:pt>
                <c:pt idx="9">
                  <c:v>0.34610000000000002</c:v>
                </c:pt>
                <c:pt idx="10">
                  <c:v>0.33329999999999999</c:v>
                </c:pt>
                <c:pt idx="11">
                  <c:v>0.28199999999999997</c:v>
                </c:pt>
                <c:pt idx="12">
                  <c:v>0.28199999999999997</c:v>
                </c:pt>
                <c:pt idx="13">
                  <c:v>0.24360000000000001</c:v>
                </c:pt>
                <c:pt idx="14">
                  <c:v>0.2051</c:v>
                </c:pt>
                <c:pt idx="15">
                  <c:v>0.15379999999999999</c:v>
                </c:pt>
                <c:pt idx="16">
                  <c:v>0.15379999999999999</c:v>
                </c:pt>
                <c:pt idx="17">
                  <c:v>0.15379999999999999</c:v>
                </c:pt>
                <c:pt idx="18">
                  <c:v>0.15379999999999999</c:v>
                </c:pt>
                <c:pt idx="19">
                  <c:v>0.14099999999999999</c:v>
                </c:pt>
                <c:pt idx="20">
                  <c:v>0.12820000000000001</c:v>
                </c:pt>
                <c:pt idx="21">
                  <c:v>6.4100000000000004E-2</c:v>
                </c:pt>
                <c:pt idx="22">
                  <c:v>3.8399999999999997E-2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24-4BE2-820A-31EBCA1449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8468768"/>
        <c:axId val="248464848"/>
      </c:barChart>
      <c:catAx>
        <c:axId val="248468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4848"/>
        <c:crosses val="autoZero"/>
        <c:auto val="1"/>
        <c:lblAlgn val="ctr"/>
        <c:lblOffset val="100"/>
        <c:noMultiLvlLbl val="0"/>
      </c:catAx>
      <c:valAx>
        <c:axId val="248464848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Irish</a:t>
            </a:r>
            <a:r>
              <a:rPr lang="en-US" baseline="0"/>
              <a:t> Percentages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'Comparativa Porcentajes &gt;Ind'!$I$9:$I$31</c:f>
              <c:strCache>
                <c:ptCount val="23"/>
                <c:pt idx="0">
                  <c:v>Professional development and motivation of staff</c:v>
                </c:pt>
                <c:pt idx="1">
                  <c:v>Attainment of learning objectives, exam results, individual student progress relative to their baseline standard.</c:v>
                </c:pt>
                <c:pt idx="2">
                  <c:v>Teachers’ reflection on progress and the effectiveness of their approach</c:v>
                </c:pt>
                <c:pt idx="3">
                  <c:v>Planning of learning activities</c:v>
                </c:pt>
                <c:pt idx="4">
                  <c:v>Student certification and transfer to further education</c:v>
                </c:pt>
                <c:pt idx="5">
                  <c:v>Documentation of the quality management system</c:v>
                </c:pt>
                <c:pt idx="6">
                  <c:v>Measurement of students satisfaction</c:v>
                </c:pt>
                <c:pt idx="7">
                  <c:v>Strategic direction, leadership and planning</c:v>
                </c:pt>
                <c:pt idx="8">
                  <c:v>Control of quality records</c:v>
                </c:pt>
                <c:pt idx="9">
                  <c:v>Internal audits</c:v>
                </c:pt>
                <c:pt idx="10">
                  <c:v>Admission and enrolment of students</c:v>
                </c:pt>
                <c:pt idx="11">
                  <c:v>Risk identification and management</c:v>
                </c:pt>
                <c:pt idx="12">
                  <c:v>Measurement of teachers satisfaction</c:v>
                </c:pt>
                <c:pt idx="13">
                  <c:v>Learning activity</c:v>
                </c:pt>
                <c:pt idx="14">
                  <c:v>Setting and reviewing quality policy</c:v>
                </c:pt>
                <c:pt idx="15">
                  <c:v>Determining policy and quality objectives</c:v>
                </c:pt>
                <c:pt idx="16">
                  <c:v>Induction of new staff</c:v>
                </c:pt>
                <c:pt idx="17">
                  <c:v>Other activities related to school organization (Timetable, tutoring, managing spaces and resources, internal committees, internal communication, etc.)</c:v>
                </c:pt>
                <c:pt idx="18">
                  <c:v>Maintenance of facilities and services</c:v>
                </c:pt>
                <c:pt idx="19">
                  <c:v>Measurement of other stakeholders satisfaction</c:v>
                </c:pt>
                <c:pt idx="20">
                  <c:v>Measurement of parents satisfaction</c:v>
                </c:pt>
                <c:pt idx="21">
                  <c:v>Reception/welcoming of students</c:v>
                </c:pt>
                <c:pt idx="22">
                  <c:v>Appointment of managers or other relevant positions</c:v>
                </c:pt>
              </c:strCache>
            </c:strRef>
          </c:cat>
          <c:val>
            <c:numRef>
              <c:f>'Comparativa Porcentajes &gt;Ind'!$J$9:$J$31</c:f>
              <c:numCache>
                <c:formatCode>0%</c:formatCode>
                <c:ptCount val="23"/>
                <c:pt idx="0" formatCode="0.00%">
                  <c:v>0.57499999999999996</c:v>
                </c:pt>
                <c:pt idx="1">
                  <c:v>0.55000000000000004</c:v>
                </c:pt>
                <c:pt idx="2">
                  <c:v>0.5</c:v>
                </c:pt>
                <c:pt idx="3" formatCode="0.00%">
                  <c:v>0.47499999999999998</c:v>
                </c:pt>
                <c:pt idx="4" formatCode="0.00%">
                  <c:v>0.47499999999999998</c:v>
                </c:pt>
                <c:pt idx="5" formatCode="0.00%">
                  <c:v>0.375</c:v>
                </c:pt>
                <c:pt idx="6" formatCode="0.00%">
                  <c:v>0.375</c:v>
                </c:pt>
                <c:pt idx="7" formatCode="0.00%">
                  <c:v>0.32500000000000001</c:v>
                </c:pt>
                <c:pt idx="8" formatCode="0.00%">
                  <c:v>0.32500000000000001</c:v>
                </c:pt>
                <c:pt idx="9" formatCode="0.00%">
                  <c:v>0.32500000000000001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 formatCode="0.00%">
                  <c:v>0.27500000000000002</c:v>
                </c:pt>
                <c:pt idx="14">
                  <c:v>0.25</c:v>
                </c:pt>
                <c:pt idx="15">
                  <c:v>0.25</c:v>
                </c:pt>
                <c:pt idx="16" formatCode="0.00%">
                  <c:v>0.22500000000000001</c:v>
                </c:pt>
                <c:pt idx="17" formatCode="0.00%">
                  <c:v>0.22500000000000001</c:v>
                </c:pt>
                <c:pt idx="18">
                  <c:v>0.2</c:v>
                </c:pt>
                <c:pt idx="19" formatCode="0.00%">
                  <c:v>0.125</c:v>
                </c:pt>
                <c:pt idx="20">
                  <c:v>0.1</c:v>
                </c:pt>
                <c:pt idx="21" formatCode="0.00%">
                  <c:v>7.4999999999999997E-2</c:v>
                </c:pt>
                <c:pt idx="22" formatCode="0.00%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79-476E-BD73-E2128E24643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8465632"/>
        <c:axId val="240120384"/>
      </c:barChart>
      <c:catAx>
        <c:axId val="248465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120384"/>
        <c:crosses val="autoZero"/>
        <c:auto val="1"/>
        <c:lblAlgn val="ctr"/>
        <c:lblOffset val="100"/>
        <c:noMultiLvlLbl val="0"/>
      </c:catAx>
      <c:valAx>
        <c:axId val="24012038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846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Spanish</a:t>
            </a:r>
            <a:r>
              <a:rPr lang="en-US" baseline="0"/>
              <a:t> Percentages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'Comparativa Porcentajes &gt;Ind'!$M$9:$M$31</c:f>
              <c:strCache>
                <c:ptCount val="23"/>
                <c:pt idx="0">
                  <c:v>Planning of learning activities</c:v>
                </c:pt>
                <c:pt idx="1">
                  <c:v>Measurement of students satisfaction</c:v>
                </c:pt>
                <c:pt idx="2">
                  <c:v>Professional development and motivation of staff</c:v>
                </c:pt>
                <c:pt idx="3">
                  <c:v>Learning activity</c:v>
                </c:pt>
                <c:pt idx="4">
                  <c:v>Measurement of teachers satisfaction</c:v>
                </c:pt>
                <c:pt idx="5">
                  <c:v>Attainment of learning objectives, exam results, individual student progress relative to their baseline standard.</c:v>
                </c:pt>
                <c:pt idx="6">
                  <c:v>Teachers’ reflection on progress and the effectiveness of their approach</c:v>
                </c:pt>
                <c:pt idx="7">
                  <c:v>Strategic direction, leadership and planning</c:v>
                </c:pt>
                <c:pt idx="8">
                  <c:v>Maintenance of facilities and services</c:v>
                </c:pt>
                <c:pt idx="9">
                  <c:v>Determining policy and quality objectives</c:v>
                </c:pt>
                <c:pt idx="10">
                  <c:v>Internal audits</c:v>
                </c:pt>
                <c:pt idx="11">
                  <c:v>Student certification and transfer to further education</c:v>
                </c:pt>
                <c:pt idx="12">
                  <c:v>Reception/welcoming of students</c:v>
                </c:pt>
                <c:pt idx="13">
                  <c:v>Measurement of parents satisfaction</c:v>
                </c:pt>
                <c:pt idx="14">
                  <c:v>Induction of new staff</c:v>
                </c:pt>
                <c:pt idx="15">
                  <c:v>Documentation of the quality management system</c:v>
                </c:pt>
                <c:pt idx="16">
                  <c:v>Other activities related to school organization (Timetable, tutoring, managing spaces and resources, internal committees, internal communication, etc.)</c:v>
                </c:pt>
                <c:pt idx="17">
                  <c:v>Setting and reviewing quality policy</c:v>
                </c:pt>
                <c:pt idx="18">
                  <c:v>Measurement of other stakeholders satisfaction</c:v>
                </c:pt>
                <c:pt idx="19">
                  <c:v>Admission and enrolment of students</c:v>
                </c:pt>
                <c:pt idx="20">
                  <c:v>Risk identification and management</c:v>
                </c:pt>
                <c:pt idx="21">
                  <c:v>Appointment of managers or other relevant positions</c:v>
                </c:pt>
                <c:pt idx="22">
                  <c:v>Control of quality records</c:v>
                </c:pt>
              </c:strCache>
            </c:strRef>
          </c:cat>
          <c:val>
            <c:numRef>
              <c:f>'Comparativa Porcentajes &gt;Ind'!$N$9:$N$31</c:f>
              <c:numCache>
                <c:formatCode>0.00%</c:formatCode>
                <c:ptCount val="23"/>
                <c:pt idx="0">
                  <c:v>0.71430000000000005</c:v>
                </c:pt>
                <c:pt idx="1">
                  <c:v>0.71430000000000005</c:v>
                </c:pt>
                <c:pt idx="2" formatCode="0%">
                  <c:v>0.53</c:v>
                </c:pt>
                <c:pt idx="3" formatCode="0%">
                  <c:v>0.51</c:v>
                </c:pt>
                <c:pt idx="4" formatCode="0%">
                  <c:v>0.51</c:v>
                </c:pt>
                <c:pt idx="5" formatCode="0%">
                  <c:v>0.47</c:v>
                </c:pt>
                <c:pt idx="6">
                  <c:v>0.32650000000000001</c:v>
                </c:pt>
                <c:pt idx="7">
                  <c:v>0.32650000000000001</c:v>
                </c:pt>
                <c:pt idx="8">
                  <c:v>0.32650000000000001</c:v>
                </c:pt>
                <c:pt idx="9">
                  <c:v>0.28570000000000001</c:v>
                </c:pt>
                <c:pt idx="10">
                  <c:v>0.28570000000000001</c:v>
                </c:pt>
                <c:pt idx="11">
                  <c:v>0.24490000000000001</c:v>
                </c:pt>
                <c:pt idx="12">
                  <c:v>0.22500000000000001</c:v>
                </c:pt>
                <c:pt idx="13">
                  <c:v>0.22450000000000001</c:v>
                </c:pt>
                <c:pt idx="14">
                  <c:v>0.1837</c:v>
                </c:pt>
                <c:pt idx="15">
                  <c:v>0.1837</c:v>
                </c:pt>
                <c:pt idx="16">
                  <c:v>0.1837</c:v>
                </c:pt>
                <c:pt idx="17">
                  <c:v>0.1633</c:v>
                </c:pt>
                <c:pt idx="18">
                  <c:v>0.1633</c:v>
                </c:pt>
                <c:pt idx="19">
                  <c:v>0.14280000000000001</c:v>
                </c:pt>
                <c:pt idx="20">
                  <c:v>0.12239999999999999</c:v>
                </c:pt>
                <c:pt idx="21">
                  <c:v>6.1199999999999997E-2</c:v>
                </c:pt>
                <c:pt idx="22">
                  <c:v>6.1199999999999997E-2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8-438F-8FC7-631B104229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1173312"/>
        <c:axId val="251177624"/>
      </c:barChart>
      <c:catAx>
        <c:axId val="25117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177624"/>
        <c:crosses val="autoZero"/>
        <c:auto val="1"/>
        <c:lblAlgn val="ctr"/>
        <c:lblOffset val="100"/>
        <c:noMultiLvlLbl val="0"/>
      </c:catAx>
      <c:valAx>
        <c:axId val="25117762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1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EA440-A3D1-4967-A9E0-E1B3D4036037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2B67-A018-445C-A205-12D73490E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55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167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Universidad de Alcalá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" y="6302809"/>
            <a:ext cx="1368151" cy="410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69114"/>
            <a:ext cx="1320800" cy="477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1196" y="2080369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/>
              <a:t>	</a:t>
            </a:r>
            <a:r>
              <a:rPr lang="es-ES" b="1" dirty="0" err="1" smtClean="0"/>
              <a:t>Draft</a:t>
            </a:r>
            <a:r>
              <a:rPr lang="es-ES" b="1" dirty="0" smtClean="0"/>
              <a:t> Concept </a:t>
            </a:r>
            <a:r>
              <a:rPr lang="es-ES" b="1" dirty="0" err="1" smtClean="0"/>
              <a:t>Report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1752600"/>
          </a:xfrm>
        </p:spPr>
        <p:txBody>
          <a:bodyPr/>
          <a:lstStyle/>
          <a:p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of Alcalá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Survey: Italy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69991"/>
              </p:ext>
            </p:extLst>
          </p:nvPr>
        </p:nvGraphicFramePr>
        <p:xfrm>
          <a:off x="614138" y="1417638"/>
          <a:ext cx="7861232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614138" y="3501696"/>
            <a:ext cx="7861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97" y="2254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Survey: Ireland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847674"/>
              </p:ext>
            </p:extLst>
          </p:nvPr>
        </p:nvGraphicFramePr>
        <p:xfrm>
          <a:off x="563392" y="1368479"/>
          <a:ext cx="7917728" cy="486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563392" y="3212976"/>
            <a:ext cx="7917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Survey: Spain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241887"/>
              </p:ext>
            </p:extLst>
          </p:nvPr>
        </p:nvGraphicFramePr>
        <p:xfrm>
          <a:off x="543436" y="1417638"/>
          <a:ext cx="7937684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543436" y="3068960"/>
            <a:ext cx="7937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</a:t>
            </a:r>
            <a:r>
              <a:rPr lang="en-US" dirty="0" smtClean="0"/>
              <a:t>selected: survey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 smtClean="0"/>
              <a:t>Planning </a:t>
            </a:r>
            <a:r>
              <a:rPr lang="en-GB" sz="2400" dirty="0"/>
              <a:t>of learning activities.</a:t>
            </a:r>
            <a:endParaRPr lang="en-US" sz="2400" dirty="0"/>
          </a:p>
          <a:p>
            <a:pPr lvl="0"/>
            <a:r>
              <a:rPr lang="en-GB" sz="2400" dirty="0"/>
              <a:t>Learning activity.</a:t>
            </a:r>
            <a:endParaRPr lang="en-US" sz="2400" dirty="0"/>
          </a:p>
          <a:p>
            <a:pPr lvl="0"/>
            <a:r>
              <a:rPr lang="en-GB" sz="2400" dirty="0"/>
              <a:t>Attainment of learning objectives, exam results, individual student progress relative to their baseline standard.</a:t>
            </a:r>
            <a:endParaRPr lang="en-US" sz="2400" dirty="0"/>
          </a:p>
          <a:p>
            <a:pPr lvl="0"/>
            <a:r>
              <a:rPr lang="en-GB" sz="2400" dirty="0"/>
              <a:t>Teacher’s reflection on progress and the effectiveness of their approach.</a:t>
            </a:r>
            <a:endParaRPr lang="en-US" sz="2400" dirty="0"/>
          </a:p>
          <a:p>
            <a:pPr lvl="0"/>
            <a:r>
              <a:rPr lang="en-GB" sz="2400" dirty="0"/>
              <a:t>Professional development and motivation of staff.</a:t>
            </a:r>
            <a:endParaRPr lang="en-US" sz="2400" dirty="0"/>
          </a:p>
          <a:p>
            <a:pPr lvl="0"/>
            <a:r>
              <a:rPr lang="en-GB" sz="2400" dirty="0"/>
              <a:t>Strategic direction, leadership and planning.</a:t>
            </a:r>
            <a:endParaRPr lang="en-US" sz="2400" dirty="0"/>
          </a:p>
          <a:p>
            <a:pPr lvl="0"/>
            <a:r>
              <a:rPr lang="en-GB" sz="2400" dirty="0"/>
              <a:t>Measurement of teachers' satisfaction.</a:t>
            </a:r>
            <a:endParaRPr lang="en-US" sz="2400" dirty="0"/>
          </a:p>
          <a:p>
            <a:pPr lvl="0"/>
            <a:r>
              <a:rPr lang="en-GB" sz="2400" dirty="0"/>
              <a:t>Measurement of students' satisfaction.</a:t>
            </a:r>
            <a:endParaRPr lang="en-US" sz="2400" dirty="0"/>
          </a:p>
          <a:p>
            <a:pPr marL="0" indent="0">
              <a:buNone/>
            </a:pPr>
            <a:endParaRPr lang="es-ES" b="1" u="sng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42960"/>
              </p:ext>
            </p:extLst>
          </p:nvPr>
        </p:nvGraphicFramePr>
        <p:xfrm>
          <a:off x="179512" y="392659"/>
          <a:ext cx="8424935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403">
                  <a:extLst>
                    <a:ext uri="{9D8B030D-6E8A-4147-A177-3AD203B41FA5}">
                      <a16:colId xmlns="" xmlns:a16="http://schemas.microsoft.com/office/drawing/2014/main" val="3398910016"/>
                    </a:ext>
                  </a:extLst>
                </a:gridCol>
                <a:gridCol w="1208621">
                  <a:extLst>
                    <a:ext uri="{9D8B030D-6E8A-4147-A177-3AD203B41FA5}">
                      <a16:colId xmlns="" xmlns:a16="http://schemas.microsoft.com/office/drawing/2014/main" val="846223756"/>
                    </a:ext>
                  </a:extLst>
                </a:gridCol>
                <a:gridCol w="959703">
                  <a:extLst>
                    <a:ext uri="{9D8B030D-6E8A-4147-A177-3AD203B41FA5}">
                      <a16:colId xmlns="" xmlns:a16="http://schemas.microsoft.com/office/drawing/2014/main" val="380352186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99901496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84971847"/>
                    </a:ext>
                  </a:extLst>
                </a:gridCol>
              </a:tblGrid>
              <a:tr h="45761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Processes</a:t>
                      </a:r>
                      <a:endParaRPr lang="es-E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s-ES" sz="1100" i="1" dirty="0" err="1" smtClean="0"/>
                        <a:t>Hungarian</a:t>
                      </a:r>
                      <a:r>
                        <a:rPr lang="es-ES" sz="1100" i="1" dirty="0" smtClean="0"/>
                        <a:t> </a:t>
                      </a:r>
                      <a:r>
                        <a:rPr lang="es-ES" sz="1100" i="1" dirty="0" err="1" smtClean="0"/>
                        <a:t>Suggestions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Hungarian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Italian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Irish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Spanish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6019433"/>
                  </a:ext>
                </a:extLst>
              </a:tr>
              <a:tr h="457610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Planning of learning activities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 managements (workshops for talents)</a:t>
                      </a:r>
                      <a:endParaRPr lang="en-US" sz="11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8152763"/>
                  </a:ext>
                </a:extLst>
              </a:tr>
              <a:tr h="782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es-ES" sz="1400" b="1" i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teaching-learning process </a:t>
                      </a:r>
                    </a:p>
                    <a:p>
                      <a:pPr lvl="0"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repository </a:t>
                      </a:r>
                    </a:p>
                    <a:p>
                      <a:pPr lvl="0"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inside flow communication</a:t>
                      </a:r>
                      <a:endParaRPr lang="en-US" sz="1000" b="1" i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983760"/>
                  </a:ext>
                </a:extLst>
              </a:tr>
              <a:tr h="767604"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Attainment of learning objectives, exam results, individual student progress relative to their baseline standard</a:t>
                      </a:r>
                    </a:p>
                    <a:p>
                      <a:pPr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repository </a:t>
                      </a:r>
                    </a:p>
                    <a:p>
                      <a:pPr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teaching-learning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63767"/>
                  </a:ext>
                </a:extLst>
              </a:tr>
              <a:tr h="619988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Teacher’s reflection on progress and the effectiveness of their approach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535590"/>
                  </a:ext>
                </a:extLst>
              </a:tr>
              <a:tr h="649511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Professional development and motivation of staff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communication </a:t>
                      </a:r>
                    </a:p>
                    <a:p>
                      <a:pPr algn="ctr"/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self-assessment of teachers and headmasters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608683"/>
                  </a:ext>
                </a:extLst>
              </a:tr>
              <a:tr h="619988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Strategic direction, leadership and planning</a:t>
                      </a:r>
                    </a:p>
                    <a:p>
                      <a:pPr algn="ctr"/>
                      <a:r>
                        <a:rPr lang="en-GB" sz="12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 management (e.g. workshops for talents)</a:t>
                      </a:r>
                      <a:endParaRPr lang="en-US" sz="105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5193015"/>
                  </a:ext>
                </a:extLst>
              </a:tr>
              <a:tr h="826650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Measurement of teacher’s satisfaction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self-assessment of teachers, supporting for quality goals of teachers.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test using online tool (e.g. </a:t>
                      </a:r>
                      <a:r>
                        <a:rPr lang="en-GB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Limesurvey</a:t>
                      </a:r>
                      <a:r>
                        <a:rPr lang="en-GB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2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038013"/>
                  </a:ext>
                </a:extLst>
              </a:tr>
              <a:tr h="782365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Measurement of student’s satisfaction</a:t>
                      </a:r>
                    </a:p>
                    <a:p>
                      <a:pPr lvl="0"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 module with questionnaires templates in four languages.</a:t>
                      </a:r>
                      <a:endParaRPr lang="en-US" sz="11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for alumni – placement, after 5 years.</a:t>
                      </a:r>
                      <a:r>
                        <a:rPr lang="en-GB" sz="11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for follow-up basic skill-test.</a:t>
                      </a:r>
                      <a:endParaRPr lang="en-US" sz="1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9861657"/>
                  </a:ext>
                </a:extLst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en-GB" sz="2400" b="1" dirty="0"/>
              <a:t>Comparative of processes according to </a:t>
            </a:r>
            <a:r>
              <a:rPr lang="en-GB" sz="2400" b="1" dirty="0" smtClean="0"/>
              <a:t>suggestions</a:t>
            </a:r>
            <a:endParaRPr lang="es-ES" sz="24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4098"/>
            <a:ext cx="9144000" cy="587285"/>
          </a:xfrm>
        </p:spPr>
        <p:txBody>
          <a:bodyPr>
            <a:noAutofit/>
          </a:bodyPr>
          <a:lstStyle/>
          <a:p>
            <a:r>
              <a:rPr lang="en-GB" sz="3200" dirty="0"/>
              <a:t>Selection of processes according to survey results</a:t>
            </a:r>
            <a:endParaRPr lang="es-ES" sz="3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96179"/>
              </p:ext>
            </p:extLst>
          </p:nvPr>
        </p:nvGraphicFramePr>
        <p:xfrm>
          <a:off x="251520" y="643848"/>
          <a:ext cx="8435280" cy="5895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7"/>
                <a:gridCol w="2149243"/>
                <a:gridCol w="1686690"/>
                <a:gridCol w="1687605"/>
                <a:gridCol w="1687605"/>
              </a:tblGrid>
              <a:tr h="192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TOPIC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Hungarian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Italian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Irish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Spanish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140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Policies and standards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Using exact policy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Tool to adjust policies and standards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Clear definition of </a:t>
                      </a:r>
                      <a:r>
                        <a:rPr lang="en-GB" sz="1600" dirty="0" smtClean="0">
                          <a:effectLst/>
                        </a:rPr>
                        <a:t>standards (external/internal and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covering </a:t>
                      </a:r>
                      <a:r>
                        <a:rPr lang="en-GB" sz="1600" dirty="0">
                          <a:effectLst/>
                        </a:rPr>
                        <a:t>the </a:t>
                      </a:r>
                      <a:r>
                        <a:rPr lang="en-GB" sz="1600" dirty="0" smtClean="0">
                          <a:effectLst/>
                        </a:rPr>
                        <a:t>responsibilities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First determine policies we need to follow to manage quality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105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Usability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Flexible templates, easy to understand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Clear and transparent, easy to use, </a:t>
                      </a:r>
                      <a:r>
                        <a:rPr lang="en-GB" sz="1600" dirty="0" smtClean="0">
                          <a:effectLst/>
                        </a:rPr>
                        <a:t>auto-complete </a:t>
                      </a:r>
                      <a:r>
                        <a:rPr lang="en-GB" sz="1600" dirty="0">
                          <a:effectLst/>
                        </a:rPr>
                        <a:t>the forms.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Easy to use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875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Customer satisfaction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Successive questionnaires </a:t>
                      </a:r>
                      <a:r>
                        <a:rPr lang="en-GB" sz="1600" dirty="0" smtClean="0">
                          <a:effectLst/>
                        </a:rPr>
                        <a:t>as </a:t>
                      </a:r>
                      <a:r>
                        <a:rPr lang="en-GB" sz="1600" dirty="0">
                          <a:effectLst/>
                        </a:rPr>
                        <a:t>evidence </a:t>
                      </a:r>
                      <a:r>
                        <a:rPr lang="en-GB" sz="1600" dirty="0" smtClean="0">
                          <a:effectLst/>
                        </a:rPr>
                        <a:t>of </a:t>
                      </a:r>
                      <a:r>
                        <a:rPr lang="en-GB" sz="1600" dirty="0">
                          <a:effectLst/>
                        </a:rPr>
                        <a:t>processes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Measuring stakeholder satisfaction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Tools for surveys and satisfaction studies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1052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Connecting tools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Interoperability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Improve communication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Improve communication </a:t>
                      </a:r>
                      <a:r>
                        <a:rPr lang="en-GB" sz="1600" dirty="0" smtClean="0">
                          <a:effectLst/>
                        </a:rPr>
                        <a:t>among tools: data interlinked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69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Teaching and learning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Support for teaching - learning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Planning process of teaching and learning</a:t>
                      </a:r>
                      <a:endParaRPr lang="es-ES" sz="18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Increase basic training, </a:t>
                      </a:r>
                      <a:r>
                        <a:rPr lang="en-GB" sz="1600" dirty="0" smtClean="0">
                          <a:effectLst/>
                        </a:rPr>
                        <a:t>teaching </a:t>
                      </a:r>
                      <a:r>
                        <a:rPr lang="en-GB" sz="1600" dirty="0">
                          <a:effectLst/>
                        </a:rPr>
                        <a:t>resources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Tools to improve the teaching and learning process</a:t>
                      </a:r>
                      <a:endParaRPr lang="es-ES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34098"/>
            <a:ext cx="9144000" cy="587285"/>
          </a:xfrm>
        </p:spPr>
        <p:txBody>
          <a:bodyPr>
            <a:noAutofit/>
          </a:bodyPr>
          <a:lstStyle/>
          <a:p>
            <a:r>
              <a:rPr lang="en-GB" sz="3200" dirty="0"/>
              <a:t>Selection of processes according to survey results</a:t>
            </a:r>
            <a:endParaRPr lang="es-ES" sz="3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50129"/>
              </p:ext>
            </p:extLst>
          </p:nvPr>
        </p:nvGraphicFramePr>
        <p:xfrm>
          <a:off x="405882" y="618744"/>
          <a:ext cx="8280918" cy="594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24"/>
                <a:gridCol w="1655824"/>
                <a:gridCol w="1655824"/>
                <a:gridCol w="1656723"/>
                <a:gridCol w="1656723"/>
              </a:tblGrid>
              <a:tr h="30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TOPIC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Hungarian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Italian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Irish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Spanish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846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Document repository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Online Document Library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Consistency of documentation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Document </a:t>
                      </a:r>
                      <a:r>
                        <a:rPr lang="en-GB" sz="1600" dirty="0">
                          <a:effectLst/>
                        </a:rPr>
                        <a:t>repository, sharing </a:t>
                      </a:r>
                      <a:r>
                        <a:rPr lang="en-GB" sz="1600" dirty="0" smtClean="0">
                          <a:effectLst/>
                        </a:rPr>
                        <a:t>with </a:t>
                      </a:r>
                      <a:r>
                        <a:rPr lang="en-GB" sz="1600" dirty="0">
                          <a:effectLst/>
                        </a:rPr>
                        <a:t>other teachers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Quality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Software for appropriate quality control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Register control </a:t>
                      </a:r>
                      <a:r>
                        <a:rPr lang="en-GB" sz="1600" dirty="0" smtClean="0">
                          <a:effectLst/>
                        </a:rPr>
                        <a:t>quality in order to </a:t>
                      </a:r>
                      <a:r>
                        <a:rPr lang="en-GB" sz="1600" dirty="0">
                          <a:effectLst/>
                        </a:rPr>
                        <a:t>improve, </a:t>
                      </a:r>
                      <a:r>
                        <a:rPr lang="en-GB" sz="1600" dirty="0" smtClean="0">
                          <a:effectLst/>
                        </a:rPr>
                        <a:t>models </a:t>
                      </a:r>
                      <a:r>
                        <a:rPr lang="en-GB" sz="1600" dirty="0">
                          <a:effectLst/>
                        </a:rPr>
                        <a:t>with </a:t>
                      </a:r>
                      <a:r>
                        <a:rPr lang="en-GB" sz="1600" dirty="0" smtClean="0">
                          <a:effectLst/>
                        </a:rPr>
                        <a:t>integral </a:t>
                      </a:r>
                      <a:r>
                        <a:rPr lang="en-GB" sz="1600" dirty="0">
                          <a:effectLst/>
                        </a:rPr>
                        <a:t>approach to </a:t>
                      </a:r>
                      <a:r>
                        <a:rPr lang="en-GB" sz="1600" dirty="0" smtClean="0">
                          <a:effectLst/>
                        </a:rPr>
                        <a:t>QA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Training in </a:t>
                      </a:r>
                      <a:r>
                        <a:rPr lang="en-GB" sz="1600" dirty="0" smtClean="0">
                          <a:effectLst/>
                        </a:rPr>
                        <a:t>QA </a:t>
                      </a:r>
                      <a:r>
                        <a:rPr lang="en-GB" sz="1600" dirty="0">
                          <a:effectLst/>
                        </a:rPr>
                        <a:t>existing manager </a:t>
                      </a:r>
                      <a:r>
                        <a:rPr lang="en-GB" sz="1600" dirty="0" smtClean="0">
                          <a:effectLst/>
                        </a:rPr>
                        <a:t>of QA. System </a:t>
                      </a:r>
                      <a:r>
                        <a:rPr lang="en-GB" sz="1600" dirty="0">
                          <a:effectLst/>
                        </a:rPr>
                        <a:t>roadmap for quality control.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Plan and </a:t>
                      </a:r>
                      <a:r>
                        <a:rPr lang="en-GB" sz="1600" dirty="0">
                          <a:effectLst/>
                        </a:rPr>
                        <a:t>better manage quality processes, </a:t>
                      </a:r>
                      <a:r>
                        <a:rPr lang="en-GB" sz="1600" dirty="0" smtClean="0">
                          <a:effectLst/>
                        </a:rPr>
                        <a:t>tasks but </a:t>
                      </a:r>
                      <a:r>
                        <a:rPr lang="en-GB" sz="1600" dirty="0">
                          <a:effectLst/>
                        </a:rPr>
                        <a:t>ignoring </a:t>
                      </a:r>
                      <a:r>
                        <a:rPr lang="en-GB" sz="1600" dirty="0" smtClean="0">
                          <a:effectLst/>
                        </a:rPr>
                        <a:t>general </a:t>
                      </a:r>
                      <a:r>
                        <a:rPr lang="en-GB" sz="1600" dirty="0">
                          <a:effectLst/>
                        </a:rPr>
                        <a:t>approach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Team work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Working with partners with </a:t>
                      </a:r>
                      <a:r>
                        <a:rPr lang="en-GB" sz="1600" dirty="0" smtClean="0">
                          <a:effectLst/>
                        </a:rPr>
                        <a:t>relevant </a:t>
                      </a:r>
                      <a:r>
                        <a:rPr lang="en-GB" sz="1600" dirty="0">
                          <a:effectLst/>
                        </a:rPr>
                        <a:t>experience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Teamwork and quality control software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Teamwork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Closer </a:t>
                      </a:r>
                      <a:r>
                        <a:rPr lang="en-GB" sz="1600" dirty="0" smtClean="0">
                          <a:effectLst/>
                        </a:rPr>
                        <a:t>connection/ </a:t>
                      </a:r>
                      <a:r>
                        <a:rPr lang="en-GB" sz="1600" dirty="0">
                          <a:effectLst/>
                        </a:rPr>
                        <a:t>support among  teachers 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Help, support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Possibility of </a:t>
                      </a:r>
                      <a:r>
                        <a:rPr lang="en-GB" sz="1600" dirty="0" smtClean="0">
                          <a:effectLst/>
                        </a:rPr>
                        <a:t>a </a:t>
                      </a:r>
                      <a:r>
                        <a:rPr lang="en-GB" sz="1600" dirty="0">
                          <a:effectLst/>
                        </a:rPr>
                        <a:t>support system easy to use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Support, external moderation and advice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6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Indicators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Processing quality indicators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Information to be shared with other institutions for greater continuity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Centres </a:t>
                      </a:r>
                      <a:r>
                        <a:rPr lang="en-GB" sz="1600" dirty="0">
                          <a:effectLst/>
                        </a:rPr>
                        <a:t>do not have </a:t>
                      </a:r>
                      <a:r>
                        <a:rPr lang="en-GB" sz="1600" dirty="0" smtClean="0">
                          <a:effectLst/>
                        </a:rPr>
                        <a:t>definition </a:t>
                      </a:r>
                      <a:r>
                        <a:rPr lang="en-GB" sz="1600" dirty="0">
                          <a:effectLst/>
                        </a:rPr>
                        <a:t>of objectives or </a:t>
                      </a:r>
                      <a:r>
                        <a:rPr lang="en-GB" sz="1600" dirty="0" smtClean="0">
                          <a:effectLst/>
                        </a:rPr>
                        <a:t>scorecard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34098"/>
            <a:ext cx="9144000" cy="587285"/>
          </a:xfrm>
        </p:spPr>
        <p:txBody>
          <a:bodyPr>
            <a:noAutofit/>
          </a:bodyPr>
          <a:lstStyle/>
          <a:p>
            <a:r>
              <a:rPr lang="en-GB" sz="3200" dirty="0"/>
              <a:t>Selection of processes according to survey results</a:t>
            </a:r>
            <a:endParaRPr lang="es-ES" sz="3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7942"/>
              </p:ext>
            </p:extLst>
          </p:nvPr>
        </p:nvGraphicFramePr>
        <p:xfrm>
          <a:off x="405882" y="618744"/>
          <a:ext cx="8558608" cy="6142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806"/>
                <a:gridCol w="1728192"/>
                <a:gridCol w="1944216"/>
                <a:gridCol w="1816115"/>
                <a:gridCol w="1712279"/>
              </a:tblGrid>
              <a:tr h="30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TOPIC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Hungarian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Italian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Irish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Spanish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0" marR="60860" marT="0" marB="0"/>
                </a:tc>
              </a:tr>
              <a:tr h="846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Revisions of evaluation (PDCA)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system, monthly meetings and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monitor/analyse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Possibility of reviewing results to make decisions or change things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5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as teachers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Reflection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teachers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progress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effectiveness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better participation in its implementation as teachers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 training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[no clear relation with other items]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methods, prioritize, 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administration, share </a:t>
                      </a: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experiences and practices, improve the use of TIC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6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Reviews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Revisions of evaluation (PDCA)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Reviewing current system, monthly meetings and software to monitor and analyse results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Possibility of reviewing results to make decisions or change things</a:t>
                      </a:r>
                      <a:endParaRPr lang="es-ES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7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3387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 smtClean="0"/>
              <a:t>Minimum number of login procedures: centralized and integrated system. </a:t>
            </a:r>
          </a:p>
          <a:p>
            <a:pPr lvl="1"/>
            <a:r>
              <a:rPr lang="en-GB" sz="2000" dirty="0" smtClean="0"/>
              <a:t>Connected to security </a:t>
            </a:r>
            <a:r>
              <a:rPr lang="en-GB" sz="2000" dirty="0"/>
              <a:t>of the </a:t>
            </a:r>
            <a:r>
              <a:rPr lang="en-GB" sz="2000" dirty="0" smtClean="0"/>
              <a:t>system: </a:t>
            </a:r>
            <a:r>
              <a:rPr lang="en-GB" sz="2000" dirty="0"/>
              <a:t>non-functional requirement</a:t>
            </a:r>
            <a:r>
              <a:rPr lang="en-GB" sz="2000" dirty="0" smtClean="0"/>
              <a:t>.</a:t>
            </a:r>
            <a:endParaRPr lang="es-ES" sz="3200" dirty="0"/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 smtClean="0"/>
              <a:t>Essential: supporting </a:t>
            </a:r>
            <a:r>
              <a:rPr lang="en-GB" sz="2000" dirty="0"/>
              <a:t>QA documentation in the </a:t>
            </a:r>
            <a:r>
              <a:rPr lang="en-GB" sz="2000" dirty="0" smtClean="0"/>
              <a:t>system.</a:t>
            </a:r>
          </a:p>
          <a:p>
            <a:pPr lvl="1"/>
            <a:r>
              <a:rPr lang="en-GB" sz="2000" dirty="0" smtClean="0"/>
              <a:t>Frequently </a:t>
            </a:r>
            <a:r>
              <a:rPr lang="en-GB" sz="2000" dirty="0"/>
              <a:t>commented in all countries. </a:t>
            </a:r>
            <a:endParaRPr lang="en-GB" sz="2000" dirty="0" smtClean="0"/>
          </a:p>
          <a:p>
            <a:pPr lvl="1"/>
            <a:r>
              <a:rPr lang="en-GB" sz="2000" dirty="0" smtClean="0"/>
              <a:t>An online </a:t>
            </a:r>
            <a:r>
              <a:rPr lang="en-GB" sz="2000" dirty="0"/>
              <a:t>QA </a:t>
            </a:r>
            <a:r>
              <a:rPr lang="en-GB" sz="2000" dirty="0" smtClean="0"/>
              <a:t>Manual: </a:t>
            </a:r>
            <a:r>
              <a:rPr lang="en-GB" sz="2000" dirty="0"/>
              <a:t>easy and permanent access to QA guidelines for action</a:t>
            </a:r>
            <a:r>
              <a:rPr lang="en-GB" sz="2000" dirty="0" smtClean="0"/>
              <a:t>.</a:t>
            </a:r>
            <a:endParaRPr lang="es-ES" sz="900" dirty="0"/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 smtClean="0"/>
              <a:t>Existing solutions for specific functions (even compulsory for centres)</a:t>
            </a:r>
          </a:p>
          <a:p>
            <a:pPr lvl="1"/>
            <a:r>
              <a:rPr lang="en-GB" sz="2000" dirty="0" smtClean="0"/>
              <a:t>Admin functions to configure solution for each centre</a:t>
            </a:r>
            <a:endParaRPr lang="en-GB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35" y="293585"/>
            <a:ext cx="8229600" cy="49411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Tools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19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34835"/>
              </p:ext>
            </p:extLst>
          </p:nvPr>
        </p:nvGraphicFramePr>
        <p:xfrm>
          <a:off x="179548" y="876767"/>
          <a:ext cx="8784975" cy="573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948248917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3057181163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8677346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Activities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Tools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9281053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of learning activities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activity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repository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(standard documents, curricula, lesson plans, pictures, figures, exercises, presentations, methods etc.)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teaching-learning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(help to follow the changes during the semester/trimester)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5159543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Self-reflection</a:t>
                      </a:r>
                      <a:r>
                        <a:rPr lang="en-US" sz="1400" b="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0" baseline="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 </a:t>
                      </a:r>
                      <a:r>
                        <a:rPr lang="en-GB" sz="14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 </a:t>
                      </a:r>
                      <a:r>
                        <a:rPr lang="en-GB" sz="14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self-reflections </a:t>
                      </a:r>
                      <a:r>
                        <a:rPr lang="en-GB" sz="14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GB" sz="1400" dirty="0" smtClean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difficult to structure for all the countries and centres.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423320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of teacher’s satisfaction.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of student’s satisfaction.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Teacher’s reflection on progress and effectiveness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 module for feedback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track, teachers’ portfolios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students’, parents’ fellows, schools leaders.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self-assessment of teachers, supporting for quality goals of teachers.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test.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for follow-up basic skill-test.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0744961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sharing.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communication (students, parents , fellows)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Cooperation to solve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4082207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 Manual: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comprehensive, interactive learning content of institutional QA and management. Like learning material with notes, self-assessment, etc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manual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797600"/>
                  </a:ext>
                </a:extLst>
              </a:tr>
            </a:tbl>
          </a:graphicData>
        </a:graphic>
      </p:graphicFrame>
      <p:pic>
        <p:nvPicPr>
          <p:cNvPr id="7" name="Imagen 6" descr="https://moodle.org/logo/moodle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46" y="1266129"/>
            <a:ext cx="1101547" cy="26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www.ejcgesdoc.com/wp-content/uploads/2014/04/logoOpenK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82" y="1623812"/>
            <a:ext cx="948189" cy="3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blog.maestrano.com/wp-content/uploads/2014/08/Limesurvey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37" y="3617781"/>
            <a:ext cx="1555940" cy="58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s://moodle.org/logo/moodle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26" y="3284898"/>
            <a:ext cx="1125562" cy="29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s://upload.wikimedia.org/wikipedia/en/e/e4/New_MyBB_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82" y="5243643"/>
            <a:ext cx="752475" cy="21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https://moodle.org/logo/moodle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87" y="5532793"/>
            <a:ext cx="1101547" cy="26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https://upload.wikimedia.org/wikipedia/en/e/e4/New_MyBB_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22" y="4367521"/>
            <a:ext cx="752475" cy="21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Universidad de </a:t>
            </a:r>
            <a:r>
              <a:rPr lang="en-GB" dirty="0" err="1" smtClean="0"/>
              <a:t>Alcalá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139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Project plan:</a:t>
            </a:r>
          </a:p>
          <a:p>
            <a:pPr lvl="1"/>
            <a:r>
              <a:rPr lang="en-GB" dirty="0" smtClean="0"/>
              <a:t>Draft concept is only possible after </a:t>
            </a:r>
            <a:r>
              <a:rPr lang="en-GB" dirty="0" smtClean="0"/>
              <a:t>collecting </a:t>
            </a:r>
            <a:r>
              <a:rPr lang="en-GB" dirty="0" smtClean="0"/>
              <a:t>the information from </a:t>
            </a:r>
            <a:r>
              <a:rPr lang="en-GB" dirty="0" smtClean="0"/>
              <a:t>stakeholders and approving the conclusions</a:t>
            </a:r>
            <a:endParaRPr lang="en-GB" dirty="0" smtClean="0"/>
          </a:p>
          <a:p>
            <a:pPr lvl="2"/>
            <a:r>
              <a:rPr lang="en-GB" dirty="0" smtClean="0"/>
              <a:t>Consultations, Online survey, Interviews</a:t>
            </a:r>
            <a:endParaRPr lang="en-GB" dirty="0" smtClean="0"/>
          </a:p>
          <a:p>
            <a:pPr lvl="1"/>
            <a:r>
              <a:rPr lang="en-GB" dirty="0" smtClean="0"/>
              <a:t>Other requirements come from general considerations in the project proposal</a:t>
            </a:r>
          </a:p>
          <a:p>
            <a:pPr lvl="2"/>
            <a:r>
              <a:rPr lang="en-GB" dirty="0" smtClean="0"/>
              <a:t>Also as logical consequences of efficiency and adaptation to situation</a:t>
            </a:r>
          </a:p>
          <a:p>
            <a:pPr lvl="2"/>
            <a:r>
              <a:rPr lang="en-GB" dirty="0" smtClean="0"/>
              <a:t>Focus on QA not in general management of </a:t>
            </a:r>
            <a:r>
              <a:rPr lang="en-GB" dirty="0" smtClean="0"/>
              <a:t>centres</a:t>
            </a:r>
          </a:p>
          <a:p>
            <a:r>
              <a:rPr lang="en-GB" dirty="0" smtClean="0"/>
              <a:t>Delay:</a:t>
            </a:r>
          </a:p>
          <a:p>
            <a:pPr lvl="1"/>
            <a:r>
              <a:rPr lang="en-GB" dirty="0" smtClean="0"/>
              <a:t>Surveys were delayed (results: </a:t>
            </a:r>
            <a:r>
              <a:rPr lang="en-GB" dirty="0"/>
              <a:t>A</a:t>
            </a:r>
            <a:r>
              <a:rPr lang="en-GB" dirty="0" smtClean="0"/>
              <a:t>pril 2016, consultations reports: March 2016, consistency analysis: done by UAH)</a:t>
            </a:r>
          </a:p>
          <a:p>
            <a:pPr lvl="1"/>
            <a:r>
              <a:rPr lang="en-GB" dirty="0" smtClean="0"/>
              <a:t>Beginning of May 2016: draft concept to IT Study to start create prototype. UAH prototype for consultation (Jan-Feb 2016)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044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Iterations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45588"/>
              </p:ext>
            </p:extLst>
          </p:nvPr>
        </p:nvGraphicFramePr>
        <p:xfrm>
          <a:off x="76200" y="482678"/>
          <a:ext cx="8610600" cy="445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16">
                  <a:extLst>
                    <a:ext uri="{9D8B030D-6E8A-4147-A177-3AD203B41FA5}">
                      <a16:colId xmlns="" xmlns:a16="http://schemas.microsoft.com/office/drawing/2014/main" val="1508552599"/>
                    </a:ext>
                  </a:extLst>
                </a:gridCol>
                <a:gridCol w="7571184">
                  <a:extLst>
                    <a:ext uri="{9D8B030D-6E8A-4147-A177-3AD203B41FA5}">
                      <a16:colId xmlns="" xmlns:a16="http://schemas.microsoft.com/office/drawing/2014/main" val="1106162414"/>
                    </a:ext>
                  </a:extLst>
                </a:gridCol>
              </a:tblGrid>
              <a:tr h="414285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Iteration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Tasks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0722318"/>
                  </a:ext>
                </a:extLst>
              </a:tr>
              <a:tr h="1311904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Agreed vision of system and specify the integration architecture for the selected set of tools.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work and search for resources for common login procedure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web system architecture, including login, appearance, underlying technology, centralized server support, etc.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Prepare, adapt, implement and configure the document repository tool.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791884"/>
                  </a:ext>
                </a:extLst>
              </a:tr>
              <a:tr h="1070237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Prepare, adapt, implement and configure the module for surveys and questionnaires. Numerous templates for all necessary roles and tasks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Prepare, adapt, implement and configure the communication modules including the whole variety of forums, messages, mailing lists,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290576"/>
                  </a:ext>
                </a:extLst>
              </a:tr>
              <a:tr h="1070237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Prepare, adapt, implement and configure management indicators and goals achievement control with the corresponding customizable scorecard.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Prepare, adapt, implement and configure tools required for additional support such as e.g. creating and controlling timetable, coverage areas or self-organization of tasks.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2026820"/>
                  </a:ext>
                </a:extLst>
              </a:tr>
              <a:tr h="591826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 the iteration test plan, different levels of tests including system  and complete acceptance testing (maybe combination of alpha and beta testing)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210295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28571"/>
          <a:stretch/>
        </p:blipFill>
        <p:spPr bwMode="auto">
          <a:xfrm>
            <a:off x="486076" y="3226666"/>
            <a:ext cx="8507287" cy="342900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8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assurance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Use </a:t>
            </a:r>
            <a:r>
              <a:rPr lang="en-GB" sz="2000" dirty="0"/>
              <a:t>UML models as main notation </a:t>
            </a:r>
            <a:endParaRPr lang="en-GB" sz="2000" dirty="0" smtClean="0"/>
          </a:p>
          <a:p>
            <a:r>
              <a:rPr lang="es-ES" sz="2000" dirty="0"/>
              <a:t>S</a:t>
            </a:r>
            <a:r>
              <a:rPr lang="hu-HU" sz="2000" dirty="0" smtClean="0"/>
              <a:t>pecific </a:t>
            </a:r>
            <a:r>
              <a:rPr lang="hu-HU" sz="2000" dirty="0"/>
              <a:t>plan for each </a:t>
            </a:r>
            <a:r>
              <a:rPr lang="hu-HU" sz="2000" dirty="0" smtClean="0"/>
              <a:t>iteration</a:t>
            </a:r>
            <a:r>
              <a:rPr lang="es-ES" sz="2000" dirty="0" smtClean="0"/>
              <a:t>:</a:t>
            </a:r>
            <a:r>
              <a:rPr lang="hu-HU" sz="2000" dirty="0" smtClean="0"/>
              <a:t> </a:t>
            </a:r>
            <a:r>
              <a:rPr lang="hu-HU" sz="2000" dirty="0"/>
              <a:t>selecting use </a:t>
            </a:r>
            <a:r>
              <a:rPr lang="hu-HU" sz="2000" dirty="0" smtClean="0"/>
              <a:t>cases</a:t>
            </a:r>
            <a:r>
              <a:rPr lang="es-ES" sz="2000" dirty="0" smtClean="0"/>
              <a:t>,</a:t>
            </a:r>
            <a:r>
              <a:rPr lang="hu-HU" sz="2000" dirty="0" smtClean="0"/>
              <a:t> </a:t>
            </a:r>
            <a:r>
              <a:rPr lang="hu-HU" sz="2000" dirty="0"/>
              <a:t>functionalities and </a:t>
            </a:r>
            <a:r>
              <a:rPr lang="hu-HU" sz="2000" dirty="0" smtClean="0"/>
              <a:t>goals. </a:t>
            </a:r>
            <a:endParaRPr lang="es-ES" sz="2000" dirty="0" smtClean="0"/>
          </a:p>
          <a:p>
            <a:pPr lvl="0"/>
            <a:r>
              <a:rPr lang="en-GB" sz="2000" dirty="0"/>
              <a:t>G</a:t>
            </a:r>
            <a:r>
              <a:rPr lang="en-GB" sz="2000" dirty="0" smtClean="0"/>
              <a:t>eneration </a:t>
            </a:r>
            <a:r>
              <a:rPr lang="en-GB" sz="2000" dirty="0"/>
              <a:t>of acceptance test cases and </a:t>
            </a:r>
            <a:r>
              <a:rPr lang="en-GB" sz="2000" dirty="0" smtClean="0"/>
              <a:t>test plan: </a:t>
            </a:r>
            <a:r>
              <a:rPr lang="en-GB" sz="2000" dirty="0"/>
              <a:t>parallel to specification (</a:t>
            </a:r>
            <a:r>
              <a:rPr lang="en-GB" sz="2000" dirty="0" smtClean="0"/>
              <a:t>part </a:t>
            </a:r>
            <a:r>
              <a:rPr lang="en-GB" sz="2000" dirty="0"/>
              <a:t>of the analysis </a:t>
            </a:r>
            <a:r>
              <a:rPr lang="en-GB" sz="2000" dirty="0" smtClean="0"/>
              <a:t>effort).</a:t>
            </a:r>
            <a:endParaRPr lang="en-US" sz="2000" dirty="0"/>
          </a:p>
          <a:p>
            <a:r>
              <a:rPr lang="en-GB" sz="2000" dirty="0" smtClean="0"/>
              <a:t>Not </a:t>
            </a:r>
            <a:r>
              <a:rPr lang="en-GB" sz="2000" dirty="0"/>
              <a:t>special diagrams or models for design except </a:t>
            </a:r>
            <a:r>
              <a:rPr lang="en-GB" sz="2000" dirty="0" smtClean="0"/>
              <a:t>data </a:t>
            </a:r>
            <a:r>
              <a:rPr lang="en-GB" sz="2000" dirty="0"/>
              <a:t>model </a:t>
            </a:r>
            <a:r>
              <a:rPr lang="en-GB" sz="2000" dirty="0" smtClean="0"/>
              <a:t>and description </a:t>
            </a:r>
            <a:r>
              <a:rPr lang="en-GB" sz="2000" dirty="0"/>
              <a:t>of information flow. </a:t>
            </a:r>
            <a:endParaRPr lang="en-GB" sz="2000" dirty="0" smtClean="0"/>
          </a:p>
          <a:p>
            <a:r>
              <a:rPr lang="hu-HU" sz="2000" dirty="0"/>
              <a:t>Testing phase of each </a:t>
            </a:r>
            <a:r>
              <a:rPr lang="hu-HU" sz="2000" dirty="0" smtClean="0"/>
              <a:t>iteration</a:t>
            </a:r>
            <a:r>
              <a:rPr lang="es-ES" sz="2000" dirty="0" smtClean="0"/>
              <a:t>:</a:t>
            </a:r>
            <a:r>
              <a:rPr lang="hu-HU" sz="2000" dirty="0" smtClean="0"/>
              <a:t> </a:t>
            </a:r>
            <a:r>
              <a:rPr lang="hu-HU" sz="2000" dirty="0"/>
              <a:t>classical stages of testing </a:t>
            </a:r>
            <a:r>
              <a:rPr lang="es-ES" sz="2000" dirty="0" smtClean="0"/>
              <a:t>plus </a:t>
            </a:r>
            <a:r>
              <a:rPr lang="hu-HU" sz="2000" dirty="0" smtClean="0"/>
              <a:t>phase </a:t>
            </a:r>
            <a:r>
              <a:rPr lang="hu-HU" sz="2000" dirty="0"/>
              <a:t>of acceptance testing </a:t>
            </a:r>
            <a:r>
              <a:rPr lang="es-ES" sz="2000" dirty="0" smtClean="0"/>
              <a:t>(</a:t>
            </a:r>
            <a:r>
              <a:rPr lang="hu-HU" sz="2000" dirty="0" smtClean="0"/>
              <a:t>real users</a:t>
            </a:r>
            <a:r>
              <a:rPr lang="es-ES" sz="2000" dirty="0" smtClean="0"/>
              <a:t>: </a:t>
            </a:r>
            <a:r>
              <a:rPr lang="hu-HU" sz="2000" dirty="0" smtClean="0"/>
              <a:t>alpha </a:t>
            </a:r>
            <a:r>
              <a:rPr lang="hu-HU" sz="2000" dirty="0"/>
              <a:t>or beta </a:t>
            </a:r>
            <a:r>
              <a:rPr lang="hu-HU" sz="2000" dirty="0" smtClean="0"/>
              <a:t>testing </a:t>
            </a:r>
            <a:r>
              <a:rPr lang="hu-HU" sz="2000" dirty="0"/>
              <a:t>depending </a:t>
            </a:r>
            <a:r>
              <a:rPr lang="hu-HU" sz="2000" dirty="0" smtClean="0"/>
              <a:t>on</a:t>
            </a:r>
            <a:r>
              <a:rPr lang="es-ES" sz="2000" dirty="0" smtClean="0"/>
              <a:t>…).</a:t>
            </a:r>
          </a:p>
          <a:p>
            <a:r>
              <a:rPr lang="hu-HU" sz="2000" dirty="0" smtClean="0"/>
              <a:t>Al</a:t>
            </a:r>
            <a:r>
              <a:rPr lang="es-ES" sz="2000" dirty="0" smtClean="0"/>
              <a:t>l t</a:t>
            </a:r>
            <a:r>
              <a:rPr lang="hu-HU" sz="2000" dirty="0" smtClean="0"/>
              <a:t>ests documented </a:t>
            </a:r>
            <a:r>
              <a:rPr lang="hu-HU" sz="2000" dirty="0"/>
              <a:t>together with testing procedures and reports on results</a:t>
            </a:r>
            <a:r>
              <a:rPr lang="hu-HU" sz="2000" dirty="0" smtClean="0"/>
              <a:t>.</a:t>
            </a:r>
            <a:endParaRPr lang="es-ES" sz="2000" dirty="0" smtClean="0"/>
          </a:p>
          <a:p>
            <a:r>
              <a:rPr lang="es-ES" sz="2000" dirty="0" err="1" smtClean="0"/>
              <a:t>Definition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configuration</a:t>
            </a:r>
            <a:r>
              <a:rPr lang="es-ES" sz="2000" dirty="0" smtClean="0"/>
              <a:t> </a:t>
            </a:r>
            <a:r>
              <a:rPr lang="es-ES" sz="2000" dirty="0" err="1" smtClean="0"/>
              <a:t>managemente</a:t>
            </a:r>
            <a:r>
              <a:rPr lang="es-ES" sz="2000" dirty="0" smtClean="0"/>
              <a:t> and </a:t>
            </a:r>
            <a:r>
              <a:rPr lang="es-ES" sz="2000" dirty="0" err="1" smtClean="0"/>
              <a:t>development</a:t>
            </a:r>
            <a:r>
              <a:rPr lang="es-ES" sz="2000" dirty="0" smtClean="0"/>
              <a:t> </a:t>
            </a:r>
            <a:r>
              <a:rPr lang="es-ES" sz="2000" dirty="0" err="1" smtClean="0"/>
              <a:t>environment</a:t>
            </a:r>
            <a:endParaRPr lang="es-ES" sz="2000" dirty="0" smtClean="0"/>
          </a:p>
          <a:p>
            <a:endParaRPr lang="es-ES" sz="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8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Sample</a:t>
            </a:r>
            <a:r>
              <a:rPr lang="es-ES" dirty="0" smtClean="0"/>
              <a:t> Use case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49532"/>
            <a:ext cx="8229600" cy="1224136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err="1" smtClean="0"/>
              <a:t>Add</a:t>
            </a:r>
            <a:r>
              <a:rPr lang="es-ES" b="1" dirty="0" smtClean="0"/>
              <a:t> </a:t>
            </a:r>
            <a:r>
              <a:rPr lang="es-ES" b="1" dirty="0" err="1" smtClean="0"/>
              <a:t>document</a:t>
            </a:r>
            <a:r>
              <a:rPr lang="es-ES" b="1" dirty="0" smtClean="0"/>
              <a:t> to </a:t>
            </a:r>
            <a:r>
              <a:rPr lang="es-ES" b="1" dirty="0" err="1" smtClean="0"/>
              <a:t>repository</a:t>
            </a:r>
            <a:endParaRPr lang="es-ES" b="1" dirty="0" smtClean="0"/>
          </a:p>
          <a:p>
            <a:pPr marL="0" indent="0">
              <a:buNone/>
            </a:pPr>
            <a:r>
              <a:rPr lang="es-ES" b="1" u="sng" dirty="0" err="1" smtClean="0"/>
              <a:t>Goal</a:t>
            </a:r>
            <a:r>
              <a:rPr lang="es-ES" b="1" u="sng" dirty="0" smtClean="0"/>
              <a:t>: </a:t>
            </a:r>
            <a:r>
              <a:rPr lang="en-GB" dirty="0"/>
              <a:t>The aim is to allow all users of the application use a document repository where they can access and store all documents that have important character within the field of the application</a:t>
            </a:r>
            <a:endParaRPr lang="es-ES" b="1" u="sng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22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2500"/>
              </p:ext>
            </p:extLst>
          </p:nvPr>
        </p:nvGraphicFramePr>
        <p:xfrm>
          <a:off x="457200" y="2852936"/>
          <a:ext cx="8229600" cy="3147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1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>
                          <a:effectLst/>
                        </a:rPr>
                        <a:t>User</a:t>
                      </a:r>
                      <a:endParaRPr lang="es-E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>
                          <a:effectLst/>
                        </a:rPr>
                        <a:t>System</a:t>
                      </a:r>
                      <a:endParaRPr lang="es-E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1. The </a:t>
                      </a:r>
                      <a:r>
                        <a:rPr lang="en-US" sz="1600" dirty="0">
                          <a:effectLst/>
                        </a:rPr>
                        <a:t>user clicks on the link repository for open the tool.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2.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The </a:t>
                      </a:r>
                      <a:r>
                        <a:rPr lang="en-US" sz="1600" dirty="0">
                          <a:effectLst/>
                        </a:rPr>
                        <a:t>system opens the </a:t>
                      </a:r>
                      <a:r>
                        <a:rPr lang="en-US" sz="1600" dirty="0" err="1">
                          <a:effectLst/>
                        </a:rPr>
                        <a:t>OpenKM</a:t>
                      </a:r>
                      <a:r>
                        <a:rPr lang="en-US" sz="1600" dirty="0">
                          <a:effectLst/>
                        </a:rPr>
                        <a:t> application and displays the window with all user directories.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20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3. Assuming </a:t>
                      </a:r>
                      <a:r>
                        <a:rPr lang="en-US" sz="1600" dirty="0">
                          <a:effectLst/>
                        </a:rPr>
                        <a:t>that the user is in the desired location / directory the user selects the icon for add a document.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4. The </a:t>
                      </a:r>
                      <a:r>
                        <a:rPr lang="en-US" sz="1600" dirty="0">
                          <a:effectLst/>
                        </a:rPr>
                        <a:t>system displays a window for the user chooses the file to upload.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2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5.  The </a:t>
                      </a:r>
                      <a:r>
                        <a:rPr lang="en-US" sz="1600" dirty="0">
                          <a:effectLst/>
                        </a:rPr>
                        <a:t>user chooses the file and push the “Upload” button.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6.  The </a:t>
                      </a:r>
                      <a:r>
                        <a:rPr lang="en-US" sz="1600" dirty="0">
                          <a:effectLst/>
                        </a:rPr>
                        <a:t>application upload the file and give the option to the user for Close or add another file.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7.  The </a:t>
                      </a:r>
                      <a:r>
                        <a:rPr lang="en-US" sz="1600" dirty="0">
                          <a:effectLst/>
                        </a:rPr>
                        <a:t>user push “Close” button for see the file in the repository.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-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www.ejcgesdoc.com/wp-content/uploads/2014/04/logoOpenK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54" y="317886"/>
            <a:ext cx="1613669" cy="6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odle.org/logo/moodl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55" y="995629"/>
            <a:ext cx="1613669" cy="4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5" b="12644"/>
          <a:stretch/>
        </p:blipFill>
        <p:spPr bwMode="auto">
          <a:xfrm>
            <a:off x="3153267" y="0"/>
            <a:ext cx="324036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91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jcgesdoc.com/wp-content/uploads/2014/04/logoOpenK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5" y="177835"/>
            <a:ext cx="1613669" cy="6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Sample</a:t>
            </a:r>
            <a:r>
              <a:rPr lang="es-ES" dirty="0" smtClean="0"/>
              <a:t> Use case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85800" y="1196752"/>
            <a:ext cx="8229600" cy="1080120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err="1" smtClean="0"/>
              <a:t>Download</a:t>
            </a:r>
            <a:r>
              <a:rPr lang="es-ES" b="1" dirty="0" smtClean="0"/>
              <a:t> a </a:t>
            </a:r>
            <a:r>
              <a:rPr lang="es-ES" b="1" dirty="0" err="1" smtClean="0"/>
              <a:t>document</a:t>
            </a:r>
            <a:r>
              <a:rPr lang="es-ES" b="1" dirty="0" smtClean="0"/>
              <a:t> </a:t>
            </a:r>
          </a:p>
          <a:p>
            <a:pPr marL="0" indent="0">
              <a:buNone/>
            </a:pPr>
            <a:r>
              <a:rPr lang="es-ES" b="1" u="sng" dirty="0" err="1" smtClean="0"/>
              <a:t>Goal</a:t>
            </a:r>
            <a:r>
              <a:rPr lang="es-ES" b="1" u="sng" dirty="0" smtClean="0"/>
              <a:t>: </a:t>
            </a:r>
            <a:r>
              <a:rPr lang="en-GB" dirty="0" smtClean="0"/>
              <a:t>In </a:t>
            </a:r>
            <a:r>
              <a:rPr lang="en-GB" dirty="0"/>
              <a:t>this case, we are going to expose the function for download documents or files.</a:t>
            </a:r>
            <a:endParaRPr lang="es-ES" dirty="0"/>
          </a:p>
          <a:p>
            <a:pPr marL="0" indent="0">
              <a:buNone/>
            </a:pPr>
            <a:endParaRPr lang="es-ES" b="1" u="sng" dirty="0" smtClean="0"/>
          </a:p>
          <a:p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17802"/>
              </p:ext>
            </p:extLst>
          </p:nvPr>
        </p:nvGraphicFramePr>
        <p:xfrm>
          <a:off x="457200" y="2564904"/>
          <a:ext cx="8229600" cy="2219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1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>
                          <a:effectLst/>
                        </a:rPr>
                        <a:t>User</a:t>
                      </a:r>
                      <a:endParaRPr lang="es-E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err="1">
                          <a:effectLst/>
                        </a:rPr>
                        <a:t>System</a:t>
                      </a:r>
                      <a:endParaRPr lang="es-E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8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1.  The </a:t>
                      </a:r>
                      <a:r>
                        <a:rPr lang="en-US" sz="1600" dirty="0">
                          <a:effectLst/>
                        </a:rPr>
                        <a:t>user clicks on the link repository for open the tool.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2.  The </a:t>
                      </a:r>
                      <a:r>
                        <a:rPr lang="en-US" sz="1600" dirty="0">
                          <a:effectLst/>
                        </a:rPr>
                        <a:t>system opens the </a:t>
                      </a:r>
                      <a:r>
                        <a:rPr lang="en-US" sz="1600" dirty="0" err="1">
                          <a:effectLst/>
                        </a:rPr>
                        <a:t>OpenKM</a:t>
                      </a:r>
                      <a:r>
                        <a:rPr lang="en-US" sz="1600" dirty="0">
                          <a:effectLst/>
                        </a:rPr>
                        <a:t> application and displays the window with all user directories.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74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3.  The </a:t>
                      </a:r>
                      <a:r>
                        <a:rPr lang="en-US" sz="1600" dirty="0">
                          <a:effectLst/>
                        </a:rPr>
                        <a:t>user searches the file that he want to download in the repository, when he find it, click on it with right button of the mouse and select Download.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4.  The </a:t>
                      </a:r>
                      <a:r>
                        <a:rPr lang="en-US" sz="1600" dirty="0">
                          <a:effectLst/>
                        </a:rPr>
                        <a:t>system download the file in your system if he has permission to obtain that document.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 r="30335" b="15429"/>
          <a:stretch/>
        </p:blipFill>
        <p:spPr bwMode="auto">
          <a:xfrm>
            <a:off x="1979712" y="0"/>
            <a:ext cx="428520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https://moodle.org/logo/moodl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25" y="789208"/>
            <a:ext cx="1613669" cy="4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 smtClean="0"/>
              <a:t>Thank</a:t>
            </a:r>
            <a:r>
              <a:rPr lang="es-ES" sz="3600" dirty="0" smtClean="0"/>
              <a:t> </a:t>
            </a:r>
            <a:r>
              <a:rPr lang="es-ES" sz="3600" dirty="0" err="1" smtClean="0"/>
              <a:t>you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</a:t>
            </a:r>
            <a:r>
              <a:rPr lang="es-ES" sz="3600" dirty="0" err="1" smtClean="0"/>
              <a:t>your</a:t>
            </a:r>
            <a:r>
              <a:rPr lang="es-ES" sz="3600" dirty="0" smtClean="0"/>
              <a:t> </a:t>
            </a:r>
            <a:r>
              <a:rPr lang="es-ES" sz="3600" dirty="0" err="1" smtClean="0"/>
              <a:t>attention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0242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E6 </a:t>
            </a:r>
            <a:r>
              <a:rPr lang="es-ES" dirty="0" err="1" smtClean="0"/>
              <a:t>Consultation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378346"/>
            <a:ext cx="8784976" cy="4525963"/>
          </a:xfrm>
        </p:spPr>
        <p:txBody>
          <a:bodyPr/>
          <a:lstStyle/>
          <a:p>
            <a:r>
              <a:rPr lang="es-ES" dirty="0" smtClean="0"/>
              <a:t>3 </a:t>
            </a:r>
            <a:r>
              <a:rPr lang="es-ES" dirty="0" err="1" smtClean="0"/>
              <a:t>sessions</a:t>
            </a:r>
            <a:r>
              <a:rPr lang="es-ES" dirty="0" smtClean="0"/>
              <a:t>, </a:t>
            </a:r>
            <a:r>
              <a:rPr lang="es-ES" dirty="0" err="1" smtClean="0"/>
              <a:t>visiting</a:t>
            </a:r>
            <a:r>
              <a:rPr lang="es-ES" dirty="0" smtClean="0"/>
              <a:t> 3 </a:t>
            </a:r>
            <a:r>
              <a:rPr lang="es-ES" dirty="0" err="1" smtClean="0"/>
              <a:t>locations</a:t>
            </a:r>
            <a:r>
              <a:rPr lang="es-ES" dirty="0" smtClean="0"/>
              <a:t>/centres</a:t>
            </a:r>
          </a:p>
          <a:p>
            <a:pPr lvl="1"/>
            <a:r>
              <a:rPr lang="es-ES" dirty="0" err="1" smtClean="0"/>
              <a:t>Public</a:t>
            </a:r>
            <a:r>
              <a:rPr lang="es-ES" dirty="0" smtClean="0"/>
              <a:t>, </a:t>
            </a:r>
            <a:r>
              <a:rPr lang="es-ES" dirty="0" err="1" smtClean="0"/>
              <a:t>semi-public</a:t>
            </a:r>
            <a:r>
              <a:rPr lang="es-ES" dirty="0" smtClean="0"/>
              <a:t> and </a:t>
            </a:r>
            <a:r>
              <a:rPr lang="es-ES" dirty="0" err="1" smtClean="0"/>
              <a:t>private</a:t>
            </a:r>
            <a:r>
              <a:rPr lang="es-ES" dirty="0" smtClean="0"/>
              <a:t> (6 </a:t>
            </a:r>
            <a:r>
              <a:rPr lang="es-ES" dirty="0" err="1" smtClean="0"/>
              <a:t>schools</a:t>
            </a:r>
            <a:r>
              <a:rPr lang="es-ES" dirty="0" smtClean="0"/>
              <a:t>)</a:t>
            </a:r>
          </a:p>
          <a:p>
            <a:r>
              <a:rPr lang="es-ES" dirty="0" smtClean="0"/>
              <a:t>32 </a:t>
            </a:r>
            <a:r>
              <a:rPr lang="es-ES" dirty="0" err="1" smtClean="0"/>
              <a:t>participants</a:t>
            </a:r>
            <a:r>
              <a:rPr lang="es-ES" dirty="0" smtClean="0"/>
              <a:t> (</a:t>
            </a:r>
            <a:r>
              <a:rPr lang="es-ES" dirty="0" err="1" smtClean="0"/>
              <a:t>evidences</a:t>
            </a:r>
            <a:r>
              <a:rPr lang="es-ES" dirty="0" smtClean="0"/>
              <a:t>), </a:t>
            </a:r>
            <a:r>
              <a:rPr lang="es-ES" dirty="0" err="1" smtClean="0"/>
              <a:t>report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  <p:pic>
        <p:nvPicPr>
          <p:cNvPr id="6" name="Kép 1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60" b="6888"/>
          <a:stretch/>
        </p:blipFill>
        <p:spPr bwMode="auto">
          <a:xfrm>
            <a:off x="211740" y="3330872"/>
            <a:ext cx="4648291" cy="2258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/>
            </a:ext>
          </a:extLst>
        </p:spPr>
      </p:pic>
      <p:pic>
        <p:nvPicPr>
          <p:cNvPr id="7" name="Kép 19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6"/>
          <a:stretch/>
        </p:blipFill>
        <p:spPr bwMode="auto">
          <a:xfrm>
            <a:off x="3776218" y="3781385"/>
            <a:ext cx="4870450" cy="248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cx1="http://schemas.microsoft.com/office/drawing/2015/9/8/chartex" xmlns:cx="http://schemas.microsoft.com/office/drawing/2014/chartex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392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E6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(I)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es-ES" dirty="0" err="1" smtClean="0"/>
              <a:t>Using</a:t>
            </a:r>
            <a:r>
              <a:rPr lang="es-ES" dirty="0" smtClean="0"/>
              <a:t> UAH </a:t>
            </a:r>
            <a:r>
              <a:rPr lang="es-ES" dirty="0" err="1" smtClean="0"/>
              <a:t>prototype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3" y="2348881"/>
            <a:ext cx="7643508" cy="38164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0796"/>
            <a:ext cx="8172400" cy="35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E6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es-ES" dirty="0" err="1" smtClean="0"/>
              <a:t>Using</a:t>
            </a:r>
            <a:r>
              <a:rPr lang="es-ES" dirty="0" smtClean="0"/>
              <a:t> UAH </a:t>
            </a:r>
            <a:r>
              <a:rPr lang="es-ES" dirty="0" err="1" smtClean="0"/>
              <a:t>prototype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878"/>
            <a:ext cx="9144000" cy="44819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72" y="1988840"/>
            <a:ext cx="6226970" cy="33843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47" y="2799992"/>
            <a:ext cx="6255145" cy="3138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0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/>
              <a:t>S</a:t>
            </a:r>
            <a:r>
              <a:rPr lang="es-ES" dirty="0" err="1" smtClean="0"/>
              <a:t>ystem</a:t>
            </a:r>
            <a:r>
              <a:rPr lang="es-ES" dirty="0" smtClean="0"/>
              <a:t> concept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4525963"/>
          </a:xfrm>
        </p:spPr>
        <p:txBody>
          <a:bodyPr>
            <a:noAutofit/>
          </a:bodyPr>
          <a:lstStyle/>
          <a:p>
            <a:r>
              <a:rPr lang="en-GB" sz="2800" b="1" u="sng" dirty="0"/>
              <a:t>System in </a:t>
            </a:r>
            <a:r>
              <a:rPr lang="en-GB" sz="2800" b="1" u="sng" dirty="0" smtClean="0"/>
              <a:t>practice </a:t>
            </a:r>
            <a:r>
              <a:rPr lang="en-GB" sz="2800" b="1" u="sng" dirty="0"/>
              <a:t>of the European VET </a:t>
            </a:r>
            <a:r>
              <a:rPr lang="en-GB" sz="2800" b="1" u="sng" dirty="0" smtClean="0"/>
              <a:t>institutions</a:t>
            </a:r>
          </a:p>
          <a:p>
            <a:pPr>
              <a:buFontTx/>
              <a:buChar char="-"/>
            </a:pPr>
            <a:r>
              <a:rPr lang="en-GB" sz="2400" dirty="0" smtClean="0"/>
              <a:t>National </a:t>
            </a:r>
            <a:r>
              <a:rPr lang="en-GB" sz="2400" dirty="0"/>
              <a:t>reports - review </a:t>
            </a:r>
            <a:r>
              <a:rPr lang="en-GB" sz="2400" dirty="0" smtClean="0"/>
              <a:t>implementation </a:t>
            </a:r>
            <a:r>
              <a:rPr lang="en-GB" sz="2400" dirty="0"/>
              <a:t>of EQAVET in </a:t>
            </a:r>
            <a:r>
              <a:rPr lang="en-GB" sz="2400" dirty="0" smtClean="0"/>
              <a:t>partner countries.</a:t>
            </a:r>
          </a:p>
          <a:p>
            <a:pPr>
              <a:buFontTx/>
              <a:buChar char="-"/>
            </a:pPr>
            <a:r>
              <a:rPr lang="en-GB" sz="2400" dirty="0" smtClean="0"/>
              <a:t>Identify </a:t>
            </a:r>
            <a:r>
              <a:rPr lang="en-GB" sz="2400" dirty="0"/>
              <a:t>best practices of QAs in </a:t>
            </a:r>
            <a:r>
              <a:rPr lang="en-GB" sz="2400" dirty="0" smtClean="0"/>
              <a:t>European </a:t>
            </a:r>
            <a:r>
              <a:rPr lang="en-GB" sz="2400" dirty="0"/>
              <a:t>VET </a:t>
            </a:r>
            <a:r>
              <a:rPr lang="en-GB" sz="2400" dirty="0" smtClean="0"/>
              <a:t>providers</a:t>
            </a:r>
          </a:p>
          <a:p>
            <a:pPr>
              <a:buFontTx/>
              <a:buChar char="-"/>
            </a:pPr>
            <a:r>
              <a:rPr lang="en-GB" sz="2400" dirty="0" smtClean="0"/>
              <a:t>Review </a:t>
            </a:r>
            <a:r>
              <a:rPr lang="en-GB" sz="2400" dirty="0"/>
              <a:t>existing ICT supported QA </a:t>
            </a:r>
            <a:r>
              <a:rPr lang="en-GB" sz="2400" dirty="0" smtClean="0"/>
              <a:t>Solutions.</a:t>
            </a:r>
          </a:p>
          <a:p>
            <a:pPr>
              <a:buFontTx/>
              <a:buChar char="-"/>
            </a:pPr>
            <a:endParaRPr lang="en-GB" sz="2400" dirty="0"/>
          </a:p>
          <a:p>
            <a:r>
              <a:rPr lang="en-GB" sz="2800" b="1" u="sng" dirty="0" smtClean="0"/>
              <a:t>Teachers</a:t>
            </a:r>
            <a:r>
              <a:rPr lang="en-GB" sz="2800" b="1" u="sng" dirty="0"/>
              <a:t>’ Requirements </a:t>
            </a:r>
            <a:r>
              <a:rPr lang="en-GB" sz="2800" b="1" u="sng" dirty="0" smtClean="0"/>
              <a:t>for </a:t>
            </a:r>
            <a:r>
              <a:rPr lang="en-GB" sz="2800" b="1" u="sng" dirty="0"/>
              <a:t>Open </a:t>
            </a:r>
            <a:r>
              <a:rPr lang="en-GB" sz="2800" b="1" u="sng" dirty="0" err="1"/>
              <a:t>QAsS</a:t>
            </a:r>
            <a:r>
              <a:rPr lang="en-GB" sz="2800" b="1" u="sng" dirty="0"/>
              <a:t> </a:t>
            </a:r>
            <a:r>
              <a:rPr lang="en-GB" sz="2800" b="1" u="sng" dirty="0" smtClean="0"/>
              <a:t>– Study</a:t>
            </a:r>
          </a:p>
          <a:p>
            <a:pPr>
              <a:buFontTx/>
              <a:buChar char="-"/>
            </a:pPr>
            <a:r>
              <a:rPr lang="en-GB" sz="2400" dirty="0" smtClean="0"/>
              <a:t>Implement multilingual </a:t>
            </a:r>
            <a:r>
              <a:rPr lang="en-GB" sz="2400" dirty="0"/>
              <a:t>platform for online collaboration.</a:t>
            </a:r>
          </a:p>
          <a:p>
            <a:pPr>
              <a:buFontTx/>
              <a:buChar char="-"/>
            </a:pPr>
            <a:r>
              <a:rPr lang="en-GB" sz="2400" dirty="0"/>
              <a:t>Online consultation with VET teachers and trainers.</a:t>
            </a:r>
          </a:p>
          <a:p>
            <a:pPr>
              <a:buFontTx/>
              <a:buChar char="-"/>
            </a:pPr>
            <a:r>
              <a:rPr lang="en-GB" sz="2400" dirty="0" smtClean="0"/>
              <a:t>Online survey and </a:t>
            </a:r>
            <a:r>
              <a:rPr lang="en-GB" sz="2400" dirty="0"/>
              <a:t>statistical analysis </a:t>
            </a:r>
            <a:r>
              <a:rPr lang="en-GB" sz="2400" dirty="0" smtClean="0"/>
              <a:t>will </a:t>
            </a:r>
            <a:r>
              <a:rPr lang="en-GB" sz="2400" dirty="0"/>
              <a:t>direct the </a:t>
            </a:r>
            <a:r>
              <a:rPr lang="en-GB" sz="2400" dirty="0" smtClean="0"/>
              <a:t>activities</a:t>
            </a:r>
            <a:r>
              <a:rPr lang="en-GB" sz="2400" dirty="0"/>
              <a:t>.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 smtClean="0"/>
          </a:p>
          <a:p>
            <a:pPr marL="0" indent="0">
              <a:buNone/>
            </a:pPr>
            <a:endParaRPr lang="es-ES" sz="2000" u="sng" dirty="0"/>
          </a:p>
        </p:txBody>
      </p:sp>
    </p:spTree>
    <p:extLst>
      <p:ext uri="{BB962C8B-B14F-4D97-AF65-F5344CB8AC3E}">
        <p14:creationId xmlns:p14="http://schemas.microsoft.com/office/powerpoint/2010/main" val="28908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344816" cy="1023962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suggestions based on </a:t>
            </a:r>
            <a:r>
              <a:rPr lang="en-GB" dirty="0" smtClean="0"/>
              <a:t>interviews and comments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68776" y="1267051"/>
            <a:ext cx="8229600" cy="48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Design </a:t>
            </a:r>
            <a:r>
              <a:rPr lang="en-US" sz="2000" dirty="0" smtClean="0"/>
              <a:t>focus </a:t>
            </a:r>
            <a:r>
              <a:rPr lang="en-US" sz="2000" dirty="0"/>
              <a:t>on </a:t>
            </a:r>
            <a:r>
              <a:rPr lang="en-US" sz="2000" dirty="0" smtClean="0"/>
              <a:t>common </a:t>
            </a:r>
            <a:r>
              <a:rPr lang="en-US" sz="2000" dirty="0"/>
              <a:t>components of QA </a:t>
            </a:r>
            <a:r>
              <a:rPr lang="en-US" sz="2000" dirty="0" smtClean="0"/>
              <a:t>for all countries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GB" sz="2000" b="1" dirty="0"/>
              <a:t>Modular </a:t>
            </a:r>
            <a:r>
              <a:rPr lang="en-GB" sz="2000" b="1" dirty="0" smtClean="0"/>
              <a:t>design</a:t>
            </a:r>
            <a:r>
              <a:rPr lang="en-GB" sz="20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Meet different QA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Dynamism </a:t>
            </a:r>
            <a:r>
              <a:rPr lang="en-GB" sz="1800" dirty="0"/>
              <a:t>of </a:t>
            </a:r>
            <a:r>
              <a:rPr lang="en-GB" sz="1800" dirty="0" smtClean="0"/>
              <a:t>VET with changing QA </a:t>
            </a:r>
            <a:r>
              <a:rPr lang="en-GB" sz="1800" dirty="0"/>
              <a:t>regulations and </a:t>
            </a:r>
            <a:r>
              <a:rPr lang="en-GB" sz="1800" dirty="0" smtClean="0"/>
              <a:t>criteria</a:t>
            </a:r>
            <a:endParaRPr lang="es-ES" sz="1800" dirty="0" smtClean="0"/>
          </a:p>
          <a:p>
            <a:pPr marL="0" indent="0">
              <a:buNone/>
            </a:pPr>
            <a:r>
              <a:rPr lang="es-ES" sz="2000" dirty="0" smtClean="0"/>
              <a:t>3. </a:t>
            </a:r>
            <a:r>
              <a:rPr lang="en-GB" sz="2000" b="1" dirty="0"/>
              <a:t>Modular implementation and open </a:t>
            </a:r>
            <a:r>
              <a:rPr lang="en-GB" sz="2000" b="1" dirty="0" smtClean="0"/>
              <a:t>source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4</a:t>
            </a:r>
            <a:r>
              <a:rPr lang="en-GB" sz="2000" b="1" dirty="0" smtClean="0"/>
              <a:t>. </a:t>
            </a:r>
            <a:r>
              <a:rPr lang="en-GB" sz="2000" b="1" dirty="0"/>
              <a:t>Implementation of adapted open source existing solutions </a:t>
            </a:r>
            <a:r>
              <a:rPr lang="en-GB" sz="2000" b="1" dirty="0" smtClean="0"/>
              <a:t>(not reinvent the wheel)</a:t>
            </a:r>
          </a:p>
          <a:p>
            <a:pPr marL="0" indent="0">
              <a:buNone/>
            </a:pPr>
            <a:r>
              <a:rPr lang="en-GB" sz="2000" dirty="0" smtClean="0"/>
              <a:t>5</a:t>
            </a:r>
            <a:r>
              <a:rPr lang="en-GB" sz="2000" b="1" dirty="0" smtClean="0"/>
              <a:t>. </a:t>
            </a:r>
            <a:r>
              <a:rPr lang="en-GB" sz="2000" b="1" dirty="0"/>
              <a:t>User-centred </a:t>
            </a:r>
            <a:r>
              <a:rPr lang="en-GB" sz="2000" b="1" dirty="0" smtClean="0"/>
              <a:t>design</a:t>
            </a:r>
            <a:r>
              <a:rPr lang="en-GB" sz="2000" dirty="0" smtClean="0"/>
              <a:t>: awareness </a:t>
            </a:r>
            <a:r>
              <a:rPr lang="en-GB" sz="2000" dirty="0"/>
              <a:t>about QA in </a:t>
            </a:r>
            <a:r>
              <a:rPr lang="en-GB" sz="2000" dirty="0" smtClean="0"/>
              <a:t>education.</a:t>
            </a:r>
          </a:p>
          <a:p>
            <a:pPr marL="0" indent="0">
              <a:buNone/>
            </a:pPr>
            <a:r>
              <a:rPr lang="en-GB" sz="2000" dirty="0" smtClean="0"/>
              <a:t>6. </a:t>
            </a:r>
            <a:r>
              <a:rPr lang="en-GB" sz="2000" b="1" dirty="0"/>
              <a:t>Exemplary IT-based </a:t>
            </a:r>
            <a:r>
              <a:rPr lang="en-GB" sz="2000" b="1" dirty="0" smtClean="0"/>
              <a:t>solutions: inspiring </a:t>
            </a:r>
            <a:r>
              <a:rPr lang="en-GB" sz="2000" b="1" dirty="0"/>
              <a:t>source</a:t>
            </a:r>
            <a:r>
              <a:rPr lang="en-GB" sz="2000" dirty="0"/>
              <a:t>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7. </a:t>
            </a:r>
            <a:r>
              <a:rPr lang="en-GB" sz="2000" b="1" dirty="0" smtClean="0"/>
              <a:t>Not increase </a:t>
            </a:r>
            <a:r>
              <a:rPr lang="en-GB" sz="2000" b="1" dirty="0"/>
              <a:t>the administrative workload of the </a:t>
            </a:r>
            <a:r>
              <a:rPr lang="en-GB" sz="2000" b="1" dirty="0" smtClean="0"/>
              <a:t>teachers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8. </a:t>
            </a:r>
            <a:r>
              <a:rPr lang="en-GB" sz="2000" b="1" dirty="0" smtClean="0"/>
              <a:t>Cloud </a:t>
            </a:r>
            <a:r>
              <a:rPr lang="en-GB" sz="2000" b="1" dirty="0"/>
              <a:t>centralized </a:t>
            </a:r>
            <a:r>
              <a:rPr lang="en-GB" sz="2000" b="1" dirty="0" smtClean="0"/>
              <a:t>environment: if possible </a:t>
            </a:r>
            <a:r>
              <a:rPr lang="en-GB" sz="2000" dirty="0" smtClean="0"/>
              <a:t>only an </a:t>
            </a:r>
            <a:r>
              <a:rPr lang="en-GB" sz="2000" dirty="0"/>
              <a:t>internet connection and a </a:t>
            </a:r>
            <a:r>
              <a:rPr lang="en-GB" sz="2000" dirty="0" smtClean="0"/>
              <a:t>browser</a:t>
            </a:r>
          </a:p>
          <a:p>
            <a:pPr marL="0" indent="0">
              <a:buNone/>
            </a:pPr>
            <a:r>
              <a:rPr lang="en-GB" sz="2000" dirty="0" smtClean="0"/>
              <a:t>9. </a:t>
            </a:r>
            <a:r>
              <a:rPr lang="en-GB" sz="2000" b="1" dirty="0"/>
              <a:t>Single login for using all possible </a:t>
            </a:r>
            <a:r>
              <a:rPr lang="en-GB" sz="2000" b="1" dirty="0" smtClean="0"/>
              <a:t>modules</a:t>
            </a:r>
            <a:r>
              <a:rPr lang="en-GB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2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71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Processes from online </a:t>
            </a:r>
            <a:r>
              <a:rPr lang="en-US" dirty="0"/>
              <a:t>survey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63390"/>
              </p:ext>
            </p:extLst>
          </p:nvPr>
        </p:nvGraphicFramePr>
        <p:xfrm>
          <a:off x="251520" y="1052736"/>
          <a:ext cx="8784975" cy="533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4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5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Survey: Hungary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Alcalá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83701"/>
              </p:ext>
            </p:extLst>
          </p:nvPr>
        </p:nvGraphicFramePr>
        <p:xfrm>
          <a:off x="683568" y="1417638"/>
          <a:ext cx="7211143" cy="474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683568" y="3212976"/>
            <a:ext cx="7211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1893</Words>
  <Application>Microsoft Office PowerPoint</Application>
  <PresentationFormat>Presentación en pantalla (4:3)</PresentationFormat>
  <Paragraphs>343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Tema de Office</vt:lpstr>
      <vt:lpstr> Draft Concept Report</vt:lpstr>
      <vt:lpstr>Introduction</vt:lpstr>
      <vt:lpstr>E6 Consultation</vt:lpstr>
      <vt:lpstr>E6 on design (I)</vt:lpstr>
      <vt:lpstr>E6 on design (II)</vt:lpstr>
      <vt:lpstr>Resources for System concept</vt:lpstr>
      <vt:lpstr>Practical suggestions based on interviews and comments</vt:lpstr>
      <vt:lpstr>Processes from online survey</vt:lpstr>
      <vt:lpstr>Survey: Hungary</vt:lpstr>
      <vt:lpstr>Survey: Italy</vt:lpstr>
      <vt:lpstr>Survey: Ireland</vt:lpstr>
      <vt:lpstr>Survey: Spain</vt:lpstr>
      <vt:lpstr>Processes selected: survey</vt:lpstr>
      <vt:lpstr>Comparative of processes according to suggestions</vt:lpstr>
      <vt:lpstr>Selection of processes according to survey results</vt:lpstr>
      <vt:lpstr>Selection of processes according to survey results</vt:lpstr>
      <vt:lpstr>Selection of processes according to survey results</vt:lpstr>
      <vt:lpstr>Other requirements or needs</vt:lpstr>
      <vt:lpstr>Tools</vt:lpstr>
      <vt:lpstr>Iterations</vt:lpstr>
      <vt:lpstr>Quality assurance</vt:lpstr>
      <vt:lpstr>Sample Use case</vt:lpstr>
      <vt:lpstr>Sample Use case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proposal for system</dc:title>
  <dc:creator>lufesa</dc:creator>
  <cp:lastModifiedBy>Luis Fernandez</cp:lastModifiedBy>
  <cp:revision>195</cp:revision>
  <dcterms:created xsi:type="dcterms:W3CDTF">2015-11-07T12:11:13Z</dcterms:created>
  <dcterms:modified xsi:type="dcterms:W3CDTF">2016-06-02T10:02:16Z</dcterms:modified>
</cp:coreProperties>
</file>