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40639" marR="40639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1pPr>
    <a:lvl2pPr marL="40639" marR="40639" indent="3429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2pPr>
    <a:lvl3pPr marL="40639" marR="40639" indent="685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3pPr>
    <a:lvl4pPr marL="40639" marR="40639" indent="10287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4pPr>
    <a:lvl5pPr marL="40639" marR="40639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5pPr>
    <a:lvl6pPr marL="40639" marR="40639" indent="17145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6pPr>
    <a:lvl7pPr marL="40639" marR="40639" indent="2057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7pPr>
    <a:lvl8pPr marL="40639" marR="40639" indent="24003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8pPr>
    <a:lvl9pPr marL="40639" marR="40639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333399"/>
        </a:fontRef>
        <a:srgbClr val="333399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8BBBD">
              <a:alpha val="30000"/>
            </a:srgbClr>
          </a:solidFill>
        </a:fill>
      </a:tcStyle>
    </a:band2H>
    <a:firstCol>
      <a:tcTxStyle b="off" i="off">
        <a:fontRef idx="minor">
          <a:srgbClr val="333399"/>
        </a:fontRef>
        <a:srgbClr val="333399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333399"/>
        </a:fontRef>
        <a:srgbClr val="333399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333399"/>
        </a:fontRef>
        <a:srgbClr val="333399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978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6172200"/>
            <a:ext cx="2362200" cy="504825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685799" y="6095999"/>
            <a:ext cx="7772401" cy="1590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8" tIns="45718" rIns="45718" bIns="45718"/>
          <a:lstStyle/>
          <a:p>
            <a:pPr marL="0" marR="40639" indent="40639"/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685799" y="1371599"/>
            <a:ext cx="7772401" cy="1590"/>
          </a:xfrm>
          <a:prstGeom prst="line">
            <a:avLst/>
          </a:prstGeom>
          <a:ln w="38100">
            <a:solidFill>
              <a:srgbClr val="FF3300"/>
            </a:solidFill>
          </a:ln>
          <a:effectLst>
            <a:outerShdw blurRad="63500" dist="101600" dir="2700000" rotWithShape="0">
              <a:srgbClr val="808080"/>
            </a:outerShdw>
          </a:effectLst>
        </p:spPr>
        <p:txBody>
          <a:bodyPr lIns="45718" tIns="45718" rIns="45718" bIns="45718"/>
          <a:lstStyle/>
          <a:p>
            <a:pPr marL="0" marR="40639" indent="40639"/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marL="0" marR="40639" indent="40639"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marR="40639">
              <a:defRPr>
                <a:latin typeface="Helvetica"/>
                <a:ea typeface="Helvetica"/>
                <a:cs typeface="Helvetica"/>
                <a:sym typeface="Helvetica"/>
              </a:defRPr>
            </a:lvl1pPr>
            <a:lvl2pPr marL="824411" marR="40639" indent="-326571">
              <a:spcBef>
                <a:spcPts val="700"/>
              </a:spcBef>
              <a:defRPr sz="3200">
                <a:latin typeface="Helvetica"/>
                <a:ea typeface="Helvetica"/>
                <a:cs typeface="Helvetica"/>
                <a:sym typeface="Helvetica"/>
              </a:defRPr>
            </a:lvl2pPr>
            <a:lvl3pPr marL="1259838" marR="40639" indent="-304800">
              <a:spcBef>
                <a:spcPts val="700"/>
              </a:spcBef>
              <a:defRPr sz="3200">
                <a:latin typeface="Helvetica"/>
                <a:ea typeface="Helvetica"/>
                <a:cs typeface="Helvetica"/>
                <a:sym typeface="Helvetica"/>
              </a:defRPr>
            </a:lvl3pPr>
            <a:lvl4pPr marL="1777999" marR="40639" indent="-365760">
              <a:spcBef>
                <a:spcPts val="700"/>
              </a:spcBef>
              <a:defRPr sz="3200">
                <a:latin typeface="Helvetica"/>
                <a:ea typeface="Helvetica"/>
                <a:cs typeface="Helvetica"/>
                <a:sym typeface="Helvetica"/>
              </a:defRPr>
            </a:lvl4pPr>
            <a:lvl5pPr marL="2235199" marR="40639" indent="-365760">
              <a:spcBef>
                <a:spcPts val="700"/>
              </a:spcBef>
              <a:defRPr sz="32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 anchor="ctr">
            <a:spAutoFit/>
          </a:bodyPr>
          <a:lstStyle>
            <a:lvl1pPr marR="40639" indent="40639" algn="r" defTabSz="914400">
              <a:defRPr sz="12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jpg"/>
          <p:cNvPicPr>
            <a:picLocks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685800" y="6172200"/>
            <a:ext cx="2362200" cy="5048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685800" y="6096000"/>
            <a:ext cx="7772400" cy="1588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685800" y="1371600"/>
            <a:ext cx="7772400" cy="1588"/>
          </a:xfrm>
          <a:prstGeom prst="line">
            <a:avLst/>
          </a:prstGeom>
          <a:ln w="38100">
            <a:solidFill>
              <a:srgbClr val="FF3300"/>
            </a:solidFill>
          </a:ln>
          <a:effectLst>
            <a:outerShdw blurRad="63500" dist="101600" dir="2700000" rotWithShape="0">
              <a:srgbClr val="808080"/>
            </a:outerShdw>
          </a:effectLst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7772400" cy="518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2pPr marL="783590" indent="-285750">
              <a:spcBef>
                <a:spcPts val="600"/>
              </a:spcBef>
              <a:buChar char="–"/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buChar char="–"/>
              <a:defRPr sz="2000"/>
            </a:lvl4pPr>
            <a:lvl5pPr marL="2098039" indent="-228600">
              <a:spcBef>
                <a:spcPts val="400"/>
              </a:spcBef>
              <a:buChar char="»"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4345334" y="6388100"/>
            <a:ext cx="453332" cy="44722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/>
          </a:bodyPr>
          <a:lstStyle>
            <a:lvl1pPr marL="0" marR="0" algn="ctr" defTabSz="584200"/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40639" marR="40639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1pPr>
      <a:lvl2pPr marL="40639" marR="40639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2pPr>
      <a:lvl3pPr marL="40639" marR="40639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3pPr>
      <a:lvl4pPr marL="40639" marR="40639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4pPr>
      <a:lvl5pPr marL="40639" marR="40639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5pPr>
      <a:lvl6pPr marL="40639" marR="40639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6pPr>
      <a:lvl7pPr marL="40639" marR="40639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7pPr>
      <a:lvl8pPr marL="40639" marR="40639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8pPr>
      <a:lvl9pPr marL="40639" marR="40639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1pPr>
      <a:lvl2pPr marL="824411" marR="40639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2pPr>
      <a:lvl3pPr marL="1259839" marR="40639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3pPr>
      <a:lvl4pPr marL="17780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4pPr>
      <a:lvl5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5pPr>
      <a:lvl6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6pPr>
      <a:lvl7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7pPr>
      <a:lvl8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8pPr>
      <a:lvl9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.ravotto@aicanet.it" TargetMode="External"/><Relationship Id="rId4" Type="http://schemas.openxmlformats.org/officeDocument/2006/relationships/hyperlink" Target="mailto:francesca.alfano@icanet.i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oqacourse.itstudy.hu/report/outline/index.php?id=6" TargetMode="External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p.ravotto@aicanet.it" TargetMode="External"/><Relationship Id="rId4" Type="http://schemas.openxmlformats.org/officeDocument/2006/relationships/hyperlink" Target="mailto:francesca.alfano@icanet.it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2787689" y="2222373"/>
            <a:ext cx="5984704" cy="1231756"/>
          </a:xfrm>
          <a:prstGeom prst="rect">
            <a:avLst/>
          </a:prstGeom>
          <a:solidFill>
            <a:srgbClr val="FFFFFF"/>
          </a:solidFill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>
            <a:lvl1pPr>
              <a:defRPr sz="4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Italian consultation</a:t>
            </a:r>
          </a:p>
        </p:txBody>
      </p:sp>
      <p:pic>
        <p:nvPicPr>
          <p:cNvPr id="137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501" y="96272"/>
            <a:ext cx="2362201" cy="2552244"/>
          </a:xfrm>
          <a:prstGeom prst="rect">
            <a:avLst/>
          </a:prstGeom>
        </p:spPr>
      </p:pic>
      <p:sp>
        <p:nvSpPr>
          <p:cNvPr id="138" name="Shape 138"/>
          <p:cNvSpPr/>
          <p:nvPr/>
        </p:nvSpPr>
        <p:spPr>
          <a:xfrm>
            <a:off x="3927973" y="5297487"/>
            <a:ext cx="4508501" cy="723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42900" marR="40639" indent="-302259" algn="ctr">
              <a:defRPr sz="1600" i="1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Pierfranco Ravotto &amp; Francesca Alfano</a:t>
            </a:r>
          </a:p>
          <a:p>
            <a:pPr marL="342900" marR="40639" indent="-302259" algn="ctr">
              <a:defRPr sz="1600" i="1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p.ravotto@aicanet.it</a:t>
            </a:r>
            <a:r>
              <a:t>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francesca.alfano@icanet.it</a:t>
            </a:r>
          </a:p>
        </p:txBody>
      </p:sp>
      <p:sp>
        <p:nvSpPr>
          <p:cNvPr id="139" name="Shape 139"/>
          <p:cNvSpPr/>
          <p:nvPr/>
        </p:nvSpPr>
        <p:spPr>
          <a:xfrm>
            <a:off x="2393650" y="3582052"/>
            <a:ext cx="6772784" cy="1566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0" marR="32104" indent="32104" algn="ctr" defTabSz="722376">
              <a:lnSpc>
                <a:spcPct val="120000"/>
              </a:lnSpc>
              <a:defRPr sz="2528">
                <a:solidFill>
                  <a:srgbClr val="FF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O2-A2 Online course and consultation </a:t>
            </a:r>
          </a:p>
          <a:p>
            <a:pPr marL="0" marR="32104" indent="32104" algn="ctr" defTabSz="722376">
              <a:lnSpc>
                <a:spcPct val="120000"/>
              </a:lnSpc>
              <a:defRPr sz="2528">
                <a:solidFill>
                  <a:srgbClr val="FF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with VET teachers and trainers in Italy</a:t>
            </a:r>
            <a:br/>
            <a:r>
              <a:rPr sz="1896">
                <a:solidFill>
                  <a:srgbClr val="0000FF"/>
                </a:solidFill>
              </a:rPr>
              <a:t>Aica first draft results till 01/06/16 </a:t>
            </a:r>
            <a:br>
              <a:rPr sz="1896">
                <a:solidFill>
                  <a:srgbClr val="0000FF"/>
                </a:solidFill>
              </a:rPr>
            </a:br>
            <a:r>
              <a:rPr sz="1896">
                <a:solidFill>
                  <a:srgbClr val="0000FF"/>
                </a:solidFill>
              </a:rPr>
              <a:t>of the consultation in progress</a:t>
            </a:r>
          </a:p>
        </p:txBody>
      </p:sp>
      <p:pic>
        <p:nvPicPr>
          <p:cNvPr id="140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grpSp>
        <p:nvGrpSpPr>
          <p:cNvPr id="208" name="Group 208"/>
          <p:cNvGrpSpPr/>
          <p:nvPr/>
        </p:nvGrpSpPr>
        <p:grpSpPr>
          <a:xfrm>
            <a:off x="3749376" y="327142"/>
            <a:ext cx="5245474" cy="6569544"/>
            <a:chOff x="0" y="0"/>
            <a:chExt cx="5245473" cy="6569543"/>
          </a:xfrm>
        </p:grpSpPr>
        <p:pic>
          <p:nvPicPr>
            <p:cNvPr id="207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4991474" cy="62393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6" name="Immagine 205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245474" cy="6569544"/>
            </a:xfrm>
            <a:prstGeom prst="rect">
              <a:avLst/>
            </a:prstGeom>
            <a:effectLst/>
          </p:spPr>
        </p:pic>
      </p:grpSp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588725" y="615503"/>
            <a:ext cx="8146055" cy="780460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r>
              <a:t>The Forum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685800" y="76200"/>
            <a:ext cx="8146055" cy="1600200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r>
              <a:t>The Blog</a:t>
            </a:r>
          </a:p>
        </p:txBody>
      </p:sp>
      <p:grpSp>
        <p:nvGrpSpPr>
          <p:cNvPr id="215" name="Group 215"/>
          <p:cNvGrpSpPr/>
          <p:nvPr/>
        </p:nvGrpSpPr>
        <p:grpSpPr>
          <a:xfrm>
            <a:off x="390997" y="1482412"/>
            <a:ext cx="4464907" cy="5458045"/>
            <a:chOff x="0" y="0"/>
            <a:chExt cx="4464905" cy="5458043"/>
          </a:xfrm>
        </p:grpSpPr>
        <p:pic>
          <p:nvPicPr>
            <p:cNvPr id="214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4210906" cy="51278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3" name="Immagine 212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464906" cy="5458044"/>
            </a:xfrm>
            <a:prstGeom prst="rect">
              <a:avLst/>
            </a:prstGeom>
            <a:effectLst/>
          </p:spPr>
        </p:pic>
      </p:grpSp>
      <p:grpSp>
        <p:nvGrpSpPr>
          <p:cNvPr id="218" name="Group 218"/>
          <p:cNvGrpSpPr/>
          <p:nvPr/>
        </p:nvGrpSpPr>
        <p:grpSpPr>
          <a:xfrm>
            <a:off x="5022848" y="240890"/>
            <a:ext cx="3849121" cy="2717418"/>
            <a:chOff x="0" y="0"/>
            <a:chExt cx="3849119" cy="2717416"/>
          </a:xfrm>
        </p:grpSpPr>
        <p:pic>
          <p:nvPicPr>
            <p:cNvPr id="217" name="pasted-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3595120" cy="238721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6" name="Immagine 215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849120" cy="2717417"/>
            </a:xfrm>
            <a:prstGeom prst="rect">
              <a:avLst/>
            </a:prstGeom>
            <a:effectLst/>
          </p:spPr>
        </p:pic>
      </p:grpSp>
      <p:grpSp>
        <p:nvGrpSpPr>
          <p:cNvPr id="221" name="Group 221"/>
          <p:cNvGrpSpPr/>
          <p:nvPr/>
        </p:nvGrpSpPr>
        <p:grpSpPr>
          <a:xfrm>
            <a:off x="5405008" y="2870041"/>
            <a:ext cx="3572136" cy="4026010"/>
            <a:chOff x="0" y="0"/>
            <a:chExt cx="3572134" cy="4026008"/>
          </a:xfrm>
        </p:grpSpPr>
        <p:pic>
          <p:nvPicPr>
            <p:cNvPr id="220" name="pasted-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3318135" cy="369580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9" name="Immagine 218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3572135" cy="402600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xfrm>
            <a:off x="685800" y="1703602"/>
            <a:ext cx="7772400" cy="4157234"/>
          </a:xfrm>
          <a:prstGeom prst="rect">
            <a:avLst/>
          </a:prstGeom>
          <a:solidFill>
            <a:srgbClr val="FFFFFF"/>
          </a:solidFill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/>
          <a:p>
            <a:pPr>
              <a:defRPr sz="2000"/>
            </a:pPr>
            <a:r>
              <a:t>Number of Italian participant registered on the platform = </a:t>
            </a:r>
            <a:r>
              <a:rPr sz="3200" b="1"/>
              <a:t>43</a:t>
            </a:r>
          </a:p>
          <a:p>
            <a:pPr>
              <a:defRPr sz="2000"/>
            </a:pPr>
            <a:r>
              <a:t>Number of participants active on the consultation = </a:t>
            </a:r>
            <a:r>
              <a:rPr sz="3200" b="1"/>
              <a:t>13</a:t>
            </a:r>
            <a:r>
              <a:t> </a:t>
            </a:r>
          </a:p>
          <a:p>
            <a:pPr>
              <a:defRPr sz="2000"/>
            </a:pPr>
            <a:r>
              <a:t>Number of Forum  = </a:t>
            </a:r>
            <a:r>
              <a:rPr sz="3200" b="1"/>
              <a:t>?</a:t>
            </a:r>
          </a:p>
          <a:p>
            <a:pPr>
              <a:defRPr sz="2000"/>
            </a:pPr>
            <a:r>
              <a:t>Number of Forum visits = </a:t>
            </a:r>
            <a:r>
              <a:rPr sz="3200" b="1"/>
              <a:t>1.651</a:t>
            </a:r>
          </a:p>
          <a:p>
            <a:pPr>
              <a:defRPr sz="2000"/>
            </a:pPr>
            <a:r>
              <a:t>Number of Blog posts = </a:t>
            </a:r>
            <a:r>
              <a:rPr sz="3200" b="1"/>
              <a:t>?</a:t>
            </a:r>
          </a:p>
          <a:p>
            <a:pPr>
              <a:defRPr sz="2000"/>
            </a:pPr>
            <a:r>
              <a:t>Number of Blog visits = </a:t>
            </a:r>
            <a:r>
              <a:rPr sz="3200" b="1"/>
              <a:t>634</a:t>
            </a:r>
            <a:r>
              <a:t/>
            </a:r>
            <a:br/>
            <a:endParaRPr/>
          </a:p>
          <a:p>
            <a:pPr marL="0" indent="0">
              <a:buSzTx/>
              <a:buNone/>
              <a:defRPr sz="2000"/>
            </a:pPr>
            <a:r>
              <a:rPr i="1"/>
              <a:t>*Calculated till 01/06/2016</a:t>
            </a:r>
            <a:r>
              <a:t> </a:t>
            </a:r>
            <a:r>
              <a:rPr sz="1400" i="1" u="sng">
                <a:hlinkClick r:id="rId2"/>
              </a:rPr>
              <a:t>http://oqacourse.itstudy.hu/report/outline/index.php?id=6</a:t>
            </a:r>
          </a:p>
        </p:txBody>
      </p:sp>
      <p:sp>
        <p:nvSpPr>
          <p:cNvPr id="224" name="Shape 224"/>
          <p:cNvSpPr/>
          <p:nvPr/>
        </p:nvSpPr>
        <p:spPr>
          <a:xfrm>
            <a:off x="685800" y="604717"/>
            <a:ext cx="8146055" cy="823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4200" b="1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defRPr>
            </a:lvl1pPr>
          </a:lstStyle>
          <a:p>
            <a:r>
              <a:t>Data on partecipation*</a:t>
            </a:r>
          </a:p>
        </p:txBody>
      </p:sp>
      <p:pic>
        <p:nvPicPr>
          <p:cNvPr id="225" name="oq_medium_pri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roup 229" descr="graph.1- Tutta l'attività.png"/>
          <p:cNvGrpSpPr/>
          <p:nvPr/>
        </p:nvGrpSpPr>
        <p:grpSpPr>
          <a:xfrm>
            <a:off x="835298" y="1565892"/>
            <a:ext cx="7473404" cy="4585054"/>
            <a:chOff x="0" y="0"/>
            <a:chExt cx="7473402" cy="4585052"/>
          </a:xfrm>
        </p:grpSpPr>
        <p:pic>
          <p:nvPicPr>
            <p:cNvPr id="228" name="image3.png" descr="graph.1- Tutta l'attività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7219403" cy="425485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7" name="Immagine 226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473403" cy="4585053"/>
            </a:xfrm>
            <a:prstGeom prst="rect">
              <a:avLst/>
            </a:prstGeom>
            <a:effectLst/>
          </p:spPr>
        </p:pic>
      </p:grpSp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39014" marR="39014" indent="0" algn="l" defTabSz="877823">
              <a:defRPr sz="4032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Graphs on participants activities</a:t>
            </a:r>
          </a:p>
        </p:txBody>
      </p:sp>
      <p:pic>
        <p:nvPicPr>
          <p:cNvPr id="231" name="oq_medium_print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5" descr="graph.2_ Views and Posts.png"/>
          <p:cNvGrpSpPr/>
          <p:nvPr/>
        </p:nvGrpSpPr>
        <p:grpSpPr>
          <a:xfrm>
            <a:off x="799543" y="1579506"/>
            <a:ext cx="7544914" cy="4473866"/>
            <a:chOff x="0" y="0"/>
            <a:chExt cx="7544912" cy="4473864"/>
          </a:xfrm>
        </p:grpSpPr>
        <p:pic>
          <p:nvPicPr>
            <p:cNvPr id="234" name="image4.png" descr="graph.2_ Views and Posts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7290913" cy="414366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3" name="Immagine 232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544913" cy="4473865"/>
            </a:xfrm>
            <a:prstGeom prst="rect">
              <a:avLst/>
            </a:prstGeom>
            <a:effectLst/>
          </p:spPr>
        </p:pic>
      </p:grpSp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Graphs on views and posts</a:t>
            </a:r>
          </a:p>
        </p:txBody>
      </p:sp>
      <p:pic>
        <p:nvPicPr>
          <p:cNvPr id="237" name="oq_medium_print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Voting draft synthesis</a:t>
            </a:r>
          </a:p>
        </p:txBody>
      </p:sp>
      <p:pic>
        <p:nvPicPr>
          <p:cNvPr id="240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41" name="Shape 241"/>
          <p:cNvSpPr/>
          <p:nvPr/>
        </p:nvSpPr>
        <p:spPr>
          <a:xfrm>
            <a:off x="533400" y="2037208"/>
            <a:ext cx="8153400" cy="2590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0" marR="32511" indent="32511" defTabSz="731520">
              <a:lnSpc>
                <a:spcPct val="120000"/>
              </a:lnSpc>
              <a:defRPr sz="1920">
                <a:solidFill>
                  <a:srgbClr val="0000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Voting- 1st topic - Efficient school, teacher and student</a:t>
            </a:r>
          </a:p>
          <a:p>
            <a:pPr marL="0" marR="32511" indent="32511" defTabSz="731520">
              <a:lnSpc>
                <a:spcPct val="120000"/>
              </a:lnSpc>
              <a:defRPr sz="1920">
                <a:solidFill>
                  <a:srgbClr val="0000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/>
            </a:r>
            <a:br/>
            <a:r>
              <a:rPr sz="1520">
                <a:solidFill>
                  <a:srgbClr val="FF0000"/>
                </a:solidFill>
              </a:rPr>
              <a:t>14</a:t>
            </a:r>
            <a:r>
              <a:rPr sz="1520">
                <a:solidFill>
                  <a:srgbClr val="024C90"/>
                </a:solidFill>
              </a:rPr>
              <a:t>- We consider a school efficient, where the teaching staffs wants to know the students in a greater proportion, and they want to promote the student's intellectual, mental and physical development compared to their capabilities.</a:t>
            </a:r>
            <a:br>
              <a:rPr sz="1520">
                <a:solidFill>
                  <a:srgbClr val="024C90"/>
                </a:solidFill>
              </a:rPr>
            </a:br>
            <a:r>
              <a:rPr sz="1520">
                <a:solidFill>
                  <a:srgbClr val="FF0000"/>
                </a:solidFill>
              </a:rPr>
              <a:t>3</a:t>
            </a:r>
            <a:r>
              <a:rPr sz="1520">
                <a:solidFill>
                  <a:srgbClr val="024C90"/>
                </a:solidFill>
              </a:rPr>
              <a:t>- The better performance of the students and their more successful progress in the system are important aspects.</a:t>
            </a:r>
            <a:br>
              <a:rPr sz="1520">
                <a:solidFill>
                  <a:srgbClr val="024C90"/>
                </a:solidFill>
              </a:rPr>
            </a:br>
            <a:r>
              <a:rPr sz="1520">
                <a:solidFill>
                  <a:srgbClr val="FF0000"/>
                </a:solidFill>
              </a:rPr>
              <a:t>7</a:t>
            </a:r>
            <a:r>
              <a:rPr sz="1520">
                <a:solidFill>
                  <a:srgbClr val="024C90"/>
                </a:solidFill>
              </a:rPr>
              <a:t>-None of above is accurate enough.</a:t>
            </a:r>
            <a:br>
              <a:rPr sz="1520">
                <a:solidFill>
                  <a:srgbClr val="024C90"/>
                </a:solidFill>
              </a:rPr>
            </a:br>
            <a:r>
              <a:rPr sz="1520">
                <a:solidFill>
                  <a:srgbClr val="FF0000"/>
                </a:solidFill>
              </a:rPr>
              <a:t>1</a:t>
            </a:r>
            <a:r>
              <a:rPr sz="1520">
                <a:solidFill>
                  <a:srgbClr val="024C90"/>
                </a:solidFill>
              </a:rPr>
              <a:t>-I do not think there is really a good definition.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Voting draft synthesis</a:t>
            </a:r>
          </a:p>
        </p:txBody>
      </p:sp>
      <p:pic>
        <p:nvPicPr>
          <p:cNvPr id="244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45" name="Shape 245"/>
          <p:cNvSpPr/>
          <p:nvPr/>
        </p:nvSpPr>
        <p:spPr>
          <a:xfrm>
            <a:off x="533400" y="2084814"/>
            <a:ext cx="8153399" cy="22780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0" marR="40639" indent="40639" algn="just">
              <a:lnSpc>
                <a:spcPct val="120000"/>
              </a:lnSpc>
              <a:defRPr>
                <a:solidFill>
                  <a:srgbClr val="0000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2nd topic - Teaching methods and lesson organisation</a:t>
            </a:r>
          </a:p>
          <a:p>
            <a:pPr marL="0" marR="40639" indent="40639" algn="just">
              <a:lnSpc>
                <a:spcPct val="120000"/>
              </a:lnSpc>
              <a:defRPr>
                <a:solidFill>
                  <a:srgbClr val="0000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/>
            </a:r>
            <a:br/>
            <a:r>
              <a:rPr>
                <a:solidFill>
                  <a:srgbClr val="FF0000"/>
                </a:solidFill>
              </a:rPr>
              <a:t>12</a:t>
            </a:r>
            <a:r>
              <a:rPr sz="2800">
                <a:solidFill>
                  <a:srgbClr val="024C90"/>
                </a:solidFill>
              </a:rPr>
              <a:t>- </a:t>
            </a:r>
            <a:r>
              <a:rPr sz="2000">
                <a:solidFill>
                  <a:srgbClr val="024C90"/>
                </a:solidFill>
              </a:rPr>
              <a:t>ICT is an excellent tool for the development of creativity, but the result is explicitly dependent on teachers.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Voting draft synthesis</a:t>
            </a:r>
          </a:p>
        </p:txBody>
      </p:sp>
      <p:pic>
        <p:nvPicPr>
          <p:cNvPr id="248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49" name="Shape 249"/>
          <p:cNvSpPr/>
          <p:nvPr/>
        </p:nvSpPr>
        <p:spPr>
          <a:xfrm>
            <a:off x="533400" y="2037208"/>
            <a:ext cx="8153400" cy="2590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0" marR="40639" indent="40639">
              <a:lnSpc>
                <a:spcPct val="120000"/>
              </a:lnSpc>
              <a:defRPr sz="2700">
                <a:solidFill>
                  <a:srgbClr val="0000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3rd topic - Self-reflection - observation and feedback </a:t>
            </a:r>
            <a:br/>
            <a:r>
              <a:rPr sz="2000">
                <a:solidFill>
                  <a:srgbClr val="FF0000"/>
                </a:solidFill>
              </a:rPr>
              <a:t>2</a:t>
            </a:r>
            <a:r>
              <a:rPr sz="2000">
                <a:solidFill>
                  <a:srgbClr val="024C90"/>
                </a:solidFill>
              </a:rPr>
              <a:t>- It works intuitively by me, I don't make any documentation.</a:t>
            </a:r>
            <a:br>
              <a:rPr sz="2000">
                <a:solidFill>
                  <a:srgbClr val="024C90"/>
                </a:solidFill>
              </a:rPr>
            </a:br>
            <a:r>
              <a:rPr sz="2000">
                <a:solidFill>
                  <a:srgbClr val="FF0000"/>
                </a:solidFill>
              </a:rPr>
              <a:t>1</a:t>
            </a:r>
            <a:r>
              <a:rPr sz="2000">
                <a:solidFill>
                  <a:srgbClr val="024C90"/>
                </a:solidFill>
              </a:rPr>
              <a:t>- Schoolmaster never provides feedback</a:t>
            </a:r>
            <a:br>
              <a:rPr sz="2000">
                <a:solidFill>
                  <a:srgbClr val="024C90"/>
                </a:solidFill>
              </a:rPr>
            </a:br>
            <a:r>
              <a:rPr sz="2000">
                <a:solidFill>
                  <a:srgbClr val="FF0000"/>
                </a:solidFill>
              </a:rPr>
              <a:t>1</a:t>
            </a:r>
            <a:r>
              <a:rPr sz="2000">
                <a:solidFill>
                  <a:srgbClr val="024C90"/>
                </a:solidFill>
              </a:rPr>
              <a:t>- In addition to the daily load, we don't document regular feedback.1- Online questionnaires are not applicable in our school.</a:t>
            </a:r>
            <a:br>
              <a:rPr sz="2000">
                <a:solidFill>
                  <a:srgbClr val="024C90"/>
                </a:solidFill>
              </a:rPr>
            </a:br>
            <a:r>
              <a:rPr sz="2000">
                <a:solidFill>
                  <a:srgbClr val="FF0000"/>
                </a:solidFill>
              </a:rPr>
              <a:t>7</a:t>
            </a:r>
            <a:r>
              <a:rPr sz="2000">
                <a:solidFill>
                  <a:srgbClr val="024C90"/>
                </a:solidFill>
              </a:rPr>
              <a:t>-Online interface with automated assessment would help a lot for us.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Voting draft synthesis</a:t>
            </a:r>
          </a:p>
        </p:txBody>
      </p:sp>
      <p:pic>
        <p:nvPicPr>
          <p:cNvPr id="252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53" name="Shape 253"/>
          <p:cNvSpPr/>
          <p:nvPr/>
        </p:nvSpPr>
        <p:spPr>
          <a:xfrm>
            <a:off x="533400" y="2131778"/>
            <a:ext cx="8153400" cy="2590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0" marR="32511" indent="32511" defTabSz="731520">
              <a:lnSpc>
                <a:spcPct val="120000"/>
              </a:lnSpc>
              <a:defRPr sz="1920">
                <a:solidFill>
                  <a:srgbClr val="0000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4th topic - Teacher's collaboration - teacher training, further education</a:t>
            </a:r>
            <a:br/>
            <a:r>
              <a:rPr sz="1520">
                <a:solidFill>
                  <a:srgbClr val="FF0000"/>
                </a:solidFill>
              </a:rPr>
              <a:t>3</a:t>
            </a:r>
            <a:r>
              <a:rPr sz="1520">
                <a:solidFill>
                  <a:srgbClr val="024C90"/>
                </a:solidFill>
              </a:rPr>
              <a:t>- We have good cooperation of teachers, it has clearly a good impact on quality and effectiveness.</a:t>
            </a:r>
            <a:br>
              <a:rPr sz="1520">
                <a:solidFill>
                  <a:srgbClr val="024C90"/>
                </a:solidFill>
              </a:rPr>
            </a:br>
            <a:r>
              <a:rPr sz="1520">
                <a:solidFill>
                  <a:srgbClr val="FF0000"/>
                </a:solidFill>
              </a:rPr>
              <a:t>4</a:t>
            </a:r>
            <a:r>
              <a:rPr sz="1520">
                <a:solidFill>
                  <a:srgbClr val="024C90"/>
                </a:solidFill>
              </a:rPr>
              <a:t>-Culture of collaboration of colleagues should be refined because it would help to increase the efficiency.</a:t>
            </a:r>
            <a:br>
              <a:rPr sz="1520">
                <a:solidFill>
                  <a:srgbClr val="024C90"/>
                </a:solidFill>
              </a:rPr>
            </a:br>
            <a:r>
              <a:rPr sz="1520">
                <a:solidFill>
                  <a:srgbClr val="FF0000"/>
                </a:solidFill>
              </a:rPr>
              <a:t>1</a:t>
            </a:r>
            <a:r>
              <a:rPr sz="1520">
                <a:solidFill>
                  <a:srgbClr val="024C90"/>
                </a:solidFill>
              </a:rPr>
              <a:t>-The school management supports the individual development of the teachers and consider it as important.</a:t>
            </a:r>
            <a:br>
              <a:rPr sz="1520">
                <a:solidFill>
                  <a:srgbClr val="024C90"/>
                </a:solidFill>
              </a:rPr>
            </a:br>
            <a:r>
              <a:rPr sz="1520">
                <a:solidFill>
                  <a:srgbClr val="FF0000"/>
                </a:solidFill>
              </a:rPr>
              <a:t>3</a:t>
            </a:r>
            <a:r>
              <a:rPr sz="1520">
                <a:solidFill>
                  <a:srgbClr val="024C90"/>
                </a:solidFill>
              </a:rPr>
              <a:t>-The school management should emphasize the continuous training and development of teachers.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Voting draft synthesis</a:t>
            </a:r>
          </a:p>
        </p:txBody>
      </p:sp>
      <p:pic>
        <p:nvPicPr>
          <p:cNvPr id="256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57" name="Shape 257"/>
          <p:cNvSpPr/>
          <p:nvPr/>
        </p:nvSpPr>
        <p:spPr>
          <a:xfrm>
            <a:off x="533400" y="2037208"/>
            <a:ext cx="8153400" cy="2590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0" marR="40639" indent="40639">
              <a:lnSpc>
                <a:spcPct val="120000"/>
              </a:lnSpc>
              <a:defRPr>
                <a:solidFill>
                  <a:srgbClr val="0000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5th topic -Teacher's behaviour</a:t>
            </a:r>
            <a:br/>
            <a:r>
              <a:rPr sz="1800">
                <a:solidFill>
                  <a:srgbClr val="FF0000"/>
                </a:solidFill>
              </a:rPr>
              <a:t>1</a:t>
            </a:r>
            <a:r>
              <a:rPr sz="1800">
                <a:solidFill>
                  <a:srgbClr val="024C90"/>
                </a:solidFill>
              </a:rPr>
              <a:t>-The teacher is also a people, so he/she has right to be offended.</a:t>
            </a:r>
            <a:br>
              <a:rPr sz="1800">
                <a:solidFill>
                  <a:srgbClr val="024C90"/>
                </a:solidFill>
              </a:rPr>
            </a:br>
            <a:r>
              <a:rPr sz="1800">
                <a:solidFill>
                  <a:srgbClr val="FF0000"/>
                </a:solidFill>
              </a:rPr>
              <a:t>4</a:t>
            </a:r>
            <a:r>
              <a:rPr sz="1800">
                <a:solidFill>
                  <a:srgbClr val="024C90"/>
                </a:solidFill>
              </a:rPr>
              <a:t>-The teacher's behavior may determine the fate of the child for a lifetime.</a:t>
            </a:r>
            <a:br>
              <a:rPr sz="1800">
                <a:solidFill>
                  <a:srgbClr val="024C90"/>
                </a:solidFill>
              </a:rPr>
            </a:br>
            <a:r>
              <a:rPr sz="1800">
                <a:solidFill>
                  <a:srgbClr val="FF0000"/>
                </a:solidFill>
              </a:rPr>
              <a:t>1</a:t>
            </a:r>
            <a:r>
              <a:rPr sz="1800">
                <a:solidFill>
                  <a:srgbClr val="024C90"/>
                </a:solidFill>
              </a:rPr>
              <a:t>-You are forbidden to speak about another colleague in front of students.</a:t>
            </a:r>
            <a:br>
              <a:rPr sz="1800">
                <a:solidFill>
                  <a:srgbClr val="024C90"/>
                </a:solidFill>
              </a:rPr>
            </a:br>
            <a:r>
              <a:rPr sz="1800">
                <a:solidFill>
                  <a:srgbClr val="FF0000"/>
                </a:solidFill>
              </a:rPr>
              <a:t>3</a:t>
            </a:r>
            <a:r>
              <a:rPr sz="1800">
                <a:solidFill>
                  <a:srgbClr val="024C90"/>
                </a:solidFill>
              </a:rPr>
              <a:t>-The school staffs atmosphere could specify how the teacher acts.</a:t>
            </a:r>
            <a:br>
              <a:rPr sz="1800">
                <a:solidFill>
                  <a:srgbClr val="024C90"/>
                </a:solidFill>
              </a:rPr>
            </a:br>
            <a:r>
              <a:rPr sz="1800">
                <a:solidFill>
                  <a:srgbClr val="FF0000"/>
                </a:solidFill>
              </a:rPr>
              <a:t>1</a:t>
            </a:r>
            <a:r>
              <a:rPr sz="1800">
                <a:solidFill>
                  <a:srgbClr val="024C90"/>
                </a:solidFill>
              </a:rPr>
              <a:t>-Do not work as teacher, if you cannot love absolutely all the children.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685800" y="76200"/>
            <a:ext cx="8146055" cy="1600200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r>
              <a:t>Multiplier events </a:t>
            </a:r>
          </a:p>
        </p:txBody>
      </p:sp>
      <p:graphicFrame>
        <p:nvGraphicFramePr>
          <p:cNvPr id="143" name="Table 143"/>
          <p:cNvGraphicFramePr/>
          <p:nvPr/>
        </p:nvGraphicFramePr>
        <p:xfrm>
          <a:off x="1051619" y="1713055"/>
          <a:ext cx="6304279" cy="364744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362585"/>
                <a:gridCol w="3063240"/>
                <a:gridCol w="992505"/>
                <a:gridCol w="940435"/>
                <a:gridCol w="945514"/>
              </a:tblGrid>
              <a:tr h="184150"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Nr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Aim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Participants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9D9D9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E1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QA Systems in VET" dissemination in Italy (AICA)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2015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Disseminationconsultation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E2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training with VET teachers in Italy - O2  (AICA)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2015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 consultation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12+20 (12+10)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E3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training with VET teachers in Italy - O2 (AICA)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Dec. 2015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 consultation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E4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training with VET teachers in Hungary - O2 (ITS)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2015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 consultation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E5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training with VET teachers in Hungary - O2 (ITS)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Dec. 2015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 consultation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E6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Consultation with VET stakeholders in Spain - O3 (UAH)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Nov. 2015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12+20  (12+10)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E7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Consultation with VET stakeholders in UK - O4 (CAPDM)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July. 2016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Prototype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12+10 (12+20)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E8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Consultation with VET stakeholders in IE - O5 (ICS)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March 2017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IQAM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12+20 (12+1)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E9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Consultation with VET providers in HU - O5 (TREBAG)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March 2017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TREBAG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E10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 Closing conference in Hungary  (ITS)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 2017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iTStudy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50+30 (50+15(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4" name="Shape 144"/>
          <p:cNvSpPr/>
          <p:nvPr/>
        </p:nvSpPr>
        <p:spPr>
          <a:xfrm>
            <a:off x="851687" y="2028570"/>
            <a:ext cx="616692" cy="1227749"/>
          </a:xfrm>
          <a:prstGeom prst="ellipse">
            <a:avLst/>
          </a:prstGeom>
          <a:ln w="25400">
            <a:solidFill>
              <a:srgbClr val="D71A16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7491425" y="2411968"/>
            <a:ext cx="1566353" cy="38539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t>Done</a:t>
            </a:r>
          </a:p>
        </p:txBody>
      </p:sp>
      <p:sp>
        <p:nvSpPr>
          <p:cNvPr id="146" name="Shape 146"/>
          <p:cNvSpPr/>
          <p:nvPr/>
        </p:nvSpPr>
        <p:spPr>
          <a:xfrm>
            <a:off x="7491426" y="2880342"/>
            <a:ext cx="1566353" cy="385391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2000" b="1"/>
            </a:lvl1pPr>
          </a:lstStyle>
          <a:p>
            <a:r>
              <a:t>To be done</a:t>
            </a:r>
          </a:p>
        </p:txBody>
      </p:sp>
      <p:sp>
        <p:nvSpPr>
          <p:cNvPr id="147" name="Shape 147"/>
          <p:cNvSpPr/>
          <p:nvPr/>
        </p:nvSpPr>
        <p:spPr>
          <a:xfrm>
            <a:off x="7491425" y="1943594"/>
            <a:ext cx="1566353" cy="38539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t>Done</a:t>
            </a:r>
          </a:p>
        </p:txBody>
      </p:sp>
      <p:sp>
        <p:nvSpPr>
          <p:cNvPr id="148" name="Shape 148"/>
          <p:cNvSpPr/>
          <p:nvPr/>
        </p:nvSpPr>
        <p:spPr>
          <a:xfrm rot="20388078">
            <a:off x="4181462" y="1999082"/>
            <a:ext cx="948132" cy="274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 b="1">
                <a:solidFill>
                  <a:srgbClr val="F12922"/>
                </a:solidFill>
              </a:defRPr>
            </a:lvl1pPr>
          </a:lstStyle>
          <a:p>
            <a:r>
              <a:t>Sept. 15</a:t>
            </a:r>
          </a:p>
        </p:txBody>
      </p:sp>
      <p:sp>
        <p:nvSpPr>
          <p:cNvPr id="149" name="Shape 149"/>
          <p:cNvSpPr/>
          <p:nvPr/>
        </p:nvSpPr>
        <p:spPr>
          <a:xfrm rot="20388078">
            <a:off x="4181462" y="2384298"/>
            <a:ext cx="948132" cy="274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 b="1">
                <a:solidFill>
                  <a:srgbClr val="F12922"/>
                </a:solidFill>
              </a:defRPr>
            </a:lvl1pPr>
          </a:lstStyle>
          <a:p>
            <a:r>
              <a:t>Sept. 15</a:t>
            </a:r>
          </a:p>
        </p:txBody>
      </p:sp>
      <p:pic>
        <p:nvPicPr>
          <p:cNvPr id="150" name="oq_medium_pri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Voting draft synthesis</a:t>
            </a:r>
          </a:p>
        </p:txBody>
      </p:sp>
      <p:pic>
        <p:nvPicPr>
          <p:cNvPr id="260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61" name="Shape 261"/>
          <p:cNvSpPr/>
          <p:nvPr/>
        </p:nvSpPr>
        <p:spPr>
          <a:xfrm>
            <a:off x="533400" y="2037208"/>
            <a:ext cx="8153400" cy="2590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0" marR="40639" indent="40639">
              <a:lnSpc>
                <a:spcPct val="120000"/>
              </a:lnSpc>
              <a:defRPr>
                <a:solidFill>
                  <a:srgbClr val="0000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6th topic – Collecting and evaluating feedbacks &amp;  EQAVET- in progress</a:t>
            </a:r>
            <a:br/>
            <a:r>
              <a:t/>
            </a:r>
            <a:br/>
            <a:r>
              <a:rPr sz="1900">
                <a:solidFill>
                  <a:srgbClr val="FF0000"/>
                </a:solidFill>
              </a:rPr>
              <a:t>1</a:t>
            </a:r>
            <a:r>
              <a:rPr sz="1900">
                <a:solidFill>
                  <a:srgbClr val="024C90"/>
                </a:solidFill>
              </a:rPr>
              <a:t>-I know the fundaments of quality management.</a:t>
            </a:r>
            <a:br>
              <a:rPr sz="1900">
                <a:solidFill>
                  <a:srgbClr val="024C90"/>
                </a:solidFill>
              </a:rPr>
            </a:br>
            <a:r>
              <a:rPr sz="1900">
                <a:solidFill>
                  <a:srgbClr val="FF0000"/>
                </a:solidFill>
              </a:rPr>
              <a:t>5</a:t>
            </a:r>
            <a:r>
              <a:rPr sz="1900">
                <a:solidFill>
                  <a:srgbClr val="024C90"/>
                </a:solidFill>
              </a:rPr>
              <a:t>-It takes a lot of time to use it intensive.</a:t>
            </a:r>
            <a:br>
              <a:rPr sz="1900">
                <a:solidFill>
                  <a:srgbClr val="024C90"/>
                </a:solidFill>
              </a:rPr>
            </a:br>
            <a:r>
              <a:rPr sz="1900">
                <a:solidFill>
                  <a:srgbClr val="FF0000"/>
                </a:solidFill>
              </a:rPr>
              <a:t>4</a:t>
            </a:r>
            <a:r>
              <a:rPr sz="1900">
                <a:solidFill>
                  <a:srgbClr val="024C90"/>
                </a:solidFill>
              </a:rPr>
              <a:t>-I see advantages in a good constructed quality management software</a:t>
            </a:r>
            <a:r>
              <a:rPr sz="16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Voting draft synthesis</a:t>
            </a:r>
          </a:p>
        </p:txBody>
      </p:sp>
      <p:pic>
        <p:nvPicPr>
          <p:cNvPr id="264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65" name="Shape 265"/>
          <p:cNvSpPr/>
          <p:nvPr/>
        </p:nvSpPr>
        <p:spPr>
          <a:xfrm>
            <a:off x="533400" y="2037208"/>
            <a:ext cx="8153400" cy="2590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0" marR="40639" indent="40639">
              <a:lnSpc>
                <a:spcPct val="120000"/>
              </a:lnSpc>
              <a:defRPr>
                <a:solidFill>
                  <a:srgbClr val="0000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7th topic – Italian QA System implementation and improvents- in progress</a:t>
            </a:r>
            <a:br/>
            <a:r>
              <a:t/>
            </a:r>
            <a:br/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Forum draft synthesis</a:t>
            </a:r>
          </a:p>
        </p:txBody>
      </p:sp>
      <p:pic>
        <p:nvPicPr>
          <p:cNvPr id="268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69" name="Shape 269"/>
          <p:cNvSpPr/>
          <p:nvPr/>
        </p:nvSpPr>
        <p:spPr>
          <a:xfrm>
            <a:off x="646371" y="1575167"/>
            <a:ext cx="7851258" cy="41175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333399"/>
                </a:solidFill>
              </a:defRPr>
            </a:pPr>
            <a:r>
              <a:t>They discussed on many themes:</a:t>
            </a:r>
          </a:p>
          <a:p>
            <a:pPr>
              <a:defRPr>
                <a:solidFill>
                  <a:srgbClr val="333399"/>
                </a:solidFill>
              </a:defRPr>
            </a:pPr>
            <a:endParaRPr/>
          </a:p>
          <a:p>
            <a:pPr marL="297815" indent="-257175">
              <a:spcBef>
                <a:spcPts val="700"/>
              </a:spcBef>
              <a:buSzPct val="100000"/>
              <a:buChar char="•"/>
              <a:defRPr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defRPr>
            </a:pPr>
            <a:r>
              <a:t>Use of digital in teaching (Google drive, Dropbox, Moodle, Edmodo, Fidelia, Padlet, Thinglink, Facebook, Whatsapp, Twitter, ...)</a:t>
            </a:r>
          </a:p>
          <a:p>
            <a:pPr marL="297815" indent="-257175">
              <a:spcBef>
                <a:spcPts val="700"/>
              </a:spcBef>
              <a:buSzPct val="100000"/>
              <a:buChar char="•"/>
              <a:defRPr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defRPr>
            </a:pPr>
            <a:r>
              <a:t>Methodology (traditional, group work, guided search</a:t>
            </a:r>
          </a:p>
          <a:p>
            <a:pPr marL="297815" indent="-257175">
              <a:spcBef>
                <a:spcPts val="700"/>
              </a:spcBef>
              <a:buSzPct val="100000"/>
              <a:buChar char="•"/>
              <a:defRPr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defRPr>
            </a:pPr>
            <a:r>
              <a:t>Assessmen</a:t>
            </a:r>
          </a:p>
          <a:p>
            <a:pPr marL="297815" indent="-257175">
              <a:spcBef>
                <a:spcPts val="700"/>
              </a:spcBef>
              <a:buSzPct val="100000"/>
              <a:buChar char="•"/>
              <a:defRPr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defRPr>
            </a:pPr>
            <a:r>
              <a:t>Differences from a class to another, from a teacher to another</a:t>
            </a:r>
          </a:p>
          <a:p>
            <a:pPr marL="297815" indent="-257175">
              <a:spcBef>
                <a:spcPts val="700"/>
              </a:spcBef>
              <a:buSzPct val="100000"/>
              <a:buChar char="•"/>
              <a:defRPr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defRPr>
            </a:pPr>
            <a:r>
              <a:t>...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Forum draft synthesis</a:t>
            </a:r>
          </a:p>
        </p:txBody>
      </p:sp>
      <p:pic>
        <p:nvPicPr>
          <p:cNvPr id="272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73" name="Shape 273"/>
          <p:cNvSpPr/>
          <p:nvPr/>
        </p:nvSpPr>
        <p:spPr>
          <a:xfrm>
            <a:off x="538510" y="1778382"/>
            <a:ext cx="7851259" cy="36679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333399"/>
                </a:solidFill>
              </a:defRPr>
            </a:pPr>
            <a:endParaRPr/>
          </a:p>
          <a:p>
            <a:pPr marL="0">
              <a:spcBef>
                <a:spcPts val="700"/>
              </a:spcBef>
              <a:defRPr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defRPr>
            </a:pPr>
            <a:r>
              <a:t>... very little till now about quality procedures and quality tools</a:t>
            </a:r>
          </a:p>
          <a:p>
            <a:pPr marL="0">
              <a:spcBef>
                <a:spcPts val="700"/>
              </a:spcBef>
              <a:defRPr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defRPr>
            </a:pPr>
            <a:endParaRPr/>
          </a:p>
          <a:p>
            <a:pPr marL="0">
              <a:spcBef>
                <a:spcPts val="700"/>
              </a:spcBef>
              <a:defRPr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defRPr>
            </a:pPr>
            <a:r>
              <a:t>Just a discussion in which someone highlighted the "instinctive intuition" of the teacher (based on her/his experience) and someone else who stressed on the importance of measurement tools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/>
          </p:cNvSpPr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Blog draft synthesis</a:t>
            </a:r>
          </a:p>
        </p:txBody>
      </p:sp>
      <p:pic>
        <p:nvPicPr>
          <p:cNvPr id="276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77" name="Shape 277"/>
          <p:cNvSpPr>
            <a:spLocks noGrp="1"/>
          </p:cNvSpPr>
          <p:nvPr>
            <p:ph type="body" idx="1"/>
          </p:nvPr>
        </p:nvSpPr>
        <p:spPr>
          <a:xfrm>
            <a:off x="685800" y="1676399"/>
            <a:ext cx="7772400" cy="3649979"/>
          </a:xfrm>
          <a:prstGeom prst="rect">
            <a:avLst/>
          </a:prstGeom>
          <a:solidFill>
            <a:srgbClr val="FFFFFF"/>
          </a:solidFill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/>
          <a:p>
            <a:pPr>
              <a:defRPr sz="2000"/>
            </a:pPr>
            <a:r>
              <a:t>Teachers needs:</a:t>
            </a:r>
          </a:p>
          <a:p>
            <a:pPr>
              <a:defRPr sz="2000">
                <a:solidFill>
                  <a:srgbClr val="FF0000"/>
                </a:solidFill>
              </a:defRPr>
            </a:pPr>
            <a:r>
              <a:t>Teacher preparation and continuos training is a must:</a:t>
            </a:r>
          </a:p>
          <a:p>
            <a:pPr marL="783590" lvl="1" indent="-285750">
              <a:spcBef>
                <a:spcPts val="600"/>
              </a:spcBef>
              <a:defRPr sz="2000"/>
            </a:pPr>
            <a:r>
              <a:t>Need of one or more online training courses, very simple, like MOOC ( maximum 3 weeks) with a series of videos , textual material (not many, but well- selected ) and short online quiz. At the end of each course it would be useful if the teacher can get a certificate of participation, in order to feel motivated to analyze his work and sustained in training</a:t>
            </a:r>
            <a:r>
              <a:rPr sz="1600"/>
              <a:t>. </a:t>
            </a:r>
            <a:endParaRPr sz="2800"/>
          </a:p>
          <a:p>
            <a:pPr marL="783590" lvl="1" indent="-285750">
              <a:spcBef>
                <a:spcPts val="600"/>
              </a:spcBef>
              <a:defRPr sz="2000"/>
            </a:pPr>
            <a:r>
              <a:t>The course should be free of charge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Blog draft synthesis</a:t>
            </a:r>
          </a:p>
        </p:txBody>
      </p:sp>
      <p:pic>
        <p:nvPicPr>
          <p:cNvPr id="280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81" name="Shape 281"/>
          <p:cNvSpPr>
            <a:spLocks noGrp="1"/>
          </p:cNvSpPr>
          <p:nvPr>
            <p:ph type="body" sz="half" idx="1"/>
          </p:nvPr>
        </p:nvSpPr>
        <p:spPr>
          <a:xfrm>
            <a:off x="685799" y="1900628"/>
            <a:ext cx="7772401" cy="3056745"/>
          </a:xfrm>
          <a:prstGeom prst="rect">
            <a:avLst/>
          </a:prstGeom>
          <a:solidFill>
            <a:srgbClr val="FFFFFF"/>
          </a:solidFill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/>
          <a:p>
            <a:pPr>
              <a:defRPr sz="2000"/>
            </a:pPr>
            <a:r>
              <a:t>Teachers needs:</a:t>
            </a:r>
          </a:p>
          <a:p>
            <a:pPr>
              <a:defRPr sz="2000">
                <a:solidFill>
                  <a:srgbClr val="FF0000"/>
                </a:solidFill>
              </a:defRPr>
            </a:pPr>
            <a:r>
              <a:t>Lack of dialogue, multidisciplinary and interdisciplinary between teachers</a:t>
            </a:r>
          </a:p>
          <a:p>
            <a:pPr marL="783590" lvl="1" indent="-285750">
              <a:spcBef>
                <a:spcPts val="600"/>
              </a:spcBef>
              <a:defRPr sz="2000"/>
            </a:pPr>
            <a:r>
              <a:t>Need of online tools to share best practices (temples, procedures, tools to check, evaluate and suggestions to improve PDCA cycle on a regulary basys)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/>
          </p:cNvSpPr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Blog draft synthesis</a:t>
            </a:r>
          </a:p>
        </p:txBody>
      </p:sp>
      <p:pic>
        <p:nvPicPr>
          <p:cNvPr id="284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85" name="Shape 285"/>
          <p:cNvSpPr>
            <a:spLocks noGrp="1"/>
          </p:cNvSpPr>
          <p:nvPr>
            <p:ph type="body" idx="1"/>
          </p:nvPr>
        </p:nvSpPr>
        <p:spPr>
          <a:xfrm>
            <a:off x="685800" y="1676399"/>
            <a:ext cx="7772400" cy="3505202"/>
          </a:xfrm>
          <a:prstGeom prst="rect">
            <a:avLst/>
          </a:prstGeom>
          <a:solidFill>
            <a:srgbClr val="FFFFFF"/>
          </a:solidFill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/>
          <a:p>
            <a:pPr>
              <a:defRPr sz="2000"/>
            </a:pPr>
            <a:r>
              <a:t>Teachers needs:</a:t>
            </a:r>
          </a:p>
          <a:p>
            <a:pPr>
              <a:defRPr sz="2000">
                <a:solidFill>
                  <a:srgbClr val="FF0000"/>
                </a:solidFill>
              </a:defRPr>
            </a:pPr>
            <a:r>
              <a:t>QA system used </a:t>
            </a:r>
          </a:p>
          <a:p>
            <a:pPr marL="783590" lvl="1" indent="-285750">
              <a:spcBef>
                <a:spcPts val="600"/>
              </a:spcBef>
              <a:defRPr sz="2000"/>
            </a:pPr>
            <a:r>
              <a:t>The RAV (Italian QA System) is at early stage.</a:t>
            </a:r>
            <a:endParaRPr sz="2800"/>
          </a:p>
          <a:p>
            <a:pPr marL="783590" lvl="1" indent="-285750">
              <a:spcBef>
                <a:spcPts val="600"/>
              </a:spcBef>
              <a:defRPr sz="2000"/>
            </a:pPr>
            <a:r>
              <a:t>Most of the teachers work with his/her own way of monitoring QA process and results.</a:t>
            </a:r>
            <a:endParaRPr sz="2800"/>
          </a:p>
          <a:p>
            <a:pPr marL="783590" lvl="1" indent="-285750">
              <a:spcBef>
                <a:spcPts val="600"/>
              </a:spcBef>
              <a:defRPr sz="2000"/>
            </a:pPr>
            <a:r>
              <a:t>QA System should be implemented as a “school-system”, boosted from headmasters  and shared as a practice between teachers, otherwise it is not useful for the student class.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Blog draft synthesis</a:t>
            </a:r>
          </a:p>
        </p:txBody>
      </p:sp>
      <p:pic>
        <p:nvPicPr>
          <p:cNvPr id="288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89" name="Shape 289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7772400" cy="3505200"/>
          </a:xfrm>
          <a:prstGeom prst="rect">
            <a:avLst/>
          </a:prstGeom>
          <a:solidFill>
            <a:srgbClr val="FFFFFF"/>
          </a:solidFill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/>
          <a:p>
            <a:pPr>
              <a:defRPr sz="2000"/>
            </a:pPr>
            <a:r>
              <a:t>Teachers needs:</a:t>
            </a:r>
          </a:p>
          <a:p>
            <a:pPr>
              <a:defRPr sz="2000">
                <a:solidFill>
                  <a:srgbClr val="FF0000"/>
                </a:solidFill>
              </a:defRPr>
            </a:pPr>
            <a:r>
              <a:t>EQAVET understanding</a:t>
            </a:r>
          </a:p>
          <a:p>
            <a:pPr marL="783590" lvl="1" indent="-285750">
              <a:spcBef>
                <a:spcPts val="600"/>
              </a:spcBef>
              <a:defRPr sz="2000"/>
            </a:pPr>
            <a:r>
              <a:t>Discussion in progress in the platform</a:t>
            </a:r>
          </a:p>
          <a:p>
            <a:pPr marL="783590" lvl="1" indent="-285750">
              <a:spcBef>
                <a:spcPts val="600"/>
              </a:spcBef>
              <a:defRPr sz="2000"/>
            </a:pPr>
            <a:r>
              <a:t>Most of the teachers do not understand the indicators n° 5, 6 and 9.  What is teacher’s specific role regarding this points? </a:t>
            </a:r>
            <a:endParaRPr sz="2800"/>
          </a:p>
          <a:p>
            <a:pPr marL="783590" lvl="1" indent="-285750">
              <a:spcBef>
                <a:spcPts val="600"/>
              </a:spcBef>
              <a:defRPr sz="2000"/>
            </a:pPr>
            <a:r>
              <a:t>Difficult for them to get in touch with the world of work and elaborate curricula with employer engagement to prepare students for life.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Blog draft synthesis</a:t>
            </a:r>
          </a:p>
        </p:txBody>
      </p:sp>
      <p:pic>
        <p:nvPicPr>
          <p:cNvPr id="292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93" name="Shape 293"/>
          <p:cNvSpPr>
            <a:spLocks noGrp="1"/>
          </p:cNvSpPr>
          <p:nvPr>
            <p:ph type="body" idx="1"/>
          </p:nvPr>
        </p:nvSpPr>
        <p:spPr>
          <a:xfrm>
            <a:off x="685800" y="1676399"/>
            <a:ext cx="7772400" cy="3505202"/>
          </a:xfrm>
          <a:prstGeom prst="rect">
            <a:avLst/>
          </a:prstGeom>
          <a:solidFill>
            <a:srgbClr val="FFFFFF"/>
          </a:solidFill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/>
          <a:p>
            <a:pPr>
              <a:defRPr sz="2000"/>
            </a:pPr>
            <a:r>
              <a:t>Teachers needs:</a:t>
            </a:r>
          </a:p>
          <a:p>
            <a:pPr>
              <a:defRPr sz="2000">
                <a:solidFill>
                  <a:srgbClr val="FF0000"/>
                </a:solidFill>
              </a:defRPr>
            </a:pPr>
            <a:r>
              <a:t>EQAVET and QA System useful toolkit</a:t>
            </a:r>
          </a:p>
          <a:p>
            <a:pPr marL="783590" lvl="1" indent="-285750">
              <a:spcBef>
                <a:spcPts val="600"/>
              </a:spcBef>
              <a:defRPr sz="2000"/>
            </a:pPr>
            <a:r>
              <a:t>Interesting discussion in progress in the platform in this days.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762000" y="2362200"/>
            <a:ext cx="69469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600"/>
              </a:spcBef>
              <a:buClr>
                <a:srgbClr val="333399"/>
              </a:buClr>
              <a:buFont typeface="Arial"/>
              <a:defRPr sz="2800" b="1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defRPr>
            </a:lvl1pPr>
          </a:lstStyle>
          <a:p>
            <a:r>
              <a:t>Thank you for your attention</a:t>
            </a:r>
          </a:p>
        </p:txBody>
      </p:sp>
      <p:pic>
        <p:nvPicPr>
          <p:cNvPr id="296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75400" y="350272"/>
            <a:ext cx="2362200" cy="2552244"/>
          </a:xfrm>
          <a:prstGeom prst="rect">
            <a:avLst/>
          </a:prstGeom>
        </p:spPr>
      </p:pic>
      <p:sp>
        <p:nvSpPr>
          <p:cNvPr id="297" name="Shape 297"/>
          <p:cNvSpPr/>
          <p:nvPr/>
        </p:nvSpPr>
        <p:spPr>
          <a:xfrm>
            <a:off x="3971114" y="5227832"/>
            <a:ext cx="4508501" cy="723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42900" marR="40639" indent="-302259" algn="ctr">
              <a:defRPr sz="1600" i="1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Pierfranco Ravotto &amp; Francesca Alfano</a:t>
            </a:r>
          </a:p>
          <a:p>
            <a:pPr marL="342900" marR="40639" indent="-302259" algn="ctr">
              <a:defRPr sz="1600" i="1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p.ravotto@aicanet.it</a:t>
            </a:r>
            <a:r>
              <a:t>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francesca.alfano@icanet.it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685800" y="76200"/>
            <a:ext cx="8146055" cy="1600200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r>
              <a:t>The moodle environment</a:t>
            </a:r>
          </a:p>
        </p:txBody>
      </p:sp>
      <p:grpSp>
        <p:nvGrpSpPr>
          <p:cNvPr id="155" name="Group 155"/>
          <p:cNvGrpSpPr/>
          <p:nvPr/>
        </p:nvGrpSpPr>
        <p:grpSpPr>
          <a:xfrm>
            <a:off x="5143628" y="2920137"/>
            <a:ext cx="3091794" cy="3759201"/>
            <a:chOff x="0" y="0"/>
            <a:chExt cx="3091793" cy="3759199"/>
          </a:xfrm>
        </p:grpSpPr>
        <p:pic>
          <p:nvPicPr>
            <p:cNvPr id="154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2837794" cy="3429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3" name="Immagine 152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091794" cy="3759200"/>
            </a:xfrm>
            <a:prstGeom prst="rect">
              <a:avLst/>
            </a:prstGeom>
            <a:effectLst/>
          </p:spPr>
        </p:pic>
      </p:grpSp>
      <p:grpSp>
        <p:nvGrpSpPr>
          <p:cNvPr id="158" name="Group 158"/>
          <p:cNvGrpSpPr/>
          <p:nvPr/>
        </p:nvGrpSpPr>
        <p:grpSpPr>
          <a:xfrm>
            <a:off x="882899" y="2279421"/>
            <a:ext cx="2990245" cy="3741967"/>
            <a:chOff x="0" y="0"/>
            <a:chExt cx="2990243" cy="3741965"/>
          </a:xfrm>
        </p:grpSpPr>
        <p:pic>
          <p:nvPicPr>
            <p:cNvPr id="157" name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2736244" cy="341176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6" name="Immagine 155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990244" cy="3741966"/>
            </a:xfrm>
            <a:prstGeom prst="rect">
              <a:avLst/>
            </a:prstGeom>
            <a:effectLst/>
          </p:spPr>
        </p:pic>
      </p:grpSp>
      <p:sp>
        <p:nvSpPr>
          <p:cNvPr id="159" name="Shape 159"/>
          <p:cNvSpPr/>
          <p:nvPr/>
        </p:nvSpPr>
        <p:spPr>
          <a:xfrm>
            <a:off x="5144163" y="2210557"/>
            <a:ext cx="2778322" cy="48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</a:defRPr>
            </a:lvl1pPr>
          </a:lstStyle>
          <a:p>
            <a:r>
              <a:t>Focus on quality</a:t>
            </a:r>
          </a:p>
        </p:txBody>
      </p:sp>
      <p:sp>
        <p:nvSpPr>
          <p:cNvPr id="160" name="Shape 160"/>
          <p:cNvSpPr/>
          <p:nvPr/>
        </p:nvSpPr>
        <p:spPr>
          <a:xfrm>
            <a:off x="895053" y="1644111"/>
            <a:ext cx="3567545" cy="48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</a:defRPr>
            </a:lvl1pPr>
          </a:lstStyle>
          <a:p>
            <a:r>
              <a:t>Discussion on quality</a:t>
            </a:r>
          </a:p>
        </p:txBody>
      </p:sp>
      <p:pic>
        <p:nvPicPr>
          <p:cNvPr id="161" name="oq_medium_print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685800" y="76200"/>
            <a:ext cx="8146055" cy="1600200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r>
              <a:t>Focus on quality</a:t>
            </a:r>
          </a:p>
        </p:txBody>
      </p:sp>
      <p:grpSp>
        <p:nvGrpSpPr>
          <p:cNvPr id="167" name="Group 167"/>
          <p:cNvGrpSpPr/>
          <p:nvPr/>
        </p:nvGrpSpPr>
        <p:grpSpPr>
          <a:xfrm>
            <a:off x="667406" y="1625600"/>
            <a:ext cx="3996570" cy="4852471"/>
            <a:chOff x="0" y="0"/>
            <a:chExt cx="3996568" cy="4852470"/>
          </a:xfrm>
        </p:grpSpPr>
        <p:pic>
          <p:nvPicPr>
            <p:cNvPr id="166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3742569" cy="45222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5" name="Immagine 164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996569" cy="4852471"/>
            </a:xfrm>
            <a:prstGeom prst="rect">
              <a:avLst/>
            </a:prstGeom>
            <a:effectLst/>
          </p:spPr>
        </p:pic>
      </p:grpSp>
      <p:grpSp>
        <p:nvGrpSpPr>
          <p:cNvPr id="170" name="Group 170"/>
          <p:cNvGrpSpPr/>
          <p:nvPr/>
        </p:nvGrpSpPr>
        <p:grpSpPr>
          <a:xfrm>
            <a:off x="5314972" y="1905022"/>
            <a:ext cx="2878386" cy="4977886"/>
            <a:chOff x="0" y="0"/>
            <a:chExt cx="2878385" cy="4977884"/>
          </a:xfrm>
        </p:grpSpPr>
        <p:pic>
          <p:nvPicPr>
            <p:cNvPr id="169" name="pasted-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2624386" cy="46476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8" name="Immagine 167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8386" cy="497788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4"/>
          <p:cNvGrpSpPr/>
          <p:nvPr/>
        </p:nvGrpSpPr>
        <p:grpSpPr>
          <a:xfrm>
            <a:off x="2897325" y="1478178"/>
            <a:ext cx="4938503" cy="4543210"/>
            <a:chOff x="0" y="0"/>
            <a:chExt cx="4938501" cy="4543209"/>
          </a:xfrm>
        </p:grpSpPr>
        <p:pic>
          <p:nvPicPr>
            <p:cNvPr id="173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4684502" cy="42130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2" name="Immagine 171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938502" cy="4543210"/>
            </a:xfrm>
            <a:prstGeom prst="rect">
              <a:avLst/>
            </a:prstGeom>
            <a:effectLst/>
          </p:spPr>
        </p:pic>
      </p:grpSp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685800" y="76200"/>
            <a:ext cx="8146055" cy="1600200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r>
              <a:t>Focus on quality</a:t>
            </a:r>
          </a:p>
        </p:txBody>
      </p:sp>
      <p:pic>
        <p:nvPicPr>
          <p:cNvPr id="176" name="oq_medium_print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509339" y="114300"/>
            <a:ext cx="8125322" cy="16002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The Italian Evaluation System</a:t>
            </a:r>
          </a:p>
        </p:txBody>
      </p:sp>
      <p:pic>
        <p:nvPicPr>
          <p:cNvPr id="17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8200" y="1892300"/>
            <a:ext cx="6534218" cy="3457889"/>
          </a:xfrm>
          <a:prstGeom prst="rect">
            <a:avLst/>
          </a:prstGeom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sp>
        <p:nvSpPr>
          <p:cNvPr id="180" name="Shape 180"/>
          <p:cNvSpPr/>
          <p:nvPr/>
        </p:nvSpPr>
        <p:spPr>
          <a:xfrm>
            <a:off x="167873" y="2664804"/>
            <a:ext cx="1835210" cy="38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r>
              <a:t>Self-evaluation</a:t>
            </a:r>
          </a:p>
        </p:txBody>
      </p:sp>
      <p:sp>
        <p:nvSpPr>
          <p:cNvPr id="181" name="Shape 181"/>
          <p:cNvSpPr/>
          <p:nvPr/>
        </p:nvSpPr>
        <p:spPr>
          <a:xfrm>
            <a:off x="167873" y="3090254"/>
            <a:ext cx="1312947" cy="677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pPr>
            <a:r>
              <a:t>External </a:t>
            </a:r>
          </a:p>
          <a:p>
            <a:pPr>
              <a:defRPr sz="2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pPr>
            <a:r>
              <a:t>evaluation</a:t>
            </a:r>
          </a:p>
        </p:txBody>
      </p:sp>
      <p:sp>
        <p:nvSpPr>
          <p:cNvPr id="182" name="Shape 182"/>
          <p:cNvSpPr/>
          <p:nvPr/>
        </p:nvSpPr>
        <p:spPr>
          <a:xfrm>
            <a:off x="167873" y="3854449"/>
            <a:ext cx="1778283" cy="677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pPr>
            <a:r>
              <a:t>Improvement </a:t>
            </a:r>
          </a:p>
          <a:p>
            <a:pPr>
              <a:defRPr sz="2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pPr>
            <a:r>
              <a:t>actions</a:t>
            </a:r>
          </a:p>
        </p:txBody>
      </p:sp>
      <p:sp>
        <p:nvSpPr>
          <p:cNvPr id="183" name="Shape 183"/>
          <p:cNvSpPr/>
          <p:nvPr/>
        </p:nvSpPr>
        <p:spPr>
          <a:xfrm>
            <a:off x="167873" y="4618645"/>
            <a:ext cx="1919794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r>
              <a:t>Social reporting</a:t>
            </a:r>
          </a:p>
        </p:txBody>
      </p:sp>
      <p:sp>
        <p:nvSpPr>
          <p:cNvPr id="184" name="Shape 184"/>
          <p:cNvSpPr/>
          <p:nvPr/>
        </p:nvSpPr>
        <p:spPr>
          <a:xfrm rot="20669493">
            <a:off x="7249246" y="5250598"/>
            <a:ext cx="1781037" cy="44722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Compulsory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685800" y="486070"/>
            <a:ext cx="8146055" cy="888321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r>
              <a:t>Discussion on quality </a:t>
            </a:r>
          </a:p>
        </p:txBody>
      </p:sp>
      <p:grpSp>
        <p:nvGrpSpPr>
          <p:cNvPr id="189" name="Group 189"/>
          <p:cNvGrpSpPr/>
          <p:nvPr/>
        </p:nvGrpSpPr>
        <p:grpSpPr>
          <a:xfrm>
            <a:off x="340627" y="1544189"/>
            <a:ext cx="3734696" cy="4670208"/>
            <a:chOff x="0" y="0"/>
            <a:chExt cx="3734694" cy="4670206"/>
          </a:xfrm>
        </p:grpSpPr>
        <p:pic>
          <p:nvPicPr>
            <p:cNvPr id="188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3480695" cy="43400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7" name="Immagine 186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734695" cy="4670207"/>
            </a:xfrm>
            <a:prstGeom prst="rect">
              <a:avLst/>
            </a:prstGeom>
            <a:effectLst/>
          </p:spPr>
        </p:pic>
      </p:grpSp>
      <p:grpSp>
        <p:nvGrpSpPr>
          <p:cNvPr id="192" name="Group 192"/>
          <p:cNvGrpSpPr/>
          <p:nvPr/>
        </p:nvGrpSpPr>
        <p:grpSpPr>
          <a:xfrm>
            <a:off x="4201294" y="3216105"/>
            <a:ext cx="4785442" cy="3470732"/>
            <a:chOff x="0" y="0"/>
            <a:chExt cx="4785441" cy="3470730"/>
          </a:xfrm>
        </p:grpSpPr>
        <p:pic>
          <p:nvPicPr>
            <p:cNvPr id="191" name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4531442" cy="31405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0" name="Immagine 189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785442" cy="3470731"/>
            </a:xfrm>
            <a:prstGeom prst="rect">
              <a:avLst/>
            </a:prstGeom>
            <a:effectLst/>
          </p:spPr>
        </p:pic>
      </p:grpSp>
      <p:pic>
        <p:nvPicPr>
          <p:cNvPr id="193" name="oq_medium_print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685800" y="486070"/>
            <a:ext cx="8146055" cy="888321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r>
              <a:t>7 topics</a:t>
            </a:r>
          </a:p>
        </p:txBody>
      </p:sp>
      <p:pic>
        <p:nvPicPr>
          <p:cNvPr id="196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782874" y="1848977"/>
            <a:ext cx="7772401" cy="3505202"/>
          </a:xfrm>
          <a:prstGeom prst="rect">
            <a:avLst/>
          </a:prstGeom>
          <a:solidFill>
            <a:srgbClr val="FFFFFF"/>
          </a:solidFill>
          <a:effectLst>
            <a:outerShdw blurRad="190500" dist="8455" dir="5400000" rotWithShape="0">
              <a:srgbClr val="000000"/>
            </a:outerShdw>
          </a:effectLst>
        </p:spPr>
        <p:txBody>
          <a:bodyPr lIns="0" tIns="0" rIns="0" bIns="0"/>
          <a:lstStyle/>
          <a:p>
            <a:pPr marR="40639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1st topic - Efficient school, teacher and student</a:t>
            </a:r>
          </a:p>
          <a:p>
            <a:pPr marR="40639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2nd topic - Teaching methods and lesson organisation</a:t>
            </a:r>
          </a:p>
          <a:p>
            <a:pPr marR="40639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3rd topic - Self-reflection - observation and feedback</a:t>
            </a:r>
          </a:p>
          <a:p>
            <a:pPr marR="40639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4th topic - Teacher's collaboration - teacher training, further education </a:t>
            </a:r>
          </a:p>
          <a:p>
            <a:pPr marR="40639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5th topic -Teacher's behaviour</a:t>
            </a:r>
          </a:p>
          <a:p>
            <a:pPr marR="40639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6th topic –QA System and EQAVET – in progress</a:t>
            </a:r>
          </a:p>
          <a:p>
            <a:pPr marR="40639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7th topic –Italian QA System implementation and improvements- in progress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685800" y="76200"/>
            <a:ext cx="8146055" cy="1600200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r>
              <a:t>The participants</a:t>
            </a:r>
          </a:p>
        </p:txBody>
      </p:sp>
      <p:grpSp>
        <p:nvGrpSpPr>
          <p:cNvPr id="203" name="Group 203"/>
          <p:cNvGrpSpPr/>
          <p:nvPr/>
        </p:nvGrpSpPr>
        <p:grpSpPr>
          <a:xfrm>
            <a:off x="3876376" y="1466774"/>
            <a:ext cx="4501938" cy="5430074"/>
            <a:chOff x="0" y="0"/>
            <a:chExt cx="4501936" cy="5430073"/>
          </a:xfrm>
        </p:grpSpPr>
        <p:pic>
          <p:nvPicPr>
            <p:cNvPr id="202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4247937" cy="509987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1" name="Immagine 200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501937" cy="543007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BE0E3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BE0E3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931</Words>
  <Application>Microsoft Macintosh PowerPoint</Application>
  <PresentationFormat>Presentazione su schermo (4:3)</PresentationFormat>
  <Paragraphs>158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White</vt:lpstr>
      <vt:lpstr>Italian consultation</vt:lpstr>
      <vt:lpstr>Multiplier events </vt:lpstr>
      <vt:lpstr>The moodle environment</vt:lpstr>
      <vt:lpstr>Focus on quality</vt:lpstr>
      <vt:lpstr>Focus on quality</vt:lpstr>
      <vt:lpstr>The Italian Evaluation System</vt:lpstr>
      <vt:lpstr>Discussion on quality </vt:lpstr>
      <vt:lpstr>7 topics</vt:lpstr>
      <vt:lpstr>The participants</vt:lpstr>
      <vt:lpstr>The Forum</vt:lpstr>
      <vt:lpstr>The Blog</vt:lpstr>
      <vt:lpstr>Presentazione di PowerPoint</vt:lpstr>
      <vt:lpstr>Graphs on participants activities</vt:lpstr>
      <vt:lpstr>Graphs on views and posts</vt:lpstr>
      <vt:lpstr>Voting draft synthesis</vt:lpstr>
      <vt:lpstr>Voting draft synthesis</vt:lpstr>
      <vt:lpstr>Voting draft synthesis</vt:lpstr>
      <vt:lpstr>Voting draft synthesis</vt:lpstr>
      <vt:lpstr>Voting draft synthesis</vt:lpstr>
      <vt:lpstr>Voting draft synthesis</vt:lpstr>
      <vt:lpstr>Voting draft synthesis</vt:lpstr>
      <vt:lpstr>Forum draft synthesis</vt:lpstr>
      <vt:lpstr>Forum draft synthesis</vt:lpstr>
      <vt:lpstr>Blog draft synthesis</vt:lpstr>
      <vt:lpstr>Blog draft synthesis</vt:lpstr>
      <vt:lpstr>Blog draft synthesis</vt:lpstr>
      <vt:lpstr>Blog draft synthesis</vt:lpstr>
      <vt:lpstr>Blog draft synthesis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 consultation</dc:title>
  <cp:lastModifiedBy>Francesca Alfano</cp:lastModifiedBy>
  <cp:revision>1</cp:revision>
  <dcterms:modified xsi:type="dcterms:W3CDTF">2017-04-15T08:56:55Z</dcterms:modified>
</cp:coreProperties>
</file>