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39" marR="40639"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Arial"/>
      </a:defRPr>
    </a:lvl1pPr>
    <a:lvl2pPr marL="40639" marR="40639" indent="3429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Arial"/>
      </a:defRPr>
    </a:lvl2pPr>
    <a:lvl3pPr marL="40639" marR="40639" indent="6858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Arial"/>
      </a:defRPr>
    </a:lvl3pPr>
    <a:lvl4pPr marL="40639" marR="40639" indent="10287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Arial"/>
      </a:defRPr>
    </a:lvl4pPr>
    <a:lvl5pPr marL="40639" marR="40639" indent="13716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Arial"/>
      </a:defRPr>
    </a:lvl5pPr>
    <a:lvl6pPr marL="40639" marR="40639" indent="17145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Arial"/>
      </a:defRPr>
    </a:lvl6pPr>
    <a:lvl7pPr marL="40639" marR="40639" indent="20574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Arial"/>
      </a:defRPr>
    </a:lvl7pPr>
    <a:lvl8pPr marL="40639" marR="40639" indent="24003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Arial"/>
      </a:defRPr>
    </a:lvl8pPr>
    <a:lvl9pPr marL="40639" marR="40639" indent="27432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333399"/>
        </a:fontRef>
        <a:srgbClr val="333399"/>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B8BBBD">
              <a:alpha val="30000"/>
            </a:srgbClr>
          </a:solidFill>
        </a:fill>
      </a:tcStyle>
    </a:band2H>
    <a:firstCol>
      <a:tcTxStyle b="off" i="off">
        <a:fontRef idx="minor">
          <a:srgbClr val="333399"/>
        </a:fontRef>
        <a:srgbClr val="333399"/>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333399"/>
        </a:fontRef>
        <a:srgbClr val="333399"/>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333399"/>
        </a:fontRef>
        <a:srgbClr val="333399"/>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8" d="100"/>
          <a:sy n="58" d="100"/>
        </p:scale>
        <p:origin x="-39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1" name="Shape 121"/>
          <p:cNvSpPr>
            <a:spLocks noGrp="1" noRot="1" noChangeAspect="1"/>
          </p:cNvSpPr>
          <p:nvPr>
            <p:ph type="sldImg"/>
          </p:nvPr>
        </p:nvSpPr>
        <p:spPr>
          <a:xfrm>
            <a:off x="1143000" y="685800"/>
            <a:ext cx="4572000" cy="3429000"/>
          </a:xfrm>
          <a:prstGeom prst="rect">
            <a:avLst/>
          </a:prstGeom>
        </p:spPr>
        <p:txBody>
          <a:bodyPr/>
          <a:lstStyle/>
          <a:p>
            <a:endParaRPr/>
          </a:p>
        </p:txBody>
      </p:sp>
      <p:sp>
        <p:nvSpPr>
          <p:cNvPr id="122" name="Shape 122"/>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78963274"/>
      </p:ext>
    </p:extLst>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Presentazione vuota">
    <p:spTree>
      <p:nvGrpSpPr>
        <p:cNvPr id="1" name=""/>
        <p:cNvGrpSpPr/>
        <p:nvPr/>
      </p:nvGrpSpPr>
      <p:grpSpPr>
        <a:xfrm>
          <a:off x="0" y="0"/>
          <a:ext cx="0" cy="0"/>
          <a:chOff x="0" y="0"/>
          <a:chExt cx="0" cy="0"/>
        </a:xfrm>
      </p:grpSpPr>
      <p:sp>
        <p:nvSpPr>
          <p:cNvPr id="14" name="Shape 14"/>
          <p:cNvSpPr>
            <a:spLocks noGrp="1"/>
          </p:cNvSpPr>
          <p:nvPr>
            <p:ph type="title"/>
          </p:nvPr>
        </p:nvSpPr>
        <p:spPr>
          <a:prstGeom prst="rect">
            <a:avLst/>
          </a:prstGeom>
        </p:spPr>
        <p:txBody>
          <a:bodyPr/>
          <a:lstStyle/>
          <a:p>
            <a:r>
              <a:t>Titolo Testo</a:t>
            </a:r>
          </a:p>
        </p:txBody>
      </p:sp>
      <p:sp>
        <p:nvSpPr>
          <p:cNvPr id="15" name="Shape 15"/>
          <p:cNvSpPr>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16" name="Shape 16"/>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9_Presentazione vuota">
    <p:spTree>
      <p:nvGrpSpPr>
        <p:cNvPr id="1" name=""/>
        <p:cNvGrpSpPr/>
        <p:nvPr/>
      </p:nvGrpSpPr>
      <p:grpSpPr>
        <a:xfrm>
          <a:off x="0" y="0"/>
          <a:ext cx="0" cy="0"/>
          <a:chOff x="0" y="0"/>
          <a:chExt cx="0" cy="0"/>
        </a:xfrm>
      </p:grpSpPr>
      <p:sp>
        <p:nvSpPr>
          <p:cNvPr id="95" name="Shape 95"/>
          <p:cNvSpPr>
            <a:spLocks noGrp="1"/>
          </p:cNvSpPr>
          <p:nvPr>
            <p:ph type="title"/>
          </p:nvPr>
        </p:nvSpPr>
        <p:spPr>
          <a:prstGeom prst="rect">
            <a:avLst/>
          </a:prstGeom>
        </p:spPr>
        <p:txBody>
          <a:bodyPr/>
          <a:lstStyle/>
          <a:p>
            <a:r>
              <a:t>Titolo Testo</a:t>
            </a:r>
          </a:p>
        </p:txBody>
      </p:sp>
      <p:sp>
        <p:nvSpPr>
          <p:cNvPr id="96" name="Shape 96"/>
          <p:cNvSpPr>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97" name="Shape 97"/>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10_Presentazione vuota">
    <p:spTree>
      <p:nvGrpSpPr>
        <p:cNvPr id="1" name=""/>
        <p:cNvGrpSpPr/>
        <p:nvPr/>
      </p:nvGrpSpPr>
      <p:grpSpPr>
        <a:xfrm>
          <a:off x="0" y="0"/>
          <a:ext cx="0" cy="0"/>
          <a:chOff x="0" y="0"/>
          <a:chExt cx="0" cy="0"/>
        </a:xfrm>
      </p:grpSpPr>
      <p:sp>
        <p:nvSpPr>
          <p:cNvPr id="104" name="Shape 104"/>
          <p:cNvSpPr>
            <a:spLocks noGrp="1"/>
          </p:cNvSpPr>
          <p:nvPr>
            <p:ph type="title"/>
          </p:nvPr>
        </p:nvSpPr>
        <p:spPr>
          <a:prstGeom prst="rect">
            <a:avLst/>
          </a:prstGeom>
        </p:spPr>
        <p:txBody>
          <a:bodyPr/>
          <a:lstStyle/>
          <a:p>
            <a:r>
              <a:t>Titolo Testo</a:t>
            </a:r>
          </a:p>
        </p:txBody>
      </p:sp>
      <p:sp>
        <p:nvSpPr>
          <p:cNvPr id="105" name="Shape 105"/>
          <p:cNvSpPr>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106" name="Shape 106"/>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1_Presentazione vuota">
    <p:spTree>
      <p:nvGrpSpPr>
        <p:cNvPr id="1" name=""/>
        <p:cNvGrpSpPr/>
        <p:nvPr/>
      </p:nvGrpSpPr>
      <p:grpSpPr>
        <a:xfrm>
          <a:off x="0" y="0"/>
          <a:ext cx="0" cy="0"/>
          <a:chOff x="0" y="0"/>
          <a:chExt cx="0" cy="0"/>
        </a:xfrm>
      </p:grpSpPr>
      <p:sp>
        <p:nvSpPr>
          <p:cNvPr id="113" name="Shape 113"/>
          <p:cNvSpPr>
            <a:spLocks noGrp="1"/>
          </p:cNvSpPr>
          <p:nvPr>
            <p:ph type="title"/>
          </p:nvPr>
        </p:nvSpPr>
        <p:spPr>
          <a:prstGeom prst="rect">
            <a:avLst/>
          </a:prstGeom>
        </p:spPr>
        <p:txBody>
          <a:bodyPr/>
          <a:lstStyle/>
          <a:p>
            <a:r>
              <a:t>Titolo Testo</a:t>
            </a:r>
          </a:p>
        </p:txBody>
      </p:sp>
      <p:sp>
        <p:nvSpPr>
          <p:cNvPr id="114" name="Shape 114"/>
          <p:cNvSpPr>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115" name="Shape 115"/>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Presentazione vuota">
    <p:spTree>
      <p:nvGrpSpPr>
        <p:cNvPr id="1" name=""/>
        <p:cNvGrpSpPr/>
        <p:nvPr/>
      </p:nvGrpSpPr>
      <p:grpSpPr>
        <a:xfrm>
          <a:off x="0" y="0"/>
          <a:ext cx="0" cy="0"/>
          <a:chOff x="0" y="0"/>
          <a:chExt cx="0" cy="0"/>
        </a:xfrm>
      </p:grpSpPr>
      <p:sp>
        <p:nvSpPr>
          <p:cNvPr id="23" name="Shape 23"/>
          <p:cNvSpPr>
            <a:spLocks noGrp="1"/>
          </p:cNvSpPr>
          <p:nvPr>
            <p:ph type="title"/>
          </p:nvPr>
        </p:nvSpPr>
        <p:spPr>
          <a:prstGeom prst="rect">
            <a:avLst/>
          </a:prstGeom>
        </p:spPr>
        <p:txBody>
          <a:bodyPr/>
          <a:lstStyle/>
          <a:p>
            <a:r>
              <a:t>Titolo Testo</a:t>
            </a:r>
          </a:p>
        </p:txBody>
      </p:sp>
      <p:sp>
        <p:nvSpPr>
          <p:cNvPr id="24" name="Shape 24"/>
          <p:cNvSpPr>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25" name="Shape 25"/>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2_Presentazione vuota">
    <p:spTree>
      <p:nvGrpSpPr>
        <p:cNvPr id="1" name=""/>
        <p:cNvGrpSpPr/>
        <p:nvPr/>
      </p:nvGrpSpPr>
      <p:grpSpPr>
        <a:xfrm>
          <a:off x="0" y="0"/>
          <a:ext cx="0" cy="0"/>
          <a:chOff x="0" y="0"/>
          <a:chExt cx="0" cy="0"/>
        </a:xfrm>
      </p:grpSpPr>
      <p:sp>
        <p:nvSpPr>
          <p:cNvPr id="32" name="Shape 32"/>
          <p:cNvSpPr>
            <a:spLocks noGrp="1"/>
          </p:cNvSpPr>
          <p:nvPr>
            <p:ph type="title"/>
          </p:nvPr>
        </p:nvSpPr>
        <p:spPr>
          <a:prstGeom prst="rect">
            <a:avLst/>
          </a:prstGeom>
        </p:spPr>
        <p:txBody>
          <a:bodyPr/>
          <a:lstStyle/>
          <a:p>
            <a:r>
              <a:t>Titolo Testo</a:t>
            </a:r>
          </a:p>
        </p:txBody>
      </p:sp>
      <p:sp>
        <p:nvSpPr>
          <p:cNvPr id="33" name="Shape 33"/>
          <p:cNvSpPr>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34" name="Shape 34"/>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3_Presentazione vuota">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p>
            <a:r>
              <a:t>Titolo Testo</a:t>
            </a:r>
          </a:p>
        </p:txBody>
      </p:sp>
      <p:sp>
        <p:nvSpPr>
          <p:cNvPr id="42" name="Shape 42"/>
          <p:cNvSpPr>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43" name="Shape 43"/>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4_Presentazione vuota">
    <p:spTree>
      <p:nvGrpSpPr>
        <p:cNvPr id="1" name=""/>
        <p:cNvGrpSpPr/>
        <p:nvPr/>
      </p:nvGrpSpPr>
      <p:grpSpPr>
        <a:xfrm>
          <a:off x="0" y="0"/>
          <a:ext cx="0" cy="0"/>
          <a:chOff x="0" y="0"/>
          <a:chExt cx="0" cy="0"/>
        </a:xfrm>
      </p:grpSpPr>
      <p:sp>
        <p:nvSpPr>
          <p:cNvPr id="50" name="Shape 50"/>
          <p:cNvSpPr>
            <a:spLocks noGrp="1"/>
          </p:cNvSpPr>
          <p:nvPr>
            <p:ph type="title"/>
          </p:nvPr>
        </p:nvSpPr>
        <p:spPr>
          <a:prstGeom prst="rect">
            <a:avLst/>
          </a:prstGeom>
        </p:spPr>
        <p:txBody>
          <a:bodyPr/>
          <a:lstStyle/>
          <a:p>
            <a:r>
              <a:t>Titolo Testo</a:t>
            </a:r>
          </a:p>
        </p:txBody>
      </p:sp>
      <p:sp>
        <p:nvSpPr>
          <p:cNvPr id="51" name="Shape 51"/>
          <p:cNvSpPr>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52" name="Shape 52"/>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5_Presentazione vuota">
    <p:spTree>
      <p:nvGrpSpPr>
        <p:cNvPr id="1" name=""/>
        <p:cNvGrpSpPr/>
        <p:nvPr/>
      </p:nvGrpSpPr>
      <p:grpSpPr>
        <a:xfrm>
          <a:off x="0" y="0"/>
          <a:ext cx="0" cy="0"/>
          <a:chOff x="0" y="0"/>
          <a:chExt cx="0" cy="0"/>
        </a:xfrm>
      </p:grpSpPr>
      <p:sp>
        <p:nvSpPr>
          <p:cNvPr id="59" name="Shape 59"/>
          <p:cNvSpPr>
            <a:spLocks noGrp="1"/>
          </p:cNvSpPr>
          <p:nvPr>
            <p:ph type="title"/>
          </p:nvPr>
        </p:nvSpPr>
        <p:spPr>
          <a:prstGeom prst="rect">
            <a:avLst/>
          </a:prstGeom>
        </p:spPr>
        <p:txBody>
          <a:bodyPr/>
          <a:lstStyle/>
          <a:p>
            <a:r>
              <a:t>Titolo Testo</a:t>
            </a:r>
          </a:p>
        </p:txBody>
      </p:sp>
      <p:sp>
        <p:nvSpPr>
          <p:cNvPr id="60" name="Shape 60"/>
          <p:cNvSpPr>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61" name="Shape 61"/>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6_Presentazione vuota">
    <p:spTree>
      <p:nvGrpSpPr>
        <p:cNvPr id="1" name=""/>
        <p:cNvGrpSpPr/>
        <p:nvPr/>
      </p:nvGrpSpPr>
      <p:grpSpPr>
        <a:xfrm>
          <a:off x="0" y="0"/>
          <a:ext cx="0" cy="0"/>
          <a:chOff x="0" y="0"/>
          <a:chExt cx="0" cy="0"/>
        </a:xfrm>
      </p:grpSpPr>
      <p:sp>
        <p:nvSpPr>
          <p:cNvPr id="68" name="Shape 68"/>
          <p:cNvSpPr>
            <a:spLocks noGrp="1"/>
          </p:cNvSpPr>
          <p:nvPr>
            <p:ph type="title"/>
          </p:nvPr>
        </p:nvSpPr>
        <p:spPr>
          <a:prstGeom prst="rect">
            <a:avLst/>
          </a:prstGeom>
        </p:spPr>
        <p:txBody>
          <a:bodyPr/>
          <a:lstStyle/>
          <a:p>
            <a:r>
              <a:t>Titolo Testo</a:t>
            </a:r>
          </a:p>
        </p:txBody>
      </p:sp>
      <p:sp>
        <p:nvSpPr>
          <p:cNvPr id="69" name="Shape 69"/>
          <p:cNvSpPr>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70" name="Shape 70"/>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7_Presentazione vuota">
    <p:spTree>
      <p:nvGrpSpPr>
        <p:cNvPr id="1" name=""/>
        <p:cNvGrpSpPr/>
        <p:nvPr/>
      </p:nvGrpSpPr>
      <p:grpSpPr>
        <a:xfrm>
          <a:off x="0" y="0"/>
          <a:ext cx="0" cy="0"/>
          <a:chOff x="0" y="0"/>
          <a:chExt cx="0" cy="0"/>
        </a:xfrm>
      </p:grpSpPr>
      <p:sp>
        <p:nvSpPr>
          <p:cNvPr id="77" name="Shape 77"/>
          <p:cNvSpPr>
            <a:spLocks noGrp="1"/>
          </p:cNvSpPr>
          <p:nvPr>
            <p:ph type="title"/>
          </p:nvPr>
        </p:nvSpPr>
        <p:spPr>
          <a:prstGeom prst="rect">
            <a:avLst/>
          </a:prstGeom>
        </p:spPr>
        <p:txBody>
          <a:bodyPr/>
          <a:lstStyle/>
          <a:p>
            <a:r>
              <a:t>Titolo Testo</a:t>
            </a:r>
          </a:p>
        </p:txBody>
      </p:sp>
      <p:sp>
        <p:nvSpPr>
          <p:cNvPr id="78" name="Shape 78"/>
          <p:cNvSpPr>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79" name="Shape 79"/>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8_Presentazione vuota">
    <p:spTree>
      <p:nvGrpSpPr>
        <p:cNvPr id="1" name=""/>
        <p:cNvGrpSpPr/>
        <p:nvPr/>
      </p:nvGrpSpPr>
      <p:grpSpPr>
        <a:xfrm>
          <a:off x="0" y="0"/>
          <a:ext cx="0" cy="0"/>
          <a:chOff x="0" y="0"/>
          <a:chExt cx="0" cy="0"/>
        </a:xfrm>
      </p:grpSpPr>
      <p:sp>
        <p:nvSpPr>
          <p:cNvPr id="86" name="Shape 86"/>
          <p:cNvSpPr>
            <a:spLocks noGrp="1"/>
          </p:cNvSpPr>
          <p:nvPr>
            <p:ph type="title"/>
          </p:nvPr>
        </p:nvSpPr>
        <p:spPr>
          <a:prstGeom prst="rect">
            <a:avLst/>
          </a:prstGeom>
        </p:spPr>
        <p:txBody>
          <a:bodyPr/>
          <a:lstStyle/>
          <a:p>
            <a:r>
              <a:t>Titolo Testo</a:t>
            </a:r>
          </a:p>
        </p:txBody>
      </p:sp>
      <p:sp>
        <p:nvSpPr>
          <p:cNvPr id="87" name="Shape 87"/>
          <p:cNvSpPr>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88" name="Shape 88"/>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jpg"/>
          <p:cNvPicPr>
            <a:picLocks/>
          </p:cNvPicPr>
          <p:nvPr/>
        </p:nvPicPr>
        <p:blipFill>
          <a:blip r:embed="rId14">
            <a:extLst/>
          </a:blip>
          <a:stretch>
            <a:fillRect/>
          </a:stretch>
        </p:blipFill>
        <p:spPr>
          <a:xfrm>
            <a:off x="685800" y="6172200"/>
            <a:ext cx="2362200" cy="504825"/>
          </a:xfrm>
          <a:prstGeom prst="rect">
            <a:avLst/>
          </a:prstGeom>
          <a:ln w="12700">
            <a:miter lim="400000"/>
          </a:ln>
        </p:spPr>
      </p:pic>
      <p:sp>
        <p:nvSpPr>
          <p:cNvPr id="3" name="Shape 3"/>
          <p:cNvSpPr/>
          <p:nvPr/>
        </p:nvSpPr>
        <p:spPr>
          <a:xfrm>
            <a:off x="685800" y="6096000"/>
            <a:ext cx="7772400" cy="1588"/>
          </a:xfrm>
          <a:prstGeom prst="line">
            <a:avLst/>
          </a:prstGeom>
          <a:ln w="28575">
            <a:solidFill>
              <a:srgbClr val="FF3300"/>
            </a:solidFill>
          </a:ln>
        </p:spPr>
        <p:txBody>
          <a:bodyPr lIns="0" tIns="0" rIns="0" bIns="0"/>
          <a:lstStyle/>
          <a:p>
            <a:pPr marL="0" marR="0" defTabSz="457200">
              <a:defRPr sz="1200">
                <a:uFillTx/>
                <a:latin typeface="Helvetica"/>
                <a:ea typeface="Helvetica"/>
                <a:cs typeface="Helvetica"/>
                <a:sym typeface="Helvetica"/>
              </a:defRPr>
            </a:pPr>
            <a:endParaRPr/>
          </a:p>
        </p:txBody>
      </p:sp>
      <p:sp>
        <p:nvSpPr>
          <p:cNvPr id="4" name="Shape 4"/>
          <p:cNvSpPr/>
          <p:nvPr/>
        </p:nvSpPr>
        <p:spPr>
          <a:xfrm>
            <a:off x="685800" y="1371600"/>
            <a:ext cx="7772400" cy="1588"/>
          </a:xfrm>
          <a:prstGeom prst="line">
            <a:avLst/>
          </a:prstGeom>
          <a:ln w="38100">
            <a:solidFill>
              <a:srgbClr val="FF3300"/>
            </a:solidFill>
          </a:ln>
          <a:effectLst>
            <a:outerShdw blurRad="63500" dist="101600" dir="2700000" rotWithShape="0">
              <a:srgbClr val="808080"/>
            </a:outerShdw>
          </a:effectLst>
        </p:spPr>
        <p:txBody>
          <a:bodyPr lIns="0" tIns="0" rIns="0" bIns="0"/>
          <a:lstStyle/>
          <a:p>
            <a:pPr marL="0" marR="0" defTabSz="457200">
              <a:defRPr sz="1200">
                <a:uFillTx/>
                <a:latin typeface="Helvetica"/>
                <a:ea typeface="Helvetica"/>
                <a:cs typeface="Helvetica"/>
                <a:sym typeface="Helvetica"/>
              </a:defRPr>
            </a:pPr>
            <a:endParaRPr/>
          </a:p>
        </p:txBody>
      </p:sp>
      <p:sp>
        <p:nvSpPr>
          <p:cNvPr id="5" name="Shape 5"/>
          <p:cNvSpPr>
            <a:spLocks noGrp="1"/>
          </p:cNvSpPr>
          <p:nvPr>
            <p:ph type="title"/>
          </p:nvPr>
        </p:nvSpPr>
        <p:spPr>
          <a:xfrm>
            <a:off x="685800" y="76200"/>
            <a:ext cx="7772400" cy="1600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Titolo Testo</a:t>
            </a:r>
          </a:p>
        </p:txBody>
      </p:sp>
      <p:sp>
        <p:nvSpPr>
          <p:cNvPr id="6" name="Shape 6"/>
          <p:cNvSpPr>
            <a:spLocks noGrp="1"/>
          </p:cNvSpPr>
          <p:nvPr>
            <p:ph type="body" idx="1"/>
          </p:nvPr>
        </p:nvSpPr>
        <p:spPr>
          <a:xfrm>
            <a:off x="685800" y="1676400"/>
            <a:ext cx="7772400" cy="5181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a:bodyPr>
          <a:lstStyle>
            <a:lvl2pPr marL="783590" indent="-285750">
              <a:spcBef>
                <a:spcPts val="600"/>
              </a:spcBef>
              <a:buChar char="–"/>
              <a:defRPr sz="2800"/>
            </a:lvl2pPr>
            <a:lvl3pPr marL="1183639" indent="-228600">
              <a:spcBef>
                <a:spcPts val="500"/>
              </a:spcBef>
              <a:defRPr sz="2400"/>
            </a:lvl3pPr>
            <a:lvl4pPr marL="1640839" indent="-228600">
              <a:spcBef>
                <a:spcPts val="400"/>
              </a:spcBef>
              <a:buChar char="–"/>
              <a:defRPr sz="2000"/>
            </a:lvl4pPr>
            <a:lvl5pPr marL="2098039" indent="-228600">
              <a:spcBef>
                <a:spcPts val="400"/>
              </a:spcBef>
              <a:buChar char="»"/>
              <a:defRPr sz="2000"/>
            </a:lvl5pPr>
          </a:lstStyle>
          <a:p>
            <a:r>
              <a:t>Corpo livello uno</a:t>
            </a:r>
          </a:p>
          <a:p>
            <a:pPr lvl="1"/>
            <a:r>
              <a:t>Corpo livello due</a:t>
            </a:r>
          </a:p>
          <a:p>
            <a:pPr lvl="2"/>
            <a:r>
              <a:t>Corpo livello tre</a:t>
            </a:r>
          </a:p>
          <a:p>
            <a:pPr lvl="3"/>
            <a:r>
              <a:t>Corpo livello quattro</a:t>
            </a:r>
          </a:p>
          <a:p>
            <a:pPr lvl="4"/>
            <a:r>
              <a:t>Corpo livello cinque</a:t>
            </a:r>
          </a:p>
        </p:txBody>
      </p:sp>
      <p:sp>
        <p:nvSpPr>
          <p:cNvPr id="7" name="Shape 7"/>
          <p:cNvSpPr>
            <a:spLocks noGrp="1"/>
          </p:cNvSpPr>
          <p:nvPr>
            <p:ph type="sldNum" sz="quarter" idx="2"/>
          </p:nvPr>
        </p:nvSpPr>
        <p:spPr>
          <a:xfrm>
            <a:off x="4345334" y="6388100"/>
            <a:ext cx="453332" cy="447229"/>
          </a:xfrm>
          <a:prstGeom prst="rect">
            <a:avLst/>
          </a:prstGeom>
          <a:ln w="12700">
            <a:miter lim="400000"/>
          </a:ln>
        </p:spPr>
        <p:txBody>
          <a:bodyPr wrap="none" lIns="50800" tIns="50800" rIns="50800" bIns="50800">
            <a:normAutofit/>
          </a:bodyPr>
          <a:lstStyle>
            <a:lvl1pPr marL="0" marR="0" algn="ctr" defTabSz="584200"/>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med"/>
  <p:txStyles>
    <p:titleStyle>
      <a:lvl1pPr marL="40639" marR="40639"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333399"/>
          </a:solidFill>
          <a:uFill>
            <a:solidFill>
              <a:srgbClr val="333399"/>
            </a:solidFill>
          </a:uFill>
          <a:latin typeface="+mn-lt"/>
          <a:ea typeface="+mn-ea"/>
          <a:cs typeface="+mn-cs"/>
          <a:sym typeface="Arial"/>
        </a:defRPr>
      </a:lvl1pPr>
      <a:lvl2pPr marL="40639" marR="40639" indent="228600" algn="ctr" defTabSz="914400" rtl="0" latinLnBrk="0">
        <a:lnSpc>
          <a:spcPct val="100000"/>
        </a:lnSpc>
        <a:spcBef>
          <a:spcPts val="0"/>
        </a:spcBef>
        <a:spcAft>
          <a:spcPts val="0"/>
        </a:spcAft>
        <a:buClrTx/>
        <a:buSzTx/>
        <a:buFontTx/>
        <a:buNone/>
        <a:tabLst/>
        <a:defRPr sz="4400" b="1" i="0" u="none" strike="noStrike" cap="none" spc="0" baseline="0">
          <a:ln>
            <a:noFill/>
          </a:ln>
          <a:solidFill>
            <a:srgbClr val="333399"/>
          </a:solidFill>
          <a:uFill>
            <a:solidFill>
              <a:srgbClr val="333399"/>
            </a:solidFill>
          </a:uFill>
          <a:latin typeface="+mn-lt"/>
          <a:ea typeface="+mn-ea"/>
          <a:cs typeface="+mn-cs"/>
          <a:sym typeface="Arial"/>
        </a:defRPr>
      </a:lvl2pPr>
      <a:lvl3pPr marL="40639" marR="40639" indent="457200" algn="ctr" defTabSz="914400" rtl="0" latinLnBrk="0">
        <a:lnSpc>
          <a:spcPct val="100000"/>
        </a:lnSpc>
        <a:spcBef>
          <a:spcPts val="0"/>
        </a:spcBef>
        <a:spcAft>
          <a:spcPts val="0"/>
        </a:spcAft>
        <a:buClrTx/>
        <a:buSzTx/>
        <a:buFontTx/>
        <a:buNone/>
        <a:tabLst/>
        <a:defRPr sz="4400" b="1" i="0" u="none" strike="noStrike" cap="none" spc="0" baseline="0">
          <a:ln>
            <a:noFill/>
          </a:ln>
          <a:solidFill>
            <a:srgbClr val="333399"/>
          </a:solidFill>
          <a:uFill>
            <a:solidFill>
              <a:srgbClr val="333399"/>
            </a:solidFill>
          </a:uFill>
          <a:latin typeface="+mn-lt"/>
          <a:ea typeface="+mn-ea"/>
          <a:cs typeface="+mn-cs"/>
          <a:sym typeface="Arial"/>
        </a:defRPr>
      </a:lvl3pPr>
      <a:lvl4pPr marL="40639" marR="40639" indent="685800" algn="ctr" defTabSz="914400" rtl="0" latinLnBrk="0">
        <a:lnSpc>
          <a:spcPct val="100000"/>
        </a:lnSpc>
        <a:spcBef>
          <a:spcPts val="0"/>
        </a:spcBef>
        <a:spcAft>
          <a:spcPts val="0"/>
        </a:spcAft>
        <a:buClrTx/>
        <a:buSzTx/>
        <a:buFontTx/>
        <a:buNone/>
        <a:tabLst/>
        <a:defRPr sz="4400" b="1" i="0" u="none" strike="noStrike" cap="none" spc="0" baseline="0">
          <a:ln>
            <a:noFill/>
          </a:ln>
          <a:solidFill>
            <a:srgbClr val="333399"/>
          </a:solidFill>
          <a:uFill>
            <a:solidFill>
              <a:srgbClr val="333399"/>
            </a:solidFill>
          </a:uFill>
          <a:latin typeface="+mn-lt"/>
          <a:ea typeface="+mn-ea"/>
          <a:cs typeface="+mn-cs"/>
          <a:sym typeface="Arial"/>
        </a:defRPr>
      </a:lvl4pPr>
      <a:lvl5pPr marL="40639" marR="40639" indent="914400" algn="ctr" defTabSz="914400" rtl="0" latinLnBrk="0">
        <a:lnSpc>
          <a:spcPct val="100000"/>
        </a:lnSpc>
        <a:spcBef>
          <a:spcPts val="0"/>
        </a:spcBef>
        <a:spcAft>
          <a:spcPts val="0"/>
        </a:spcAft>
        <a:buClrTx/>
        <a:buSzTx/>
        <a:buFontTx/>
        <a:buNone/>
        <a:tabLst/>
        <a:defRPr sz="4400" b="1" i="0" u="none" strike="noStrike" cap="none" spc="0" baseline="0">
          <a:ln>
            <a:noFill/>
          </a:ln>
          <a:solidFill>
            <a:srgbClr val="333399"/>
          </a:solidFill>
          <a:uFill>
            <a:solidFill>
              <a:srgbClr val="333399"/>
            </a:solidFill>
          </a:uFill>
          <a:latin typeface="+mn-lt"/>
          <a:ea typeface="+mn-ea"/>
          <a:cs typeface="+mn-cs"/>
          <a:sym typeface="Arial"/>
        </a:defRPr>
      </a:lvl5pPr>
      <a:lvl6pPr marL="40639" marR="40639" indent="1143000" algn="ctr" defTabSz="914400" rtl="0" latinLnBrk="0">
        <a:lnSpc>
          <a:spcPct val="100000"/>
        </a:lnSpc>
        <a:spcBef>
          <a:spcPts val="0"/>
        </a:spcBef>
        <a:spcAft>
          <a:spcPts val="0"/>
        </a:spcAft>
        <a:buClrTx/>
        <a:buSzTx/>
        <a:buFontTx/>
        <a:buNone/>
        <a:tabLst/>
        <a:defRPr sz="4400" b="1" i="0" u="none" strike="noStrike" cap="none" spc="0" baseline="0">
          <a:ln>
            <a:noFill/>
          </a:ln>
          <a:solidFill>
            <a:srgbClr val="333399"/>
          </a:solidFill>
          <a:uFill>
            <a:solidFill>
              <a:srgbClr val="333399"/>
            </a:solidFill>
          </a:uFill>
          <a:latin typeface="+mn-lt"/>
          <a:ea typeface="+mn-ea"/>
          <a:cs typeface="+mn-cs"/>
          <a:sym typeface="Arial"/>
        </a:defRPr>
      </a:lvl6pPr>
      <a:lvl7pPr marL="40639" marR="40639" indent="1371600" algn="ctr" defTabSz="914400" rtl="0" latinLnBrk="0">
        <a:lnSpc>
          <a:spcPct val="100000"/>
        </a:lnSpc>
        <a:spcBef>
          <a:spcPts val="0"/>
        </a:spcBef>
        <a:spcAft>
          <a:spcPts val="0"/>
        </a:spcAft>
        <a:buClrTx/>
        <a:buSzTx/>
        <a:buFontTx/>
        <a:buNone/>
        <a:tabLst/>
        <a:defRPr sz="4400" b="1" i="0" u="none" strike="noStrike" cap="none" spc="0" baseline="0">
          <a:ln>
            <a:noFill/>
          </a:ln>
          <a:solidFill>
            <a:srgbClr val="333399"/>
          </a:solidFill>
          <a:uFill>
            <a:solidFill>
              <a:srgbClr val="333399"/>
            </a:solidFill>
          </a:uFill>
          <a:latin typeface="+mn-lt"/>
          <a:ea typeface="+mn-ea"/>
          <a:cs typeface="+mn-cs"/>
          <a:sym typeface="Arial"/>
        </a:defRPr>
      </a:lvl7pPr>
      <a:lvl8pPr marL="40639" marR="40639" indent="1600200" algn="ctr" defTabSz="914400" rtl="0" latinLnBrk="0">
        <a:lnSpc>
          <a:spcPct val="100000"/>
        </a:lnSpc>
        <a:spcBef>
          <a:spcPts val="0"/>
        </a:spcBef>
        <a:spcAft>
          <a:spcPts val="0"/>
        </a:spcAft>
        <a:buClrTx/>
        <a:buSzTx/>
        <a:buFontTx/>
        <a:buNone/>
        <a:tabLst/>
        <a:defRPr sz="4400" b="1" i="0" u="none" strike="noStrike" cap="none" spc="0" baseline="0">
          <a:ln>
            <a:noFill/>
          </a:ln>
          <a:solidFill>
            <a:srgbClr val="333399"/>
          </a:solidFill>
          <a:uFill>
            <a:solidFill>
              <a:srgbClr val="333399"/>
            </a:solidFill>
          </a:uFill>
          <a:latin typeface="+mn-lt"/>
          <a:ea typeface="+mn-ea"/>
          <a:cs typeface="+mn-cs"/>
          <a:sym typeface="Arial"/>
        </a:defRPr>
      </a:lvl8pPr>
      <a:lvl9pPr marL="40639" marR="40639" indent="1828800" algn="ctr" defTabSz="914400" rtl="0" latinLnBrk="0">
        <a:lnSpc>
          <a:spcPct val="100000"/>
        </a:lnSpc>
        <a:spcBef>
          <a:spcPts val="0"/>
        </a:spcBef>
        <a:spcAft>
          <a:spcPts val="0"/>
        </a:spcAft>
        <a:buClrTx/>
        <a:buSzTx/>
        <a:buFontTx/>
        <a:buNone/>
        <a:tabLst/>
        <a:defRPr sz="4400" b="1" i="0" u="none" strike="noStrike" cap="none" spc="0" baseline="0">
          <a:ln>
            <a:noFill/>
          </a:ln>
          <a:solidFill>
            <a:srgbClr val="333399"/>
          </a:solidFill>
          <a:uFill>
            <a:solidFill>
              <a:srgbClr val="333399"/>
            </a:solidFill>
          </a:uFill>
          <a:latin typeface="+mn-lt"/>
          <a:ea typeface="+mn-ea"/>
          <a:cs typeface="+mn-cs"/>
          <a:sym typeface="Arial"/>
        </a:defRPr>
      </a:lvl9pPr>
    </p:titleStyle>
    <p:bodyStyle>
      <a:lvl1pPr marL="383540" marR="40639" indent="-3429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333399"/>
          </a:solidFill>
          <a:uFill>
            <a:solidFill>
              <a:srgbClr val="333399"/>
            </a:solidFill>
          </a:uFill>
          <a:latin typeface="+mn-lt"/>
          <a:ea typeface="+mn-ea"/>
          <a:cs typeface="+mn-cs"/>
          <a:sym typeface="Arial"/>
        </a:defRPr>
      </a:lvl1pPr>
      <a:lvl2pPr marL="824411" marR="40639" indent="-326571"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333399"/>
          </a:solidFill>
          <a:uFill>
            <a:solidFill>
              <a:srgbClr val="333399"/>
            </a:solidFill>
          </a:uFill>
          <a:latin typeface="+mn-lt"/>
          <a:ea typeface="+mn-ea"/>
          <a:cs typeface="+mn-cs"/>
          <a:sym typeface="Arial"/>
        </a:defRPr>
      </a:lvl2pPr>
      <a:lvl3pPr marL="1259839" marR="40639" indent="-3048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333399"/>
          </a:solidFill>
          <a:uFill>
            <a:solidFill>
              <a:srgbClr val="333399"/>
            </a:solidFill>
          </a:uFill>
          <a:latin typeface="+mn-lt"/>
          <a:ea typeface="+mn-ea"/>
          <a:cs typeface="+mn-cs"/>
          <a:sym typeface="Arial"/>
        </a:defRPr>
      </a:lvl3pPr>
      <a:lvl4pPr marL="17780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333399"/>
          </a:solidFill>
          <a:uFill>
            <a:solidFill>
              <a:srgbClr val="333399"/>
            </a:solidFill>
          </a:uFill>
          <a:latin typeface="+mn-lt"/>
          <a:ea typeface="+mn-ea"/>
          <a:cs typeface="+mn-cs"/>
          <a:sym typeface="Arial"/>
        </a:defRPr>
      </a:lvl4pPr>
      <a:lvl5pPr marL="22352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333399"/>
          </a:solidFill>
          <a:uFill>
            <a:solidFill>
              <a:srgbClr val="333399"/>
            </a:solidFill>
          </a:uFill>
          <a:latin typeface="+mn-lt"/>
          <a:ea typeface="+mn-ea"/>
          <a:cs typeface="+mn-cs"/>
          <a:sym typeface="Arial"/>
        </a:defRPr>
      </a:lvl5pPr>
      <a:lvl6pPr marL="22352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333399"/>
          </a:solidFill>
          <a:uFill>
            <a:solidFill>
              <a:srgbClr val="333399"/>
            </a:solidFill>
          </a:uFill>
          <a:latin typeface="+mn-lt"/>
          <a:ea typeface="+mn-ea"/>
          <a:cs typeface="+mn-cs"/>
          <a:sym typeface="Arial"/>
        </a:defRPr>
      </a:lvl6pPr>
      <a:lvl7pPr marL="22352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333399"/>
          </a:solidFill>
          <a:uFill>
            <a:solidFill>
              <a:srgbClr val="333399"/>
            </a:solidFill>
          </a:uFill>
          <a:latin typeface="+mn-lt"/>
          <a:ea typeface="+mn-ea"/>
          <a:cs typeface="+mn-cs"/>
          <a:sym typeface="Arial"/>
        </a:defRPr>
      </a:lvl7pPr>
      <a:lvl8pPr marL="22352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333399"/>
          </a:solidFill>
          <a:uFill>
            <a:solidFill>
              <a:srgbClr val="333399"/>
            </a:solidFill>
          </a:uFill>
          <a:latin typeface="+mn-lt"/>
          <a:ea typeface="+mn-ea"/>
          <a:cs typeface="+mn-cs"/>
          <a:sym typeface="Arial"/>
        </a:defRPr>
      </a:lvl8pPr>
      <a:lvl9pPr marL="22352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333399"/>
          </a:solidFill>
          <a:uFill>
            <a:solidFill>
              <a:srgbClr val="333399"/>
            </a:solidFill>
          </a:uFill>
          <a:latin typeface="+mn-lt"/>
          <a:ea typeface="+mn-ea"/>
          <a:cs typeface="+mn-cs"/>
          <a:sym typeface="Arial"/>
        </a:defRPr>
      </a:lvl9pPr>
    </p:bodyStyle>
    <p:otherStyle>
      <a:lvl1pPr marL="0" marR="0" indent="0" algn="ctr" defTabSz="584200" latinLnBrk="0">
        <a:lnSpc>
          <a:spcPct val="100000"/>
        </a:lnSpc>
        <a:spcBef>
          <a:spcPts val="0"/>
        </a:spcBef>
        <a:spcAft>
          <a:spcPts val="0"/>
        </a:spcAft>
        <a:buClrTx/>
        <a:buSzTx/>
        <a:buFontTx/>
        <a:buNone/>
        <a:tabLst/>
        <a:defRPr sz="24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24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24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24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24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24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24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24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24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p.ravotto@aicanet.it" TargetMode="Externa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p:cNvSpPr>
          <p:nvPr>
            <p:ph type="title"/>
          </p:nvPr>
        </p:nvSpPr>
        <p:spPr>
          <a:xfrm>
            <a:off x="533400" y="2362200"/>
            <a:ext cx="8153400" cy="2590800"/>
          </a:xfrm>
          <a:prstGeom prst="rect">
            <a:avLst/>
          </a:prstGeom>
        </p:spPr>
        <p:txBody>
          <a:bodyPr/>
          <a:lstStyle>
            <a:lvl1pPr>
              <a:defRPr sz="3600">
                <a:latin typeface="Helvetica"/>
                <a:ea typeface="Helvetica"/>
                <a:cs typeface="Helvetica"/>
                <a:sym typeface="Helvetica"/>
              </a:defRPr>
            </a:lvl1pPr>
          </a:lstStyle>
          <a:p>
            <a:r>
              <a:t>AICA Multiplier  events</a:t>
            </a:r>
          </a:p>
        </p:txBody>
      </p:sp>
      <p:sp>
        <p:nvSpPr>
          <p:cNvPr id="125" name="Shape 125"/>
          <p:cNvSpPr>
            <a:spLocks noGrp="1"/>
          </p:cNvSpPr>
          <p:nvPr>
            <p:ph type="body" sz="quarter" idx="1"/>
          </p:nvPr>
        </p:nvSpPr>
        <p:spPr>
          <a:xfrm>
            <a:off x="3962400" y="4953000"/>
            <a:ext cx="4517215" cy="780739"/>
          </a:xfrm>
          <a:prstGeom prst="rect">
            <a:avLst/>
          </a:prstGeom>
        </p:spPr>
        <p:txBody>
          <a:bodyPr/>
          <a:lstStyle/>
          <a:p>
            <a:pPr marL="40639" indent="0" algn="r">
              <a:spcBef>
                <a:spcPts val="0"/>
              </a:spcBef>
              <a:buClr>
                <a:srgbClr val="333399"/>
              </a:buClr>
              <a:buSzTx/>
              <a:buFont typeface="Arial"/>
              <a:buNone/>
              <a:defRPr sz="1600" i="1"/>
            </a:pPr>
            <a:r>
              <a:t>Pierfranco Ravotto</a:t>
            </a:r>
          </a:p>
          <a:p>
            <a:pPr marL="40639" indent="0" algn="r">
              <a:spcBef>
                <a:spcPts val="0"/>
              </a:spcBef>
              <a:buClr>
                <a:srgbClr val="333399"/>
              </a:buClr>
              <a:buSzTx/>
              <a:buFont typeface="Arial"/>
              <a:buNone/>
              <a:defRPr sz="1600" i="1"/>
            </a:pPr>
            <a:r>
              <a:rPr u="sng">
                <a:hlinkClick r:id="rId2"/>
              </a:rPr>
              <a:t>p.ravotto@aicanet.it</a:t>
            </a:r>
          </a:p>
        </p:txBody>
      </p:sp>
      <p:pic>
        <p:nvPicPr>
          <p:cNvPr id="126" name="oq_medium_print.jpg"/>
          <p:cNvPicPr>
            <a:picLocks noChangeAspect="1"/>
          </p:cNvPicPr>
          <p:nvPr/>
        </p:nvPicPr>
        <p:blipFill>
          <a:blip r:embed="rId3">
            <a:extLst/>
          </a:blip>
          <a:stretch>
            <a:fillRect/>
          </a:stretch>
        </p:blipFill>
        <p:spPr>
          <a:xfrm>
            <a:off x="685800" y="96272"/>
            <a:ext cx="2362200" cy="2552244"/>
          </a:xfrm>
          <a:prstGeom prst="rect">
            <a:avLst/>
          </a:prstGeom>
        </p:spPr>
      </p:pic>
    </p:spTree>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Shape 166"/>
          <p:cNvSpPr>
            <a:spLocks noGrp="1"/>
          </p:cNvSpPr>
          <p:nvPr>
            <p:ph type="title"/>
          </p:nvPr>
        </p:nvSpPr>
        <p:spPr>
          <a:xfrm>
            <a:off x="509339" y="114300"/>
            <a:ext cx="8125322" cy="1600200"/>
          </a:xfrm>
          <a:prstGeom prst="rect">
            <a:avLst/>
          </a:prstGeom>
        </p:spPr>
        <p:txBody>
          <a:bodyPr/>
          <a:lstStyle>
            <a:lvl1pPr algn="l"/>
          </a:lstStyle>
          <a:p>
            <a:r>
              <a:t>Some comments</a:t>
            </a:r>
          </a:p>
        </p:txBody>
      </p:sp>
      <p:sp>
        <p:nvSpPr>
          <p:cNvPr id="167" name="Shape 167"/>
          <p:cNvSpPr/>
          <p:nvPr/>
        </p:nvSpPr>
        <p:spPr>
          <a:xfrm>
            <a:off x="554826" y="1823014"/>
            <a:ext cx="7772406" cy="38279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74161" indent="-192881">
              <a:buSzPct val="100000"/>
              <a:buChar char="•"/>
              <a:defRPr sz="1800">
                <a:solidFill>
                  <a:schemeClr val="accent1">
                    <a:hueOff val="273561"/>
                    <a:satOff val="2937"/>
                    <a:lumOff val="-22233"/>
                  </a:schemeClr>
                </a:solidFill>
              </a:defRPr>
            </a:pPr>
            <a:r>
              <a:t>Strength of the RAV is that it returns data benchmarking; it allows to compare own schools with other in similar context.</a:t>
            </a:r>
          </a:p>
          <a:p>
            <a:pPr>
              <a:defRPr sz="1800">
                <a:solidFill>
                  <a:schemeClr val="accent1">
                    <a:hueOff val="273561"/>
                    <a:satOff val="2937"/>
                    <a:lumOff val="-22233"/>
                  </a:schemeClr>
                </a:solidFill>
              </a:defRPr>
            </a:pPr>
            <a:endParaRPr/>
          </a:p>
          <a:p>
            <a:pPr marL="274161" indent="-192881">
              <a:buSzPct val="100000"/>
              <a:buChar char="•"/>
              <a:defRPr sz="1800">
                <a:solidFill>
                  <a:schemeClr val="accent1">
                    <a:hueOff val="273561"/>
                    <a:satOff val="2937"/>
                    <a:lumOff val="-22233"/>
                  </a:schemeClr>
                </a:solidFill>
              </a:defRPr>
            </a:pPr>
            <a:r>
              <a:t>The difficulty is the governance of the process.</a:t>
            </a:r>
          </a:p>
          <a:p>
            <a:pPr>
              <a:defRPr sz="1800">
                <a:solidFill>
                  <a:schemeClr val="accent1">
                    <a:hueOff val="273561"/>
                    <a:satOff val="2937"/>
                    <a:lumOff val="-22233"/>
                  </a:schemeClr>
                </a:solidFill>
              </a:defRPr>
            </a:pPr>
            <a:endParaRPr/>
          </a:p>
          <a:p>
            <a:pPr marL="274161" indent="-192881">
              <a:buSzPct val="100000"/>
              <a:buChar char="•"/>
              <a:defRPr sz="1800">
                <a:solidFill>
                  <a:schemeClr val="accent1">
                    <a:hueOff val="273561"/>
                    <a:satOff val="2937"/>
                    <a:lumOff val="-22233"/>
                  </a:schemeClr>
                </a:solidFill>
              </a:defRPr>
            </a:pPr>
            <a:r>
              <a:t>In the school a Fordist model still prevails; the need is to experience flexibility.</a:t>
            </a:r>
          </a:p>
          <a:p>
            <a:pPr>
              <a:defRPr sz="1800">
                <a:solidFill>
                  <a:schemeClr val="accent1">
                    <a:hueOff val="273561"/>
                    <a:satOff val="2937"/>
                    <a:lumOff val="-22233"/>
                  </a:schemeClr>
                </a:solidFill>
              </a:defRPr>
            </a:pPr>
            <a:endParaRPr/>
          </a:p>
          <a:p>
            <a:pPr marL="274161" indent="-192881">
              <a:buSzPct val="100000"/>
              <a:buChar char="•"/>
              <a:defRPr sz="1800">
                <a:solidFill>
                  <a:schemeClr val="accent1">
                    <a:hueOff val="273561"/>
                    <a:satOff val="2937"/>
                    <a:lumOff val="-22233"/>
                  </a:schemeClr>
                </a:solidFill>
              </a:defRPr>
            </a:pPr>
            <a:r>
              <a:t>Lever to design improvement plans is the involvement of people; it becomes crucial to develop a system of communication within the school and between schools.</a:t>
            </a:r>
          </a:p>
          <a:p>
            <a:pPr>
              <a:defRPr sz="1800">
                <a:solidFill>
                  <a:schemeClr val="accent1">
                    <a:hueOff val="273561"/>
                    <a:satOff val="2937"/>
                    <a:lumOff val="-22233"/>
                  </a:schemeClr>
                </a:solidFill>
              </a:defRPr>
            </a:pPr>
            <a:endParaRPr/>
          </a:p>
          <a:p>
            <a:pPr marL="274161" indent="-192881">
              <a:buSzPct val="100000"/>
              <a:buChar char="•"/>
              <a:defRPr sz="1800">
                <a:solidFill>
                  <a:schemeClr val="accent1">
                    <a:hueOff val="273561"/>
                    <a:satOff val="2937"/>
                    <a:lumOff val="-22233"/>
                  </a:schemeClr>
                </a:solidFill>
              </a:defRPr>
            </a:pPr>
            <a:r>
              <a:t>It is important to give the evaluation a pedagogical cut; the RAV makes us think if the pedagogical model is shared with teachers and parents.</a:t>
            </a:r>
          </a:p>
        </p:txBody>
      </p:sp>
    </p:spTree>
  </p:cSld>
  <p:clrMapOvr>
    <a:masterClrMapping/>
  </p:clrMapOvr>
  <p:transition xmlns:p14="http://schemas.microsoft.com/office/powerpoint/2010/mai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9" name="Table 169"/>
          <p:cNvGraphicFramePr/>
          <p:nvPr/>
        </p:nvGraphicFramePr>
        <p:xfrm>
          <a:off x="792349" y="2007309"/>
          <a:ext cx="6059804" cy="1058545"/>
        </p:xfrm>
        <a:graphic>
          <a:graphicData uri="http://schemas.openxmlformats.org/drawingml/2006/table">
            <a:tbl>
              <a:tblPr bandRow="1">
                <a:tableStyleId>{4C3C2611-4C71-4FC5-86AE-919BDF0F9419}</a:tableStyleId>
              </a:tblPr>
              <a:tblGrid>
                <a:gridCol w="2411095"/>
                <a:gridCol w="3648709"/>
              </a:tblGrid>
              <a:tr h="262255">
                <a:tc>
                  <a:txBody>
                    <a:bodyPr/>
                    <a:lstStyle/>
                    <a:p>
                      <a:pPr algn="l" defTabSz="449580">
                        <a:lnSpc>
                          <a:spcPts val="900"/>
                        </a:lnSpc>
                        <a:defRPr sz="900">
                          <a:latin typeface="Courier New"/>
                          <a:ea typeface="Courier New"/>
                          <a:cs typeface="Courier New"/>
                          <a:sym typeface="Courier New"/>
                        </a:defRPr>
                      </a:pPr>
                      <a:r>
                        <a:rPr sz="1100">
                          <a:latin typeface="Calibri"/>
                          <a:ea typeface="Calibri"/>
                          <a:cs typeface="Calibri"/>
                          <a:sym typeface="Calibri"/>
                        </a:rPr>
                        <a:t>Estimated Start Date (dd-mm-yyyy)</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49580">
                        <a:lnSpc>
                          <a:spcPts val="900"/>
                        </a:lnSpc>
                        <a:defRPr sz="900">
                          <a:latin typeface="Courier New"/>
                          <a:ea typeface="Courier New"/>
                          <a:cs typeface="Courier New"/>
                          <a:sym typeface="Courier New"/>
                        </a:defRPr>
                      </a:pPr>
                      <a:r>
                        <a:rPr sz="1100">
                          <a:latin typeface="Calibri"/>
                          <a:ea typeface="Calibri"/>
                          <a:cs typeface="Calibri"/>
                          <a:sym typeface="Calibri"/>
                        </a:rPr>
                        <a:t>01-05-2015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68605">
                <a:tc>
                  <a:txBody>
                    <a:bodyPr/>
                    <a:lstStyle/>
                    <a:p>
                      <a:pPr algn="l" defTabSz="449580">
                        <a:lnSpc>
                          <a:spcPts val="900"/>
                        </a:lnSpc>
                        <a:defRPr sz="900">
                          <a:latin typeface="Courier New"/>
                          <a:ea typeface="Courier New"/>
                          <a:cs typeface="Courier New"/>
                          <a:sym typeface="Courier New"/>
                        </a:defRPr>
                      </a:pPr>
                      <a:r>
                        <a:rPr sz="1100">
                          <a:latin typeface="Calibri"/>
                          <a:ea typeface="Calibri"/>
                          <a:cs typeface="Calibri"/>
                          <a:sym typeface="Calibri"/>
                        </a:rPr>
                        <a:t>Estimated End Date (dd-mm-yyyy)</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EFEFEF"/>
                    </a:solidFill>
                  </a:tcPr>
                </a:tc>
                <a:tc>
                  <a:txBody>
                    <a:bodyPr/>
                    <a:lstStyle/>
                    <a:p>
                      <a:pPr algn="l" defTabSz="449580">
                        <a:lnSpc>
                          <a:spcPts val="900"/>
                        </a:lnSpc>
                        <a:defRPr sz="900">
                          <a:latin typeface="Courier New"/>
                          <a:ea typeface="Courier New"/>
                          <a:cs typeface="Courier New"/>
                          <a:sym typeface="Courier New"/>
                        </a:defRPr>
                      </a:pPr>
                      <a:r>
                        <a:rPr sz="1100" b="1">
                          <a:latin typeface="Calibri"/>
                          <a:ea typeface="Calibri"/>
                          <a:cs typeface="Calibri"/>
                          <a:sym typeface="Calibri"/>
                        </a:rPr>
                        <a:t>31-12-2015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EFEFEF"/>
                    </a:solidFill>
                  </a:tcPr>
                </a:tc>
              </a:tr>
              <a:tr h="265430">
                <a:tc>
                  <a:txBody>
                    <a:bodyPr/>
                    <a:lstStyle/>
                    <a:p>
                      <a:pPr algn="l" defTabSz="449580">
                        <a:lnSpc>
                          <a:spcPts val="900"/>
                        </a:lnSpc>
                        <a:defRPr sz="900">
                          <a:latin typeface="Courier New"/>
                          <a:ea typeface="Courier New"/>
                          <a:cs typeface="Courier New"/>
                          <a:sym typeface="Courier New"/>
                        </a:defRPr>
                      </a:pPr>
                      <a:r>
                        <a:rPr sz="1100">
                          <a:latin typeface="Calibri"/>
                          <a:ea typeface="Calibri"/>
                          <a:cs typeface="Calibri"/>
                          <a:sym typeface="Calibri"/>
                        </a:rPr>
                        <a:t>Activity Leading Organisation</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lnSpc>
                          <a:spcPts val="900"/>
                        </a:lnSpc>
                        <a:defRPr sz="900">
                          <a:latin typeface="Courier New"/>
                          <a:ea typeface="Courier New"/>
                          <a:cs typeface="Courier New"/>
                          <a:sym typeface="Courier New"/>
                        </a:defRPr>
                      </a:pPr>
                      <a:r>
                        <a:rPr sz="1100">
                          <a:latin typeface="Calibri"/>
                          <a:ea typeface="Calibri"/>
                          <a:cs typeface="Calibri"/>
                          <a:sym typeface="Calibri"/>
                        </a:rPr>
                        <a:t>Associazione Italiana per l'lnformatica e il Calcolo automatico</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62255">
                <a:tc>
                  <a:txBody>
                    <a:bodyPr/>
                    <a:lstStyle/>
                    <a:p>
                      <a:pPr algn="l" defTabSz="449580">
                        <a:lnSpc>
                          <a:spcPts val="900"/>
                        </a:lnSpc>
                        <a:defRPr sz="900">
                          <a:latin typeface="Courier New"/>
                          <a:ea typeface="Courier New"/>
                          <a:cs typeface="Courier New"/>
                          <a:sym typeface="Courier New"/>
                        </a:defRPr>
                      </a:pPr>
                      <a:r>
                        <a:rPr sz="1100">
                          <a:latin typeface="Calibri"/>
                          <a:ea typeface="Calibri"/>
                          <a:cs typeface="Calibri"/>
                          <a:sym typeface="Calibri"/>
                        </a:rPr>
                        <a:t>Participating Organisations</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lnSpc>
                          <a:spcPts val="900"/>
                        </a:lnSpc>
                        <a:defRPr sz="900">
                          <a:latin typeface="Courier New"/>
                          <a:ea typeface="Courier New"/>
                          <a:cs typeface="Courier New"/>
                          <a:sym typeface="Courier New"/>
                        </a:defRPr>
                      </a:pPr>
                      <a:r>
                        <a:rPr sz="1100">
                          <a:latin typeface="Calibri"/>
                          <a:ea typeface="Calibri"/>
                          <a:cs typeface="Calibri"/>
                          <a:sym typeface="Calibri"/>
                        </a:rPr>
                        <a:t>CONSIGLIO NAZIONALE DELLE RICERCHE</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bl>
          </a:graphicData>
        </a:graphic>
      </p:graphicFrame>
      <p:sp>
        <p:nvSpPr>
          <p:cNvPr id="170" name="Shape 170"/>
          <p:cNvSpPr>
            <a:spLocks noGrp="1"/>
          </p:cNvSpPr>
          <p:nvPr>
            <p:ph type="title"/>
          </p:nvPr>
        </p:nvSpPr>
        <p:spPr>
          <a:xfrm>
            <a:off x="685800" y="496562"/>
            <a:ext cx="8005936" cy="1179839"/>
          </a:xfrm>
          <a:prstGeom prst="rect">
            <a:avLst/>
          </a:prstGeom>
        </p:spPr>
        <p:txBody>
          <a:bodyPr/>
          <a:lstStyle>
            <a:lvl1pPr marL="34950" marR="34950" algn="l" defTabSz="786384">
              <a:defRPr sz="3784"/>
            </a:lvl1pPr>
          </a:lstStyle>
          <a:p>
            <a:r>
              <a:t>E3: Contact training with teachers</a:t>
            </a:r>
          </a:p>
        </p:txBody>
      </p:sp>
      <p:sp>
        <p:nvSpPr>
          <p:cNvPr id="171" name="Shape 171"/>
          <p:cNvSpPr/>
          <p:nvPr/>
        </p:nvSpPr>
        <p:spPr>
          <a:xfrm>
            <a:off x="1327975" y="3504862"/>
            <a:ext cx="7354390" cy="2141018"/>
          </a:xfrm>
          <a:prstGeom prst="rect">
            <a:avLst/>
          </a:prstGeom>
          <a:solidFill>
            <a:srgbClr val="FFFFFF"/>
          </a:solidFill>
          <a:ln w="25400">
            <a:solidFill>
              <a:schemeClr val="accent1">
                <a:hueOff val="47394"/>
                <a:satOff val="-25753"/>
                <a:lumOff val="-7544"/>
              </a:schemeClr>
            </a:solidFill>
            <a:miter lim="400000"/>
          </a:ln>
          <a:effectLst>
            <a:outerShdw blurRad="63500" dist="25400" dir="54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spAutoFit/>
          </a:bodyPr>
          <a:lstStyle/>
          <a:p>
            <a:pPr marL="0" marR="0" defTabSz="449580">
              <a:spcBef>
                <a:spcPts val="600"/>
              </a:spcBef>
              <a:defRPr sz="1600" b="1">
                <a:solidFill>
                  <a:schemeClr val="accent1">
                    <a:hueOff val="47394"/>
                    <a:satOff val="-25753"/>
                    <a:lumOff val="-7544"/>
                  </a:schemeClr>
                </a:solidFill>
                <a:uFill>
                  <a:solidFill>
                    <a:srgbClr val="17365D"/>
                  </a:solidFill>
                </a:uFill>
              </a:defRPr>
            </a:pPr>
            <a:r>
              <a:t>E3-Contact training with VET teachers in Italy – 02</a:t>
            </a:r>
          </a:p>
          <a:p>
            <a:pPr marL="0" marR="0" algn="just" defTabSz="449580">
              <a:lnSpc>
                <a:spcPct val="115000"/>
              </a:lnSpc>
              <a:spcBef>
                <a:spcPts val="1000"/>
              </a:spcBef>
              <a:defRPr sz="1600">
                <a:solidFill>
                  <a:schemeClr val="accent1">
                    <a:hueOff val="47394"/>
                    <a:satOff val="-25753"/>
                    <a:lumOff val="-7544"/>
                  </a:schemeClr>
                </a:solidFill>
              </a:defRPr>
            </a:pPr>
            <a:endParaRPr/>
          </a:p>
          <a:p>
            <a:pPr marL="0" marR="0" algn="just" defTabSz="449580">
              <a:lnSpc>
                <a:spcPct val="115000"/>
              </a:lnSpc>
              <a:spcBef>
                <a:spcPts val="1000"/>
              </a:spcBef>
              <a:defRPr sz="1600">
                <a:solidFill>
                  <a:schemeClr val="accent1">
                    <a:hueOff val="47394"/>
                    <a:satOff val="-25753"/>
                    <a:lumOff val="-7544"/>
                  </a:schemeClr>
                </a:solidFill>
              </a:defRPr>
            </a:pPr>
            <a:r>
              <a:t>The organiser of the event is P3 AICA and the representative of CNR joins to the event. In the preparation of the programme Pl ITS and P3 AICA will collaborate. The inside evaluation will be provided by AICA. Other representative of the consortium will not take part.</a:t>
            </a:r>
          </a:p>
          <a:p>
            <a:pPr marL="0" marR="0" algn="just" defTabSz="449580">
              <a:lnSpc>
                <a:spcPct val="115000"/>
              </a:lnSpc>
              <a:spcBef>
                <a:spcPts val="1000"/>
              </a:spcBef>
              <a:defRPr sz="1600">
                <a:solidFill>
                  <a:schemeClr val="accent1">
                    <a:hueOff val="47394"/>
                    <a:satOff val="-25753"/>
                    <a:lumOff val="-7544"/>
                  </a:schemeClr>
                </a:solidFill>
              </a:defRPr>
            </a:pPr>
            <a:r>
              <a:t>Number of participants (from Italy): 16</a:t>
            </a:r>
          </a:p>
        </p:txBody>
      </p:sp>
    </p:spTree>
  </p:cSld>
  <p:clrMapOvr>
    <a:masterClrMapping/>
  </p:clrMapOvr>
  <p:transition xmlns:p14="http://schemas.microsoft.com/office/powerpoint/2010/mai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p:nvPr/>
        </p:nvSpPr>
        <p:spPr>
          <a:xfrm>
            <a:off x="638926" y="2116776"/>
            <a:ext cx="7845150" cy="324039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600">
                <a:solidFill>
                  <a:schemeClr val="accent1">
                    <a:hueOff val="47394"/>
                    <a:satOff val="-25753"/>
                    <a:lumOff val="-7544"/>
                  </a:schemeClr>
                </a:solidFill>
              </a:defRPr>
            </a:pPr>
            <a:r>
              <a:t>Dates: to be defined</a:t>
            </a:r>
          </a:p>
          <a:p>
            <a:pPr>
              <a:defRPr sz="2600">
                <a:solidFill>
                  <a:schemeClr val="accent1">
                    <a:hueOff val="47394"/>
                    <a:satOff val="-25753"/>
                    <a:lumOff val="-7544"/>
                  </a:schemeClr>
                </a:solidFill>
              </a:defRPr>
            </a:pPr>
            <a:endParaRPr/>
          </a:p>
          <a:p>
            <a:pPr>
              <a:defRPr sz="2600">
                <a:solidFill>
                  <a:schemeClr val="accent1">
                    <a:hueOff val="47394"/>
                    <a:satOff val="-25753"/>
                    <a:lumOff val="-7544"/>
                  </a:schemeClr>
                </a:solidFill>
              </a:defRPr>
            </a:pPr>
            <a:r>
              <a:t>Location: a school</a:t>
            </a:r>
          </a:p>
          <a:p>
            <a:pPr>
              <a:defRPr sz="2600">
                <a:solidFill>
                  <a:schemeClr val="accent1">
                    <a:hueOff val="47394"/>
                    <a:satOff val="-25753"/>
                    <a:lumOff val="-7544"/>
                  </a:schemeClr>
                </a:solidFill>
              </a:defRPr>
            </a:pPr>
            <a:endParaRPr/>
          </a:p>
          <a:p>
            <a:pPr>
              <a:defRPr sz="2600">
                <a:solidFill>
                  <a:schemeClr val="accent1">
                    <a:hueOff val="47394"/>
                    <a:satOff val="-25753"/>
                    <a:lumOff val="-7544"/>
                  </a:schemeClr>
                </a:solidFill>
              </a:defRPr>
            </a:pPr>
            <a:r>
              <a:t>Participants: Teachers </a:t>
            </a:r>
          </a:p>
          <a:p>
            <a:pPr>
              <a:defRPr sz="2600">
                <a:solidFill>
                  <a:schemeClr val="accent1">
                    <a:hueOff val="47394"/>
                    <a:satOff val="-25753"/>
                    <a:lumOff val="-7544"/>
                  </a:schemeClr>
                </a:solidFill>
              </a:defRPr>
            </a:pPr>
            <a:r>
              <a:t>                     School principals (to be defined)</a:t>
            </a:r>
          </a:p>
          <a:p>
            <a:pPr>
              <a:defRPr sz="2600">
                <a:solidFill>
                  <a:schemeClr val="accent1">
                    <a:hueOff val="47394"/>
                    <a:satOff val="-25753"/>
                    <a:lumOff val="-7544"/>
                  </a:schemeClr>
                </a:solidFill>
              </a:defRPr>
            </a:pPr>
            <a:r>
              <a:t>                     Local school authorities (to be defined)</a:t>
            </a:r>
          </a:p>
        </p:txBody>
      </p:sp>
      <p:sp>
        <p:nvSpPr>
          <p:cNvPr id="174" name="Shape 174"/>
          <p:cNvSpPr>
            <a:spLocks noGrp="1"/>
          </p:cNvSpPr>
          <p:nvPr>
            <p:ph type="title"/>
          </p:nvPr>
        </p:nvSpPr>
        <p:spPr>
          <a:xfrm>
            <a:off x="685800" y="496562"/>
            <a:ext cx="8005936" cy="1179839"/>
          </a:xfrm>
          <a:prstGeom prst="rect">
            <a:avLst/>
          </a:prstGeom>
        </p:spPr>
        <p:txBody>
          <a:bodyPr/>
          <a:lstStyle>
            <a:lvl1pPr marL="34950" marR="34950" algn="l" defTabSz="786384">
              <a:defRPr sz="3784"/>
            </a:lvl1pPr>
          </a:lstStyle>
          <a:p>
            <a:r>
              <a:t>E3: Contact training with teachers</a:t>
            </a:r>
          </a:p>
        </p:txBody>
      </p:sp>
    </p:spTree>
  </p:cSld>
  <p:clrMapOvr>
    <a:masterClrMapping/>
  </p:clrMapOvr>
  <p:transition xmlns:p14="http://schemas.microsoft.com/office/powerpoint/2010/mai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p:nvPr/>
        </p:nvSpPr>
        <p:spPr>
          <a:xfrm>
            <a:off x="3886200" y="3810000"/>
            <a:ext cx="4508500" cy="55215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marL="383540" indent="-342900" algn="r">
              <a:buClr>
                <a:srgbClr val="333399"/>
              </a:buClr>
              <a:buFont typeface="Arial"/>
              <a:defRPr sz="1600" i="1">
                <a:solidFill>
                  <a:srgbClr val="333399"/>
                </a:solidFill>
                <a:uFill>
                  <a:solidFill>
                    <a:srgbClr val="333399"/>
                  </a:solidFill>
                </a:uFill>
              </a:defRPr>
            </a:pPr>
            <a:r>
              <a:t>Pierfranco Ravotto</a:t>
            </a:r>
          </a:p>
          <a:p>
            <a:pPr marL="383540" indent="-342900" algn="r">
              <a:buClr>
                <a:srgbClr val="333399"/>
              </a:buClr>
              <a:buFont typeface="Arial"/>
              <a:defRPr sz="1600" i="1">
                <a:solidFill>
                  <a:srgbClr val="333399"/>
                </a:solidFill>
                <a:uFill>
                  <a:solidFill>
                    <a:srgbClr val="333399"/>
                  </a:solidFill>
                </a:uFill>
              </a:defRPr>
            </a:pPr>
            <a:r>
              <a:t>p.ravotto@aicanet.it</a:t>
            </a:r>
          </a:p>
        </p:txBody>
      </p:sp>
      <p:sp>
        <p:nvSpPr>
          <p:cNvPr id="177" name="Shape 177"/>
          <p:cNvSpPr/>
          <p:nvPr/>
        </p:nvSpPr>
        <p:spPr>
          <a:xfrm>
            <a:off x="762000" y="2362200"/>
            <a:ext cx="6946900" cy="4963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spcBef>
                <a:spcPts val="1600"/>
              </a:spcBef>
              <a:buClr>
                <a:srgbClr val="333399"/>
              </a:buClr>
              <a:buFont typeface="Arial"/>
              <a:defRPr sz="2800" b="1">
                <a:solidFill>
                  <a:srgbClr val="333399"/>
                </a:solidFill>
                <a:uFill>
                  <a:solidFill>
                    <a:srgbClr val="333399"/>
                  </a:solidFill>
                </a:uFill>
              </a:defRPr>
            </a:lvl1pPr>
          </a:lstStyle>
          <a:p>
            <a:r>
              <a:t>Thank you for your attention</a:t>
            </a:r>
          </a:p>
        </p:txBody>
      </p:sp>
      <p:pic>
        <p:nvPicPr>
          <p:cNvPr id="178" name="oq_medium_print.jpg"/>
          <p:cNvPicPr>
            <a:picLocks noChangeAspect="1"/>
          </p:cNvPicPr>
          <p:nvPr/>
        </p:nvPicPr>
        <p:blipFill>
          <a:blip r:embed="rId2">
            <a:extLst/>
          </a:blip>
          <a:stretch>
            <a:fillRect/>
          </a:stretch>
        </p:blipFill>
        <p:spPr>
          <a:xfrm>
            <a:off x="6375400" y="350272"/>
            <a:ext cx="2362200" cy="2552244"/>
          </a:xfrm>
          <a:prstGeom prst="rect">
            <a:avLst/>
          </a:prstGeom>
        </p:spPr>
      </p:pic>
    </p:spTree>
  </p:cSld>
  <p:clrMapOvr>
    <a:masterClrMapping/>
  </p:clrMapOvr>
  <p:transition xmlns:p14="http://schemas.microsoft.com/office/powerpoint/2010/mai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title"/>
          </p:nvPr>
        </p:nvSpPr>
        <p:spPr>
          <a:xfrm>
            <a:off x="685800" y="76200"/>
            <a:ext cx="8146055" cy="1600200"/>
          </a:xfrm>
          <a:prstGeom prst="rect">
            <a:avLst/>
          </a:prstGeom>
        </p:spPr>
        <p:txBody>
          <a:bodyPr/>
          <a:lstStyle>
            <a:lvl1pPr algn="l">
              <a:defRPr sz="4200"/>
            </a:lvl1pPr>
          </a:lstStyle>
          <a:p>
            <a:r>
              <a:t>Multiplier events </a:t>
            </a:r>
          </a:p>
        </p:txBody>
      </p:sp>
      <p:graphicFrame>
        <p:nvGraphicFramePr>
          <p:cNvPr id="129" name="Table 129"/>
          <p:cNvGraphicFramePr/>
          <p:nvPr/>
        </p:nvGraphicFramePr>
        <p:xfrm>
          <a:off x="1051619" y="1713055"/>
          <a:ext cx="6304279" cy="3647440"/>
        </p:xfrm>
        <a:graphic>
          <a:graphicData uri="http://schemas.openxmlformats.org/drawingml/2006/table">
            <a:tbl>
              <a:tblPr bandRow="1">
                <a:tableStyleId>{4C3C2611-4C71-4FC5-86AE-919BDF0F9419}</a:tableStyleId>
              </a:tblPr>
              <a:tblGrid>
                <a:gridCol w="362585"/>
                <a:gridCol w="3063240"/>
                <a:gridCol w="992505"/>
                <a:gridCol w="940435"/>
                <a:gridCol w="945514"/>
              </a:tblGrid>
              <a:tr h="184150">
                <a:tc>
                  <a:txBody>
                    <a:bodyPr/>
                    <a:lstStyle/>
                    <a:p>
                      <a:pPr algn="l" defTabSz="449580">
                        <a:defRPr sz="1100">
                          <a:latin typeface="Cambria"/>
                          <a:ea typeface="Cambria"/>
                          <a:cs typeface="Cambria"/>
                          <a:sym typeface="Cambria"/>
                        </a:defRPr>
                      </a:pPr>
                      <a:r>
                        <a:rPr b="1">
                          <a:latin typeface="Calibri"/>
                          <a:ea typeface="Calibri"/>
                          <a:cs typeface="Calibri"/>
                          <a:sym typeface="Calibri"/>
                        </a:rPr>
                        <a:t>Nr</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D9D9D9"/>
                    </a:solidFill>
                  </a:tcPr>
                </a:tc>
                <a:tc>
                  <a:txBody>
                    <a:bodyPr/>
                    <a:lstStyle/>
                    <a:p>
                      <a:pPr indent="127000" algn="l" defTabSz="449580">
                        <a:defRPr sz="1100">
                          <a:latin typeface="Cambria"/>
                          <a:ea typeface="Cambria"/>
                          <a:cs typeface="Cambria"/>
                          <a:sym typeface="Cambria"/>
                        </a:defRPr>
                      </a:pPr>
                      <a:r>
                        <a:rPr sz="1000">
                          <a:latin typeface="Calibri"/>
                          <a:ea typeface="Calibri"/>
                          <a:cs typeface="Calibri"/>
                          <a:sym typeface="Calibri"/>
                        </a:rPr>
                        <a:t>Title</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D9D9D9"/>
                    </a:solidFill>
                  </a:tcPr>
                </a:tc>
                <a:tc>
                  <a:txBody>
                    <a:bodyPr/>
                    <a:lstStyle/>
                    <a:p>
                      <a:pPr indent="127000" algn="l" defTabSz="449580">
                        <a:defRPr sz="1100">
                          <a:latin typeface="Cambria"/>
                          <a:ea typeface="Cambria"/>
                          <a:cs typeface="Cambria"/>
                          <a:sym typeface="Cambria"/>
                        </a:defRPr>
                      </a:pPr>
                      <a:r>
                        <a:rPr sz="1000">
                          <a:latin typeface="Calibri"/>
                          <a:ea typeface="Calibri"/>
                          <a:cs typeface="Calibri"/>
                          <a:sym typeface="Calibri"/>
                        </a:rPr>
                        <a:t>Date</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D9D9D9"/>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Aim</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D9D9D9"/>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Participants</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D9D9D9"/>
                    </a:solidFill>
                  </a:tcPr>
                </a:tc>
              </a:tr>
              <a:tr h="184150">
                <a:tc>
                  <a:txBody>
                    <a:bodyPr/>
                    <a:lstStyle/>
                    <a:p>
                      <a:pPr algn="l" defTabSz="449580">
                        <a:defRPr sz="1100">
                          <a:latin typeface="Cambria"/>
                          <a:ea typeface="Cambria"/>
                          <a:cs typeface="Cambria"/>
                          <a:sym typeface="Cambria"/>
                        </a:defRPr>
                      </a:pPr>
                      <a:r>
                        <a:rPr b="1">
                          <a:latin typeface="Calibri"/>
                          <a:ea typeface="Calibri"/>
                          <a:cs typeface="Calibri"/>
                          <a:sym typeface="Calibri"/>
                        </a:rPr>
                        <a:t>E1</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indent="127000" algn="l" defTabSz="449580">
                        <a:defRPr sz="1100">
                          <a:latin typeface="Cambria"/>
                          <a:ea typeface="Cambria"/>
                          <a:cs typeface="Cambria"/>
                          <a:sym typeface="Cambria"/>
                        </a:defRPr>
                      </a:pPr>
                      <a:r>
                        <a:rPr sz="1000">
                          <a:latin typeface="Calibri"/>
                          <a:ea typeface="Calibri"/>
                          <a:cs typeface="Calibri"/>
                          <a:sym typeface="Calibri"/>
                        </a:rPr>
                        <a:t>QA Systems in VET" dissemination in Italy (AICA)</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indent="127000" algn="l" defTabSz="449580">
                        <a:defRPr sz="1100">
                          <a:latin typeface="Cambria"/>
                          <a:ea typeface="Cambria"/>
                          <a:cs typeface="Cambria"/>
                          <a:sym typeface="Cambria"/>
                        </a:defRPr>
                      </a:pPr>
                      <a:r>
                        <a:rPr sz="1000">
                          <a:latin typeface="Calibri"/>
                          <a:ea typeface="Calibri"/>
                          <a:cs typeface="Calibri"/>
                          <a:sym typeface="Calibri"/>
                        </a:rPr>
                        <a:t>May 2015</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8DB3E2"/>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Disseminationconsultation</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20</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r h="190500">
                <a:tc>
                  <a:txBody>
                    <a:bodyPr/>
                    <a:lstStyle/>
                    <a:p>
                      <a:pPr algn="l" defTabSz="449580">
                        <a:defRPr sz="1100">
                          <a:latin typeface="Cambria"/>
                          <a:ea typeface="Cambria"/>
                          <a:cs typeface="Cambria"/>
                          <a:sym typeface="Cambria"/>
                        </a:defRPr>
                      </a:pPr>
                      <a:r>
                        <a:rPr b="1">
                          <a:latin typeface="Calibri"/>
                          <a:ea typeface="Calibri"/>
                          <a:cs typeface="Calibri"/>
                          <a:sym typeface="Calibri"/>
                        </a:rPr>
                        <a:t>E2</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defRPr sz="1100">
                          <a:latin typeface="Cambria"/>
                          <a:ea typeface="Cambria"/>
                          <a:cs typeface="Cambria"/>
                          <a:sym typeface="Cambria"/>
                        </a:defRPr>
                      </a:pPr>
                      <a:r>
                        <a:rPr sz="1000" dirty="0">
                          <a:latin typeface="Calibri"/>
                          <a:ea typeface="Calibri"/>
                          <a:cs typeface="Calibri"/>
                          <a:sym typeface="Calibri"/>
                        </a:rPr>
                        <a:t>Contact training with VET teachers in Italy - O2  (AICA)</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indent="127000" algn="l" defTabSz="449580">
                        <a:defRPr sz="1100">
                          <a:latin typeface="Cambria"/>
                          <a:ea typeface="Cambria"/>
                          <a:cs typeface="Cambria"/>
                          <a:sym typeface="Cambria"/>
                        </a:defRPr>
                      </a:pPr>
                      <a:r>
                        <a:rPr sz="1000">
                          <a:latin typeface="Calibri"/>
                          <a:ea typeface="Calibri"/>
                          <a:cs typeface="Calibri"/>
                          <a:sym typeface="Calibri"/>
                        </a:rPr>
                        <a:t>May 2015</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8DB3E2"/>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Start consultation</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12+20 (12+10)</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r h="190500">
                <a:tc>
                  <a:txBody>
                    <a:bodyPr/>
                    <a:lstStyle/>
                    <a:p>
                      <a:pPr algn="l" defTabSz="449580">
                        <a:defRPr sz="1100">
                          <a:latin typeface="Cambria"/>
                          <a:ea typeface="Cambria"/>
                          <a:cs typeface="Cambria"/>
                          <a:sym typeface="Cambria"/>
                        </a:defRPr>
                      </a:pPr>
                      <a:r>
                        <a:rPr b="1">
                          <a:latin typeface="Calibri"/>
                          <a:ea typeface="Calibri"/>
                          <a:cs typeface="Calibri"/>
                          <a:sym typeface="Calibri"/>
                        </a:rPr>
                        <a:t>E3</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Contact training with VET teachers in Italy - O2 (AICA)</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indent="127000" algn="l" defTabSz="449580">
                        <a:defRPr sz="1100">
                          <a:latin typeface="Cambria"/>
                          <a:ea typeface="Cambria"/>
                          <a:cs typeface="Cambria"/>
                          <a:sym typeface="Cambria"/>
                        </a:defRPr>
                      </a:pPr>
                      <a:r>
                        <a:rPr sz="1000">
                          <a:latin typeface="Calibri"/>
                          <a:ea typeface="Calibri"/>
                          <a:cs typeface="Calibri"/>
                          <a:sym typeface="Calibri"/>
                        </a:rPr>
                        <a:t>Dec. 2015</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FFFF00"/>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End consultation</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16</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r h="190500">
                <a:tc>
                  <a:txBody>
                    <a:bodyPr/>
                    <a:lstStyle/>
                    <a:p>
                      <a:pPr algn="l" defTabSz="449580">
                        <a:defRPr sz="1100">
                          <a:latin typeface="Cambria"/>
                          <a:ea typeface="Cambria"/>
                          <a:cs typeface="Cambria"/>
                          <a:sym typeface="Cambria"/>
                        </a:defRPr>
                      </a:pPr>
                      <a:r>
                        <a:rPr b="1">
                          <a:latin typeface="Calibri"/>
                          <a:ea typeface="Calibri"/>
                          <a:cs typeface="Calibri"/>
                          <a:sym typeface="Calibri"/>
                        </a:rPr>
                        <a:t>E4</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Contact training with VET teachers in Hungary - O2 (ITS)</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indent="127000" algn="l" defTabSz="449580">
                        <a:defRPr sz="1100">
                          <a:latin typeface="Cambria"/>
                          <a:ea typeface="Cambria"/>
                          <a:cs typeface="Cambria"/>
                          <a:sym typeface="Cambria"/>
                        </a:defRPr>
                      </a:pPr>
                      <a:r>
                        <a:rPr sz="1000">
                          <a:latin typeface="Calibri"/>
                          <a:ea typeface="Calibri"/>
                          <a:cs typeface="Calibri"/>
                          <a:sym typeface="Calibri"/>
                        </a:rPr>
                        <a:t>May 2015</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8DB3E2"/>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Start consultation</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15</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r h="190500">
                <a:tc>
                  <a:txBody>
                    <a:bodyPr/>
                    <a:lstStyle/>
                    <a:p>
                      <a:pPr algn="l" defTabSz="449580">
                        <a:defRPr sz="1100">
                          <a:latin typeface="Cambria"/>
                          <a:ea typeface="Cambria"/>
                          <a:cs typeface="Cambria"/>
                          <a:sym typeface="Cambria"/>
                        </a:defRPr>
                      </a:pPr>
                      <a:r>
                        <a:rPr b="1">
                          <a:latin typeface="Calibri"/>
                          <a:ea typeface="Calibri"/>
                          <a:cs typeface="Calibri"/>
                          <a:sym typeface="Calibri"/>
                        </a:rPr>
                        <a:t>E5</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Contact training with VET teachers in Hungary - O2 (ITS)</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indent="127000" algn="l" defTabSz="449580">
                        <a:defRPr sz="1100">
                          <a:latin typeface="Cambria"/>
                          <a:ea typeface="Cambria"/>
                          <a:cs typeface="Cambria"/>
                          <a:sym typeface="Cambria"/>
                        </a:defRPr>
                      </a:pPr>
                      <a:r>
                        <a:rPr sz="1000">
                          <a:latin typeface="Calibri"/>
                          <a:ea typeface="Calibri"/>
                          <a:cs typeface="Calibri"/>
                          <a:sym typeface="Calibri"/>
                        </a:rPr>
                        <a:t>Dec. 2015</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FFFF00"/>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End consultation</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15</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r h="190500">
                <a:tc>
                  <a:txBody>
                    <a:bodyPr/>
                    <a:lstStyle/>
                    <a:p>
                      <a:pPr algn="l" defTabSz="449580">
                        <a:defRPr sz="1100">
                          <a:latin typeface="Cambria"/>
                          <a:ea typeface="Cambria"/>
                          <a:cs typeface="Cambria"/>
                          <a:sym typeface="Cambria"/>
                        </a:defRPr>
                      </a:pPr>
                      <a:r>
                        <a:rPr b="1">
                          <a:latin typeface="Calibri"/>
                          <a:ea typeface="Calibri"/>
                          <a:cs typeface="Calibri"/>
                          <a:sym typeface="Calibri"/>
                        </a:rPr>
                        <a:t>E6</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Consultation with VET stakeholders in Spain - O3 (UAH)</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indent="127000" algn="l" defTabSz="449580">
                        <a:defRPr sz="1100">
                          <a:latin typeface="Cambria"/>
                          <a:ea typeface="Cambria"/>
                          <a:cs typeface="Cambria"/>
                          <a:sym typeface="Cambria"/>
                        </a:defRPr>
                      </a:pPr>
                      <a:r>
                        <a:rPr sz="1000">
                          <a:latin typeface="Calibri"/>
                          <a:ea typeface="Calibri"/>
                          <a:cs typeface="Calibri"/>
                          <a:sym typeface="Calibri"/>
                        </a:rPr>
                        <a:t>Nov. 2015</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D99594"/>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Design</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12+20  (12+10)</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r h="190500">
                <a:tc>
                  <a:txBody>
                    <a:bodyPr/>
                    <a:lstStyle/>
                    <a:p>
                      <a:pPr algn="l" defTabSz="449580">
                        <a:defRPr sz="1100">
                          <a:latin typeface="Cambria"/>
                          <a:ea typeface="Cambria"/>
                          <a:cs typeface="Cambria"/>
                          <a:sym typeface="Cambria"/>
                        </a:defRPr>
                      </a:pPr>
                      <a:r>
                        <a:rPr b="1">
                          <a:latin typeface="Calibri"/>
                          <a:ea typeface="Calibri"/>
                          <a:cs typeface="Calibri"/>
                          <a:sym typeface="Calibri"/>
                        </a:rPr>
                        <a:t>E7</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Consultation with VET stakeholders in UK - O4 (CAPDM)</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indent="127000" algn="l" defTabSz="449580">
                        <a:defRPr sz="1100">
                          <a:latin typeface="Cambria"/>
                          <a:ea typeface="Cambria"/>
                          <a:cs typeface="Cambria"/>
                          <a:sym typeface="Cambria"/>
                        </a:defRPr>
                      </a:pPr>
                      <a:r>
                        <a:rPr sz="1000">
                          <a:latin typeface="Calibri"/>
                          <a:ea typeface="Calibri"/>
                          <a:cs typeface="Calibri"/>
                          <a:sym typeface="Calibri"/>
                        </a:rPr>
                        <a:t>July. 2016</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948A54"/>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Prototype</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12+10 (12+20)</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r h="190500">
                <a:tc>
                  <a:txBody>
                    <a:bodyPr/>
                    <a:lstStyle/>
                    <a:p>
                      <a:pPr algn="l" defTabSz="449580">
                        <a:defRPr sz="1100">
                          <a:latin typeface="Cambria"/>
                          <a:ea typeface="Cambria"/>
                          <a:cs typeface="Cambria"/>
                          <a:sym typeface="Cambria"/>
                        </a:defRPr>
                      </a:pPr>
                      <a:r>
                        <a:rPr b="1">
                          <a:latin typeface="Calibri"/>
                          <a:ea typeface="Calibri"/>
                          <a:cs typeface="Calibri"/>
                          <a:sym typeface="Calibri"/>
                        </a:rPr>
                        <a:t>E8</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Consultation with VET stakeholders in IE - O5 (ICS)</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indent="127000" algn="l" defTabSz="449580">
                        <a:defRPr sz="1100">
                          <a:latin typeface="Cambria"/>
                          <a:ea typeface="Cambria"/>
                          <a:cs typeface="Cambria"/>
                          <a:sym typeface="Cambria"/>
                        </a:defRPr>
                      </a:pPr>
                      <a:r>
                        <a:rPr sz="1000">
                          <a:latin typeface="Calibri"/>
                          <a:ea typeface="Calibri"/>
                          <a:cs typeface="Calibri"/>
                          <a:sym typeface="Calibri"/>
                        </a:rPr>
                        <a:t>March 2017</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E36C0A"/>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IQAM</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12+20 (12+1)</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r h="190500">
                <a:tc>
                  <a:txBody>
                    <a:bodyPr/>
                    <a:lstStyle/>
                    <a:p>
                      <a:pPr algn="l" defTabSz="449580">
                        <a:defRPr sz="1100">
                          <a:latin typeface="Cambria"/>
                          <a:ea typeface="Cambria"/>
                          <a:cs typeface="Cambria"/>
                          <a:sym typeface="Cambria"/>
                        </a:defRPr>
                      </a:pPr>
                      <a:r>
                        <a:rPr b="1">
                          <a:latin typeface="Calibri"/>
                          <a:ea typeface="Calibri"/>
                          <a:cs typeface="Calibri"/>
                          <a:sym typeface="Calibri"/>
                        </a:rPr>
                        <a:t>E9</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Consultation with VET providers in HU - O5 (TREBAG)</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indent="127000" algn="l" defTabSz="449580">
                        <a:defRPr sz="1100">
                          <a:latin typeface="Cambria"/>
                          <a:ea typeface="Cambria"/>
                          <a:cs typeface="Cambria"/>
                          <a:sym typeface="Cambria"/>
                        </a:defRPr>
                      </a:pPr>
                      <a:r>
                        <a:rPr sz="1000">
                          <a:latin typeface="Calibri"/>
                          <a:ea typeface="Calibri"/>
                          <a:cs typeface="Calibri"/>
                          <a:sym typeface="Calibri"/>
                        </a:rPr>
                        <a:t>March 2017</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E36C0A"/>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TREBAG</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25</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r h="177800">
                <a:tc>
                  <a:txBody>
                    <a:bodyPr/>
                    <a:lstStyle/>
                    <a:p>
                      <a:pPr algn="l" defTabSz="449580">
                        <a:defRPr sz="1100">
                          <a:latin typeface="Cambria"/>
                          <a:ea typeface="Cambria"/>
                          <a:cs typeface="Cambria"/>
                          <a:sym typeface="Cambria"/>
                        </a:defRPr>
                      </a:pPr>
                      <a:r>
                        <a:rPr b="1">
                          <a:latin typeface="Calibri"/>
                          <a:ea typeface="Calibri"/>
                          <a:cs typeface="Calibri"/>
                          <a:sym typeface="Calibri"/>
                        </a:rPr>
                        <a:t>E10</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Project Closing conference in Hungary  (ITS)</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indent="127000" algn="l" defTabSz="449580">
                        <a:defRPr sz="1100">
                          <a:latin typeface="Cambria"/>
                          <a:ea typeface="Cambria"/>
                          <a:cs typeface="Cambria"/>
                          <a:sym typeface="Cambria"/>
                        </a:defRPr>
                      </a:pPr>
                      <a:r>
                        <a:rPr sz="1000">
                          <a:solidFill>
                            <a:srgbClr val="FFFFFF"/>
                          </a:solidFill>
                          <a:uFill>
                            <a:solidFill>
                              <a:srgbClr val="FFFFFF"/>
                            </a:solidFill>
                          </a:uFill>
                          <a:latin typeface="Calibri"/>
                          <a:ea typeface="Calibri"/>
                          <a:cs typeface="Calibri"/>
                          <a:sym typeface="Calibri"/>
                        </a:rPr>
                        <a:t>August 2017</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660066"/>
                    </a:solidFill>
                  </a:tcPr>
                </a:tc>
                <a:tc>
                  <a:txBody>
                    <a:bodyPr/>
                    <a:lstStyle/>
                    <a:p>
                      <a:pPr algn="l" defTabSz="449580">
                        <a:defRPr sz="1100">
                          <a:latin typeface="Cambria"/>
                          <a:ea typeface="Cambria"/>
                          <a:cs typeface="Cambria"/>
                          <a:sym typeface="Cambria"/>
                        </a:defRPr>
                      </a:pPr>
                      <a:r>
                        <a:rPr sz="1000">
                          <a:latin typeface="Calibri"/>
                          <a:ea typeface="Calibri"/>
                          <a:cs typeface="Calibri"/>
                          <a:sym typeface="Calibri"/>
                        </a:rPr>
                        <a:t>iTStudy</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defRPr sz="1100">
                          <a:latin typeface="Cambria"/>
                          <a:ea typeface="Cambria"/>
                          <a:cs typeface="Cambria"/>
                          <a:sym typeface="Cambria"/>
                        </a:defRPr>
                      </a:pPr>
                      <a:r>
                        <a:rPr sz="1000" dirty="0">
                          <a:latin typeface="Calibri"/>
                          <a:ea typeface="Calibri"/>
                          <a:cs typeface="Calibri"/>
                          <a:sym typeface="Calibri"/>
                        </a:rPr>
                        <a:t>50+30 (50+15(</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bl>
          </a:graphicData>
        </a:graphic>
      </p:graphicFrame>
      <p:sp>
        <p:nvSpPr>
          <p:cNvPr id="130" name="Shape 130"/>
          <p:cNvSpPr/>
          <p:nvPr/>
        </p:nvSpPr>
        <p:spPr>
          <a:xfrm>
            <a:off x="851687" y="2028570"/>
            <a:ext cx="616692" cy="1227749"/>
          </a:xfrm>
          <a:prstGeom prst="ellipse">
            <a:avLst/>
          </a:prstGeom>
          <a:ln w="25400">
            <a:solidFill>
              <a:srgbClr val="D71A16"/>
            </a:solidFill>
            <a:miter lim="400000"/>
          </a:ln>
        </p:spPr>
        <p:txBody>
          <a:bodyPr lIns="50800" tIns="50800" rIns="50800" bIns="50800" anchor="ctr"/>
          <a:lstStyle/>
          <a:p>
            <a:endParaRPr/>
          </a:p>
        </p:txBody>
      </p:sp>
      <p:sp>
        <p:nvSpPr>
          <p:cNvPr id="131" name="Shape 131"/>
          <p:cNvSpPr/>
          <p:nvPr/>
        </p:nvSpPr>
        <p:spPr>
          <a:xfrm>
            <a:off x="7610073" y="2019156"/>
            <a:ext cx="1296701" cy="385392"/>
          </a:xfrm>
          <a:prstGeom prst="rect">
            <a:avLst/>
          </a:prstGeom>
          <a:blipFill>
            <a:blip r:embed="rId2"/>
          </a:blipFill>
          <a:ln w="12700">
            <a:miter lim="400000"/>
          </a:ln>
          <a:effectLst>
            <a:outerShdw blurRad="50800" dist="127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spAutoFit/>
          </a:bodyPr>
          <a:lstStyle>
            <a:lvl1pPr algn="ctr">
              <a:defRPr sz="2000" b="1">
                <a:solidFill>
                  <a:srgbClr val="FFFFFF"/>
                </a:solidFill>
              </a:defRPr>
            </a:lvl1pPr>
          </a:lstStyle>
          <a:p>
            <a:r>
              <a:t>Done</a:t>
            </a:r>
          </a:p>
        </p:txBody>
      </p:sp>
      <p:sp>
        <p:nvSpPr>
          <p:cNvPr id="132" name="Shape 132"/>
          <p:cNvSpPr/>
          <p:nvPr/>
        </p:nvSpPr>
        <p:spPr>
          <a:xfrm>
            <a:off x="7610073" y="2449749"/>
            <a:ext cx="1296701" cy="385392"/>
          </a:xfrm>
          <a:prstGeom prst="rect">
            <a:avLst/>
          </a:prstGeom>
          <a:blipFill>
            <a:blip r:embed="rId2"/>
          </a:blipFill>
          <a:ln w="12700">
            <a:miter lim="400000"/>
          </a:ln>
          <a:effectLst>
            <a:outerShdw blurRad="50800" dist="127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spAutoFit/>
          </a:bodyPr>
          <a:lstStyle>
            <a:lvl1pPr algn="ctr">
              <a:defRPr sz="2000" b="1">
                <a:solidFill>
                  <a:srgbClr val="FFFFFF"/>
                </a:solidFill>
              </a:defRPr>
            </a:lvl1pPr>
          </a:lstStyle>
          <a:p>
            <a:r>
              <a:t>Done</a:t>
            </a:r>
          </a:p>
        </p:txBody>
      </p:sp>
      <p:sp>
        <p:nvSpPr>
          <p:cNvPr id="133" name="Shape 133"/>
          <p:cNvSpPr/>
          <p:nvPr/>
        </p:nvSpPr>
        <p:spPr>
          <a:xfrm>
            <a:off x="7610073" y="2880342"/>
            <a:ext cx="1296701" cy="385391"/>
          </a:xfrm>
          <a:prstGeom prst="rect">
            <a:avLst/>
          </a:prstGeom>
          <a:solidFill>
            <a:schemeClr val="accent3">
              <a:satOff val="18648"/>
              <a:lumOff val="5971"/>
            </a:schemeClr>
          </a:solidFill>
          <a:ln w="12700">
            <a:miter lim="400000"/>
          </a:ln>
          <a:effectLst>
            <a:outerShdw blurRad="50800" dist="127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spAutoFit/>
          </a:bodyPr>
          <a:lstStyle>
            <a:lvl1pPr algn="ctr">
              <a:defRPr sz="2000" b="1"/>
            </a:lvl1pPr>
          </a:lstStyle>
          <a:p>
            <a:r>
              <a:t>Done</a:t>
            </a:r>
          </a:p>
        </p:txBody>
      </p:sp>
    </p:spTree>
  </p:cSld>
  <p:clrMapOvr>
    <a:masterClrMapping/>
  </p:clrMapOvr>
  <p:transition xmlns:p14="http://schemas.microsoft.com/office/powerpoint/2010/mai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hape 135"/>
          <p:cNvSpPr>
            <a:spLocks noGrp="1"/>
          </p:cNvSpPr>
          <p:nvPr>
            <p:ph type="title"/>
          </p:nvPr>
        </p:nvSpPr>
        <p:spPr>
          <a:prstGeom prst="rect">
            <a:avLst/>
          </a:prstGeom>
        </p:spPr>
        <p:txBody>
          <a:bodyPr/>
          <a:lstStyle>
            <a:lvl1pPr algn="l"/>
          </a:lstStyle>
          <a:p>
            <a:r>
              <a:t>E1: Dissemination in Italy</a:t>
            </a:r>
          </a:p>
        </p:txBody>
      </p:sp>
      <p:graphicFrame>
        <p:nvGraphicFramePr>
          <p:cNvPr id="136" name="Table 136"/>
          <p:cNvGraphicFramePr/>
          <p:nvPr>
            <p:extLst>
              <p:ext uri="{D42A27DB-BD31-4B8C-83A1-F6EECF244321}">
                <p14:modId xmlns:p14="http://schemas.microsoft.com/office/powerpoint/2010/main" val="1339245309"/>
              </p:ext>
            </p:extLst>
          </p:nvPr>
        </p:nvGraphicFramePr>
        <p:xfrm>
          <a:off x="2173549" y="3616418"/>
          <a:ext cx="6053454" cy="2156945"/>
        </p:xfrm>
        <a:graphic>
          <a:graphicData uri="http://schemas.openxmlformats.org/drawingml/2006/table">
            <a:tbl>
              <a:tblPr bandRow="1">
                <a:tableStyleId>{4C3C2611-4C71-4FC5-86AE-919BDF0F9419}</a:tableStyleId>
              </a:tblPr>
              <a:tblGrid>
                <a:gridCol w="2411095"/>
                <a:gridCol w="3642359"/>
              </a:tblGrid>
              <a:tr h="627965">
                <a:tc>
                  <a:txBody>
                    <a:bodyPr/>
                    <a:lstStyle/>
                    <a:p>
                      <a:pPr algn="l" defTabSz="449580">
                        <a:defRPr sz="900">
                          <a:latin typeface="Courier New"/>
                          <a:ea typeface="Courier New"/>
                          <a:cs typeface="Courier New"/>
                          <a:sym typeface="Courier New"/>
                        </a:defRPr>
                      </a:pPr>
                      <a:r>
                        <a:rPr sz="1100">
                          <a:latin typeface="Calibri"/>
                          <a:ea typeface="Calibri"/>
                          <a:cs typeface="Calibri"/>
                          <a:sym typeface="Calibri"/>
                        </a:rPr>
                        <a:t>Estimated Start Date (dd-mm-yyyy)</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49580">
                        <a:defRPr sz="900">
                          <a:latin typeface="Courier New"/>
                          <a:ea typeface="Courier New"/>
                          <a:cs typeface="Courier New"/>
                          <a:sym typeface="Courier New"/>
                        </a:defRPr>
                      </a:pPr>
                      <a:r>
                        <a:rPr sz="1100">
                          <a:latin typeface="Calibri"/>
                          <a:ea typeface="Calibri"/>
                          <a:cs typeface="Calibri"/>
                          <a:sym typeface="Calibri"/>
                        </a:rPr>
                        <a:t>01-05-2015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627965">
                <a:tc>
                  <a:txBody>
                    <a:bodyPr/>
                    <a:lstStyle/>
                    <a:p>
                      <a:pPr algn="l" defTabSz="449580">
                        <a:defRPr sz="900">
                          <a:latin typeface="Courier New"/>
                          <a:ea typeface="Courier New"/>
                          <a:cs typeface="Courier New"/>
                          <a:sym typeface="Courier New"/>
                        </a:defRPr>
                      </a:pPr>
                      <a:r>
                        <a:rPr sz="1100">
                          <a:latin typeface="Calibri"/>
                          <a:ea typeface="Calibri"/>
                          <a:cs typeface="Calibri"/>
                          <a:sym typeface="Calibri"/>
                        </a:rPr>
                        <a:t>Estimated End Date (dd-mm-yyyy)</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EFEFEF"/>
                    </a:solidFill>
                  </a:tcPr>
                </a:tc>
                <a:tc>
                  <a:txBody>
                    <a:bodyPr/>
                    <a:lstStyle/>
                    <a:p>
                      <a:pPr algn="l" defTabSz="449580">
                        <a:defRPr sz="900">
                          <a:latin typeface="Courier New"/>
                          <a:ea typeface="Courier New"/>
                          <a:cs typeface="Courier New"/>
                          <a:sym typeface="Courier New"/>
                        </a:defRPr>
                      </a:pPr>
                      <a:r>
                        <a:rPr sz="1100" dirty="0">
                          <a:latin typeface="Calibri"/>
                          <a:ea typeface="Calibri"/>
                          <a:cs typeface="Calibri"/>
                          <a:sym typeface="Calibri"/>
                        </a:rPr>
                        <a:t>31-05-2015  </a:t>
                      </a:r>
                      <a:r>
                        <a:rPr sz="1100" b="1" dirty="0">
                          <a:solidFill>
                            <a:srgbClr val="D71A16"/>
                          </a:solidFill>
                          <a:latin typeface="Calibri"/>
                          <a:ea typeface="Calibri"/>
                          <a:cs typeface="Calibri"/>
                          <a:sym typeface="Calibri"/>
                        </a:rPr>
                        <a:t>POST-PONED </a:t>
                      </a:r>
                      <a:r>
                        <a:rPr lang="it-IT" sz="1100" b="1" dirty="0" err="1" smtClean="0">
                          <a:solidFill>
                            <a:srgbClr val="D71A16"/>
                          </a:solidFill>
                          <a:latin typeface="Calibri"/>
                          <a:ea typeface="Calibri"/>
                          <a:cs typeface="Calibri"/>
                          <a:sym typeface="Calibri"/>
                        </a:rPr>
                        <a:t>September</a:t>
                      </a:r>
                      <a:endParaRPr sz="1100" b="1" dirty="0">
                        <a:solidFill>
                          <a:srgbClr val="D71A16"/>
                        </a:solidFill>
                        <a:latin typeface="Calibri"/>
                        <a:ea typeface="Calibri"/>
                        <a:cs typeface="Calibri"/>
                        <a:sym typeface="Calibri"/>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EFEFEF"/>
                    </a:solidFill>
                  </a:tcPr>
                </a:tc>
              </a:tr>
              <a:tr h="627965">
                <a:tc>
                  <a:txBody>
                    <a:bodyPr/>
                    <a:lstStyle/>
                    <a:p>
                      <a:pPr algn="l" defTabSz="449580">
                        <a:defRPr sz="900">
                          <a:latin typeface="Courier New"/>
                          <a:ea typeface="Courier New"/>
                          <a:cs typeface="Courier New"/>
                          <a:sym typeface="Courier New"/>
                        </a:defRPr>
                      </a:pPr>
                      <a:r>
                        <a:rPr sz="1100">
                          <a:latin typeface="Calibri"/>
                          <a:ea typeface="Calibri"/>
                          <a:cs typeface="Calibri"/>
                          <a:sym typeface="Calibri"/>
                        </a:rPr>
                        <a:t>Activity Leading Organisation</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defRPr sz="900">
                          <a:latin typeface="Courier New"/>
                          <a:ea typeface="Courier New"/>
                          <a:cs typeface="Courier New"/>
                          <a:sym typeface="Courier New"/>
                        </a:defRPr>
                      </a:pPr>
                      <a:r>
                        <a:rPr sz="1100">
                          <a:latin typeface="Calibri"/>
                          <a:ea typeface="Calibri"/>
                          <a:cs typeface="Calibri"/>
                          <a:sym typeface="Calibri"/>
                        </a:rPr>
                        <a:t>Associazione Italiana per l'lnformatica e il Calcolo automatico</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r h="273050">
                <a:tc>
                  <a:txBody>
                    <a:bodyPr/>
                    <a:lstStyle/>
                    <a:p>
                      <a:pPr algn="l" defTabSz="449580">
                        <a:defRPr sz="900">
                          <a:latin typeface="Courier New"/>
                          <a:ea typeface="Courier New"/>
                          <a:cs typeface="Courier New"/>
                          <a:sym typeface="Courier New"/>
                        </a:defRPr>
                      </a:pPr>
                      <a:r>
                        <a:rPr sz="1100">
                          <a:latin typeface="Calibri"/>
                          <a:ea typeface="Calibri"/>
                          <a:cs typeface="Calibri"/>
                          <a:sym typeface="Calibri"/>
                        </a:rPr>
                        <a:t>Participating Organisations</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0">
                      <a:miter lim="400000"/>
                    </a:lnB>
                    <a:solidFill>
                      <a:srgbClr val="FFFFFF"/>
                    </a:solidFill>
                  </a:tcPr>
                </a:tc>
                <a:tc>
                  <a:txBody>
                    <a:bodyPr/>
                    <a:lstStyle/>
                    <a:p>
                      <a:pPr algn="l" defTabSz="449580">
                        <a:defRPr sz="900">
                          <a:latin typeface="Courier New"/>
                          <a:ea typeface="Courier New"/>
                          <a:cs typeface="Courier New"/>
                          <a:sym typeface="Courier New"/>
                        </a:defRPr>
                      </a:pPr>
                      <a:r>
                        <a:rPr sz="1100" dirty="0">
                          <a:latin typeface="Calibri"/>
                          <a:ea typeface="Calibri"/>
                          <a:cs typeface="Calibri"/>
                          <a:sym typeface="Calibri"/>
                        </a:rPr>
                        <a:t>CONSIGLIO NAZIONALE DELLE RICERCHE</a:t>
                      </a:r>
                    </a:p>
                  </a:txBody>
                  <a:tcPr marL="50800" marR="50800" marT="50800" marB="50800" anchor="b"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FFFFFF"/>
                    </a:solidFill>
                  </a:tcPr>
                </a:tc>
              </a:tr>
            </a:tbl>
          </a:graphicData>
        </a:graphic>
      </p:graphicFrame>
      <p:sp>
        <p:nvSpPr>
          <p:cNvPr id="137" name="Shape 137"/>
          <p:cNvSpPr/>
          <p:nvPr/>
        </p:nvSpPr>
        <p:spPr>
          <a:xfrm>
            <a:off x="678228" y="1542368"/>
            <a:ext cx="7296006" cy="23177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0" marR="0" defTabSz="449580">
              <a:spcBef>
                <a:spcPts val="600"/>
              </a:spcBef>
              <a:defRPr sz="2000" b="1">
                <a:solidFill>
                  <a:schemeClr val="accent1">
                    <a:hueOff val="47394"/>
                    <a:satOff val="-25753"/>
                    <a:lumOff val="-7544"/>
                  </a:schemeClr>
                </a:solidFill>
                <a:uFill>
                  <a:solidFill>
                    <a:srgbClr val="17365D"/>
                  </a:solidFill>
                </a:uFill>
                <a:latin typeface="Cambria"/>
                <a:ea typeface="Cambria"/>
                <a:cs typeface="Cambria"/>
                <a:sym typeface="Cambria"/>
              </a:defRPr>
            </a:pPr>
            <a:r>
              <a:t>E1: "QA Systems in VET" dissemination in Italy</a:t>
            </a:r>
          </a:p>
          <a:p>
            <a:pPr marL="0" marR="0" algn="just" defTabSz="449580">
              <a:lnSpc>
                <a:spcPct val="115000"/>
              </a:lnSpc>
              <a:spcBef>
                <a:spcPts val="1000"/>
              </a:spcBef>
              <a:defRPr sz="1500">
                <a:solidFill>
                  <a:schemeClr val="accent1">
                    <a:hueOff val="47394"/>
                    <a:satOff val="-25753"/>
                    <a:lumOff val="-7544"/>
                  </a:schemeClr>
                </a:solidFill>
                <a:latin typeface="Calibri"/>
                <a:ea typeface="Calibri"/>
                <a:cs typeface="Calibri"/>
                <a:sym typeface="Calibri"/>
              </a:defRPr>
            </a:pPr>
            <a:endParaRPr/>
          </a:p>
          <a:p>
            <a:pPr marL="0" marR="0" algn="just" defTabSz="449580">
              <a:lnSpc>
                <a:spcPct val="115000"/>
              </a:lnSpc>
              <a:spcBef>
                <a:spcPts val="1000"/>
              </a:spcBef>
              <a:defRPr sz="1500">
                <a:solidFill>
                  <a:schemeClr val="accent1">
                    <a:hueOff val="47394"/>
                    <a:satOff val="-25753"/>
                    <a:lumOff val="-7544"/>
                  </a:schemeClr>
                </a:solidFill>
                <a:latin typeface="Calibri"/>
                <a:ea typeface="Calibri"/>
                <a:cs typeface="Calibri"/>
                <a:sym typeface="Calibri"/>
              </a:defRPr>
            </a:pPr>
            <a:r>
              <a:t>P3 AICA will be the organiser; P6 CNR will collaborate in planning the programme. </a:t>
            </a:r>
            <a:r>
              <a:rPr b="1"/>
              <a:t>All partners take part on and evaluate the event as the 2</a:t>
            </a:r>
            <a:r>
              <a:rPr b="1" baseline="31999"/>
              <a:t>nd</a:t>
            </a:r>
            <a:r>
              <a:rPr b="1"/>
              <a:t> partner meeting will be related to this event.</a:t>
            </a:r>
          </a:p>
          <a:p>
            <a:pPr marL="0" marR="0" algn="just" defTabSz="449580">
              <a:lnSpc>
                <a:spcPct val="115000"/>
              </a:lnSpc>
              <a:spcBef>
                <a:spcPts val="1000"/>
              </a:spcBef>
              <a:defRPr sz="1500">
                <a:solidFill>
                  <a:schemeClr val="accent1">
                    <a:hueOff val="47394"/>
                    <a:satOff val="-25753"/>
                    <a:lumOff val="-7544"/>
                  </a:schemeClr>
                </a:solidFill>
                <a:latin typeface="Calibri"/>
                <a:ea typeface="Calibri"/>
                <a:cs typeface="Calibri"/>
                <a:sym typeface="Calibri"/>
              </a:defRPr>
            </a:pPr>
            <a:r>
              <a:rPr b="1"/>
              <a:t>Number of participants: </a:t>
            </a:r>
            <a:r>
              <a:t>20 (IT)</a:t>
            </a:r>
          </a:p>
        </p:txBody>
      </p:sp>
    </p:spTree>
  </p:cSld>
  <p:clrMapOvr>
    <a:masterClrMapping/>
  </p:clrMapOvr>
  <p:transition xmlns:p14="http://schemas.microsoft.com/office/powerpoint/2010/mai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p:cNvSpPr>
          <p:nvPr>
            <p:ph type="title"/>
          </p:nvPr>
        </p:nvSpPr>
        <p:spPr>
          <a:prstGeom prst="rect">
            <a:avLst/>
          </a:prstGeom>
        </p:spPr>
        <p:txBody>
          <a:bodyPr/>
          <a:lstStyle>
            <a:lvl1pPr algn="l"/>
          </a:lstStyle>
          <a:p>
            <a:r>
              <a:t>E1 - O1</a:t>
            </a:r>
          </a:p>
        </p:txBody>
      </p:sp>
      <p:sp>
        <p:nvSpPr>
          <p:cNvPr id="140" name="Shape 140"/>
          <p:cNvSpPr/>
          <p:nvPr/>
        </p:nvSpPr>
        <p:spPr>
          <a:xfrm>
            <a:off x="2209273" y="3569990"/>
            <a:ext cx="6572708" cy="3070820"/>
          </a:xfrm>
          <a:prstGeom prst="rect">
            <a:avLst/>
          </a:prstGeom>
          <a:solidFill>
            <a:srgbClr val="FFFFFF"/>
          </a:solidFill>
          <a:ln w="25400">
            <a:solidFill>
              <a:schemeClr val="accent1"/>
            </a:solidFill>
            <a:miter lim="400000"/>
          </a:ln>
          <a:effectLst>
            <a:outerShdw blurRad="63500" dist="25400" dir="54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spAutoFit/>
          </a:bodyPr>
          <a:lstStyle/>
          <a:p>
            <a:pPr marL="0" marR="0" defTabSz="449580">
              <a:lnSpc>
                <a:spcPct val="115000"/>
              </a:lnSpc>
              <a:spcBef>
                <a:spcPts val="1000"/>
              </a:spcBef>
              <a:defRPr sz="1500" b="1">
                <a:solidFill>
                  <a:schemeClr val="accent1">
                    <a:hueOff val="47394"/>
                    <a:satOff val="-25753"/>
                    <a:lumOff val="-7544"/>
                  </a:schemeClr>
                </a:solidFill>
                <a:uFill>
                  <a:solidFill>
                    <a:srgbClr val="17365D"/>
                  </a:solidFill>
                </a:uFill>
              </a:defRPr>
            </a:pPr>
            <a:r>
              <a:t>After the development of the following products:</a:t>
            </a:r>
          </a:p>
          <a:p>
            <a:pPr marL="0" marR="0" defTabSz="449580">
              <a:lnSpc>
                <a:spcPct val="115000"/>
              </a:lnSpc>
              <a:spcBef>
                <a:spcPts val="1000"/>
              </a:spcBef>
              <a:defRPr sz="1500" b="1">
                <a:solidFill>
                  <a:schemeClr val="accent1">
                    <a:hueOff val="47394"/>
                    <a:satOff val="-25753"/>
                    <a:lumOff val="-7544"/>
                  </a:schemeClr>
                </a:solidFill>
                <a:uFill>
                  <a:solidFill>
                    <a:srgbClr val="17365D"/>
                  </a:solidFill>
                </a:uFill>
              </a:defRPr>
            </a:pPr>
            <a:r>
              <a:t>01-A1 Setting up a research plan, define the tools and methods  (30-11-2014) CNR</a:t>
            </a:r>
          </a:p>
          <a:p>
            <a:pPr marL="0" marR="0" defTabSz="449580">
              <a:lnSpc>
                <a:spcPct val="115000"/>
              </a:lnSpc>
              <a:spcBef>
                <a:spcPts val="1000"/>
              </a:spcBef>
              <a:defRPr sz="1500" b="1">
                <a:solidFill>
                  <a:schemeClr val="accent1">
                    <a:hueOff val="47394"/>
                    <a:satOff val="-25753"/>
                    <a:lumOff val="-7544"/>
                  </a:schemeClr>
                </a:solidFill>
                <a:uFill>
                  <a:solidFill>
                    <a:srgbClr val="17365D"/>
                  </a:solidFill>
                </a:uFill>
              </a:defRPr>
            </a:pPr>
            <a:r>
              <a:t>01-A2 National reports review the current level of implementation of EQAVET Reference Framework (and the related tools: EQF, ECVET) in each of the partner countries (30-1-2015) Szmalk - AICA for Italy</a:t>
            </a:r>
          </a:p>
          <a:p>
            <a:pPr marL="0" marR="0" defTabSz="449580">
              <a:lnSpc>
                <a:spcPct val="115000"/>
              </a:lnSpc>
              <a:spcBef>
                <a:spcPts val="1000"/>
              </a:spcBef>
              <a:defRPr sz="1500" b="1">
                <a:solidFill>
                  <a:schemeClr val="accent1">
                    <a:hueOff val="47394"/>
                    <a:satOff val="-25753"/>
                    <a:lumOff val="-7544"/>
                  </a:schemeClr>
                </a:solidFill>
                <a:uFill>
                  <a:solidFill>
                    <a:srgbClr val="17365D"/>
                  </a:solidFill>
                </a:uFill>
              </a:defRPr>
            </a:pPr>
            <a:r>
              <a:t>01-A3 Identifying best practices of QAs in the European VET providers (IVET/CVET) (31-3-2015) CAPDM - AICA for Italy</a:t>
            </a:r>
          </a:p>
          <a:p>
            <a:pPr marL="0" marR="0" defTabSz="449580">
              <a:lnSpc>
                <a:spcPct val="115000"/>
              </a:lnSpc>
              <a:spcBef>
                <a:spcPts val="1000"/>
              </a:spcBef>
              <a:defRPr sz="1500" b="1">
                <a:solidFill>
                  <a:schemeClr val="accent1">
                    <a:hueOff val="47394"/>
                    <a:satOff val="-25753"/>
                    <a:lumOff val="-7544"/>
                  </a:schemeClr>
                </a:solidFill>
                <a:uFill>
                  <a:solidFill>
                    <a:srgbClr val="17365D"/>
                  </a:solidFill>
                </a:uFill>
              </a:defRPr>
            </a:pPr>
            <a:r>
              <a:t>01-A4 Review of the existing ICT supported QA Solutions (29-4-2015) UAH -AICA involved</a:t>
            </a:r>
          </a:p>
        </p:txBody>
      </p:sp>
      <p:graphicFrame>
        <p:nvGraphicFramePr>
          <p:cNvPr id="141" name="Table 141"/>
          <p:cNvGraphicFramePr/>
          <p:nvPr/>
        </p:nvGraphicFramePr>
        <p:xfrm>
          <a:off x="571500" y="1938520"/>
          <a:ext cx="6053454" cy="1470947"/>
        </p:xfrm>
        <a:graphic>
          <a:graphicData uri="http://schemas.openxmlformats.org/drawingml/2006/table">
            <a:tbl>
              <a:tblPr bandRow="1">
                <a:tableStyleId>{4C3C2611-4C71-4FC5-86AE-919BDF0F9419}</a:tableStyleId>
              </a:tblPr>
              <a:tblGrid>
                <a:gridCol w="2411095"/>
                <a:gridCol w="3642359"/>
              </a:tblGrid>
              <a:tr h="369600">
                <a:tc>
                  <a:txBody>
                    <a:bodyPr/>
                    <a:lstStyle/>
                    <a:p>
                      <a:pPr algn="l" defTabSz="449580">
                        <a:defRPr sz="900">
                          <a:latin typeface="Courier New"/>
                          <a:ea typeface="Courier New"/>
                          <a:cs typeface="Courier New"/>
                          <a:sym typeface="Courier New"/>
                        </a:defRPr>
                      </a:pPr>
                      <a:r>
                        <a:rPr sz="1100">
                          <a:latin typeface="Calibri"/>
                          <a:ea typeface="Calibri"/>
                          <a:cs typeface="Calibri"/>
                          <a:sym typeface="Calibri"/>
                        </a:rPr>
                        <a:t>Estimated Start Date (dd-mm-yyyy)</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49580">
                        <a:defRPr sz="900">
                          <a:latin typeface="Courier New"/>
                          <a:ea typeface="Courier New"/>
                          <a:cs typeface="Courier New"/>
                          <a:sym typeface="Courier New"/>
                        </a:defRPr>
                      </a:pPr>
                      <a:r>
                        <a:rPr sz="1100">
                          <a:latin typeface="Calibri"/>
                          <a:ea typeface="Calibri"/>
                          <a:cs typeface="Calibri"/>
                          <a:sym typeface="Calibri"/>
                        </a:rPr>
                        <a:t>01-05-2015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341868">
                <a:tc>
                  <a:txBody>
                    <a:bodyPr/>
                    <a:lstStyle/>
                    <a:p>
                      <a:pPr algn="l" defTabSz="449580">
                        <a:defRPr sz="900">
                          <a:latin typeface="Courier New"/>
                          <a:ea typeface="Courier New"/>
                          <a:cs typeface="Courier New"/>
                          <a:sym typeface="Courier New"/>
                        </a:defRPr>
                      </a:pPr>
                      <a:r>
                        <a:rPr sz="1100">
                          <a:latin typeface="Calibri"/>
                          <a:ea typeface="Calibri"/>
                          <a:cs typeface="Calibri"/>
                          <a:sym typeface="Calibri"/>
                        </a:rPr>
                        <a:t>Estimated End Date (dd-mm-yyyy)</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EFEFEF"/>
                    </a:solidFill>
                  </a:tcPr>
                </a:tc>
                <a:tc>
                  <a:txBody>
                    <a:bodyPr/>
                    <a:lstStyle/>
                    <a:p>
                      <a:pPr algn="l" defTabSz="449580">
                        <a:defRPr sz="900">
                          <a:latin typeface="Courier New"/>
                          <a:ea typeface="Courier New"/>
                          <a:cs typeface="Courier New"/>
                          <a:sym typeface="Courier New"/>
                        </a:defRPr>
                      </a:pPr>
                      <a:r>
                        <a:rPr sz="1100" dirty="0">
                          <a:latin typeface="Calibri"/>
                          <a:ea typeface="Calibri"/>
                          <a:cs typeface="Calibri"/>
                          <a:sym typeface="Calibri"/>
                        </a:rPr>
                        <a:t>31-05-2015 </a:t>
                      </a:r>
                      <a:r>
                        <a:rPr sz="1100" b="1" dirty="0">
                          <a:solidFill>
                            <a:srgbClr val="D71A16"/>
                          </a:solidFill>
                          <a:latin typeface="Calibri"/>
                          <a:ea typeface="Calibri"/>
                          <a:cs typeface="Calibri"/>
                          <a:sym typeface="Calibri"/>
                        </a:rPr>
                        <a:t>POST-PONED </a:t>
                      </a:r>
                      <a:r>
                        <a:rPr lang="it-IT" sz="1100" b="1" dirty="0" err="1" smtClean="0">
                          <a:solidFill>
                            <a:srgbClr val="D71A16"/>
                          </a:solidFill>
                          <a:latin typeface="Calibri"/>
                          <a:ea typeface="Calibri"/>
                          <a:cs typeface="Calibri"/>
                          <a:sym typeface="Calibri"/>
                        </a:rPr>
                        <a:t>September</a:t>
                      </a:r>
                      <a:endParaRPr lang="it-IT" sz="1100" b="1" dirty="0">
                        <a:solidFill>
                          <a:srgbClr val="D71A16"/>
                        </a:solidFill>
                        <a:latin typeface="Calibri"/>
                        <a:ea typeface="Calibri"/>
                        <a:cs typeface="Calibri"/>
                        <a:sym typeface="Calibri"/>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EFEFEF"/>
                    </a:solidFill>
                  </a:tcPr>
                </a:tc>
              </a:tr>
              <a:tr h="395347">
                <a:tc>
                  <a:txBody>
                    <a:bodyPr/>
                    <a:lstStyle/>
                    <a:p>
                      <a:pPr algn="l" defTabSz="449580">
                        <a:defRPr sz="900">
                          <a:latin typeface="Courier New"/>
                          <a:ea typeface="Courier New"/>
                          <a:cs typeface="Courier New"/>
                          <a:sym typeface="Courier New"/>
                        </a:defRPr>
                      </a:pPr>
                      <a:r>
                        <a:rPr sz="1100">
                          <a:latin typeface="Calibri"/>
                          <a:ea typeface="Calibri"/>
                          <a:cs typeface="Calibri"/>
                          <a:sym typeface="Calibri"/>
                        </a:rPr>
                        <a:t>Activity Leading Organisation</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defRPr sz="900">
                          <a:latin typeface="Courier New"/>
                          <a:ea typeface="Courier New"/>
                          <a:cs typeface="Courier New"/>
                          <a:sym typeface="Courier New"/>
                        </a:defRPr>
                      </a:pPr>
                      <a:r>
                        <a:rPr sz="1100">
                          <a:latin typeface="Calibri"/>
                          <a:ea typeface="Calibri"/>
                          <a:cs typeface="Calibri"/>
                          <a:sym typeface="Calibri"/>
                        </a:rPr>
                        <a:t>Associazione Italiana per l'lnformatica e il Calcolo automatico</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r h="364132">
                <a:tc>
                  <a:txBody>
                    <a:bodyPr/>
                    <a:lstStyle/>
                    <a:p>
                      <a:pPr algn="l" defTabSz="449580">
                        <a:defRPr sz="900">
                          <a:latin typeface="Courier New"/>
                          <a:ea typeface="Courier New"/>
                          <a:cs typeface="Courier New"/>
                          <a:sym typeface="Courier New"/>
                        </a:defRPr>
                      </a:pPr>
                      <a:r>
                        <a:rPr sz="1100">
                          <a:latin typeface="Calibri"/>
                          <a:ea typeface="Calibri"/>
                          <a:cs typeface="Calibri"/>
                          <a:sym typeface="Calibri"/>
                        </a:rPr>
                        <a:t>Participating Organisations</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0">
                      <a:miter lim="400000"/>
                    </a:lnB>
                    <a:solidFill>
                      <a:srgbClr val="FFFFFF"/>
                    </a:solidFill>
                  </a:tcPr>
                </a:tc>
                <a:tc>
                  <a:txBody>
                    <a:bodyPr/>
                    <a:lstStyle/>
                    <a:p>
                      <a:pPr algn="l" defTabSz="449580">
                        <a:defRPr sz="900">
                          <a:latin typeface="Courier New"/>
                          <a:ea typeface="Courier New"/>
                          <a:cs typeface="Courier New"/>
                          <a:sym typeface="Courier New"/>
                        </a:defRPr>
                      </a:pPr>
                      <a:r>
                        <a:rPr sz="1100" dirty="0">
                          <a:latin typeface="Calibri"/>
                          <a:ea typeface="Calibri"/>
                          <a:cs typeface="Calibri"/>
                          <a:sym typeface="Calibri"/>
                        </a:rPr>
                        <a:t>CONSIGLIO NAZIONALE DELLE RICERCHE</a:t>
                      </a:r>
                    </a:p>
                  </a:txBody>
                  <a:tcPr marL="50800" marR="50800" marT="50800" marB="50800" anchor="b"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FFFFFF"/>
                    </a:solidFill>
                  </a:tcPr>
                </a:tc>
              </a:tr>
            </a:tbl>
          </a:graphicData>
        </a:graphic>
      </p:graphicFrame>
    </p:spTree>
  </p:cSld>
  <p:clrMapOvr>
    <a:masterClrMapping/>
  </p:clrMapOvr>
  <p:transition xmlns:p14="http://schemas.microsoft.com/office/powerpoint/2010/mai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a:spLocks noGrp="1"/>
          </p:cNvSpPr>
          <p:nvPr>
            <p:ph type="title"/>
          </p:nvPr>
        </p:nvSpPr>
        <p:spPr>
          <a:prstGeom prst="rect">
            <a:avLst/>
          </a:prstGeom>
        </p:spPr>
        <p:txBody>
          <a:bodyPr/>
          <a:lstStyle>
            <a:lvl1pPr algn="l"/>
          </a:lstStyle>
          <a:p>
            <a:r>
              <a:t>E1 - O1</a:t>
            </a:r>
          </a:p>
        </p:txBody>
      </p:sp>
      <p:sp>
        <p:nvSpPr>
          <p:cNvPr id="144" name="Shape 144"/>
          <p:cNvSpPr/>
          <p:nvPr/>
        </p:nvSpPr>
        <p:spPr>
          <a:xfrm>
            <a:off x="626226" y="1919926"/>
            <a:ext cx="5624039" cy="363409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600">
                <a:solidFill>
                  <a:schemeClr val="accent1">
                    <a:hueOff val="47394"/>
                    <a:satOff val="-25753"/>
                    <a:lumOff val="-7544"/>
                  </a:schemeClr>
                </a:solidFill>
              </a:defRPr>
            </a:pPr>
            <a:r>
              <a:rPr dirty="0"/>
              <a:t>Date: 15 September</a:t>
            </a:r>
          </a:p>
          <a:p>
            <a:pPr>
              <a:defRPr sz="2600">
                <a:solidFill>
                  <a:schemeClr val="accent1">
                    <a:hueOff val="47394"/>
                    <a:satOff val="-25753"/>
                    <a:lumOff val="-7544"/>
                  </a:schemeClr>
                </a:solidFill>
              </a:defRPr>
            </a:pPr>
            <a:endParaRPr dirty="0"/>
          </a:p>
          <a:p>
            <a:pPr>
              <a:defRPr sz="2600">
                <a:solidFill>
                  <a:schemeClr val="accent1">
                    <a:hueOff val="47394"/>
                    <a:satOff val="-25753"/>
                    <a:lumOff val="-7544"/>
                  </a:schemeClr>
                </a:solidFill>
              </a:defRPr>
            </a:pPr>
            <a:r>
              <a:rPr dirty="0"/>
              <a:t>Location: IT Zappa-Cremona (MI)</a:t>
            </a:r>
          </a:p>
          <a:p>
            <a:pPr>
              <a:defRPr sz="2600">
                <a:solidFill>
                  <a:schemeClr val="accent1">
                    <a:hueOff val="47394"/>
                    <a:satOff val="-25753"/>
                    <a:lumOff val="-7544"/>
                  </a:schemeClr>
                </a:solidFill>
              </a:defRPr>
            </a:pPr>
            <a:endParaRPr dirty="0"/>
          </a:p>
          <a:p>
            <a:pPr>
              <a:defRPr sz="2600">
                <a:solidFill>
                  <a:schemeClr val="accent1">
                    <a:hueOff val="47394"/>
                    <a:satOff val="-25753"/>
                    <a:lumOff val="-7544"/>
                  </a:schemeClr>
                </a:solidFill>
              </a:defRPr>
            </a:pPr>
            <a:r>
              <a:rPr dirty="0"/>
              <a:t>Participants: School principals</a:t>
            </a:r>
          </a:p>
          <a:p>
            <a:pPr>
              <a:defRPr sz="2600">
                <a:solidFill>
                  <a:schemeClr val="accent1">
                    <a:hueOff val="47394"/>
                    <a:satOff val="-25753"/>
                    <a:lumOff val="-7544"/>
                  </a:schemeClr>
                </a:solidFill>
              </a:defRPr>
            </a:pPr>
            <a:r>
              <a:rPr dirty="0"/>
              <a:t>                     Teachers</a:t>
            </a:r>
          </a:p>
          <a:p>
            <a:pPr>
              <a:defRPr sz="2600">
                <a:solidFill>
                  <a:schemeClr val="accent1">
                    <a:hueOff val="47394"/>
                    <a:satOff val="-25753"/>
                    <a:lumOff val="-7544"/>
                  </a:schemeClr>
                </a:solidFill>
              </a:defRPr>
            </a:pPr>
            <a:r>
              <a:rPr dirty="0"/>
              <a:t>                     Local school authorities</a:t>
            </a:r>
          </a:p>
          <a:p>
            <a:pPr>
              <a:defRPr sz="2600">
                <a:solidFill>
                  <a:schemeClr val="accent1">
                    <a:hueOff val="47394"/>
                    <a:satOff val="-25753"/>
                    <a:lumOff val="-7544"/>
                  </a:schemeClr>
                </a:solidFill>
              </a:defRPr>
            </a:pPr>
            <a:r>
              <a:rPr dirty="0"/>
              <a:t>                     Stakeholders</a:t>
            </a:r>
          </a:p>
        </p:txBody>
      </p:sp>
      <p:sp>
        <p:nvSpPr>
          <p:cNvPr id="145" name="Shape 145"/>
          <p:cNvSpPr/>
          <p:nvPr/>
        </p:nvSpPr>
        <p:spPr>
          <a:xfrm rot="20669493">
            <a:off x="6911572" y="4208685"/>
            <a:ext cx="1493948" cy="447230"/>
          </a:xfrm>
          <a:prstGeom prst="rect">
            <a:avLst/>
          </a:prstGeom>
          <a:blipFill>
            <a:blip r:embed="rId2"/>
          </a:blipFill>
          <a:ln w="12700">
            <a:miter lim="400000"/>
          </a:ln>
          <a:effectLst>
            <a:outerShdw blurRad="50800" dist="12700" rotWithShape="0">
              <a:srgbClr val="000000">
                <a:alpha val="50000"/>
              </a:srgbClr>
            </a:outerShdw>
          </a:effectLst>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FFFFFF"/>
                </a:solidFill>
              </a:defRPr>
            </a:lvl1pPr>
          </a:lstStyle>
          <a:p>
            <a:r>
              <a:t>12 people</a:t>
            </a:r>
          </a:p>
        </p:txBody>
      </p:sp>
    </p:spTree>
  </p:cSld>
  <p:clrMapOvr>
    <a:masterClrMapping/>
  </p:clrMapOvr>
  <p:transition xmlns:p14="http://schemas.microsoft.com/office/powerpoint/2010/mai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p:cNvSpPr>
          <p:nvPr>
            <p:ph type="title"/>
          </p:nvPr>
        </p:nvSpPr>
        <p:spPr>
          <a:prstGeom prst="rect">
            <a:avLst/>
          </a:prstGeom>
        </p:spPr>
        <p:txBody>
          <a:bodyPr/>
          <a:lstStyle>
            <a:lvl1pPr algn="l"/>
          </a:lstStyle>
          <a:p>
            <a:r>
              <a:t>E2 - O2</a:t>
            </a:r>
          </a:p>
        </p:txBody>
      </p:sp>
      <p:sp>
        <p:nvSpPr>
          <p:cNvPr id="148" name="Shape 148"/>
          <p:cNvSpPr/>
          <p:nvPr/>
        </p:nvSpPr>
        <p:spPr>
          <a:xfrm>
            <a:off x="2108715" y="3507785"/>
            <a:ext cx="6749466" cy="2768244"/>
          </a:xfrm>
          <a:prstGeom prst="rect">
            <a:avLst/>
          </a:prstGeom>
          <a:solidFill>
            <a:srgbClr val="FFFFFF"/>
          </a:solidFill>
          <a:ln w="25400">
            <a:solidFill>
              <a:schemeClr val="accent1"/>
            </a:solidFill>
            <a:miter lim="400000"/>
          </a:ln>
          <a:effectLst>
            <a:outerShdw blurRad="63500" dist="25400" dir="54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spAutoFit/>
          </a:bodyPr>
          <a:lstStyle/>
          <a:p>
            <a:pPr marL="0" marR="0" defTabSz="449580">
              <a:lnSpc>
                <a:spcPct val="115000"/>
              </a:lnSpc>
              <a:spcBef>
                <a:spcPts val="1000"/>
              </a:spcBef>
              <a:defRPr sz="1600" b="1">
                <a:solidFill>
                  <a:schemeClr val="accent1">
                    <a:hueOff val="47394"/>
                    <a:satOff val="-25753"/>
                    <a:lumOff val="-7544"/>
                  </a:schemeClr>
                </a:solidFill>
                <a:uFill>
                  <a:solidFill>
                    <a:srgbClr val="17365D"/>
                  </a:solidFill>
                </a:uFill>
              </a:defRPr>
            </a:pPr>
            <a:r>
              <a:t>After the development of the following products:</a:t>
            </a:r>
          </a:p>
          <a:p>
            <a:pPr marL="0" marR="0" defTabSz="449580">
              <a:lnSpc>
                <a:spcPct val="115000"/>
              </a:lnSpc>
              <a:spcBef>
                <a:spcPts val="1000"/>
              </a:spcBef>
              <a:defRPr sz="1600" b="1">
                <a:solidFill>
                  <a:srgbClr val="17365D"/>
                </a:solidFill>
                <a:uFill>
                  <a:solidFill>
                    <a:srgbClr val="17365D"/>
                  </a:solidFill>
                </a:uFill>
              </a:defRPr>
            </a:pPr>
            <a:r>
              <a:t>02-A1 Development of QA knowledge repository and implementation of a multilingual platform for online course and collaboration (30-5-2015) ITStudy</a:t>
            </a:r>
          </a:p>
          <a:p>
            <a:pPr marL="0" marR="0" defTabSz="449580">
              <a:lnSpc>
                <a:spcPct val="115000"/>
              </a:lnSpc>
              <a:spcBef>
                <a:spcPts val="1000"/>
              </a:spcBef>
              <a:defRPr sz="1600"/>
            </a:pPr>
            <a:endParaRPr/>
          </a:p>
          <a:p>
            <a:pPr marL="0" marR="0" defTabSz="449580">
              <a:lnSpc>
                <a:spcPct val="115000"/>
              </a:lnSpc>
              <a:spcBef>
                <a:spcPts val="1000"/>
              </a:spcBef>
              <a:defRPr sz="1600" b="1">
                <a:solidFill>
                  <a:schemeClr val="accent1">
                    <a:hueOff val="47394"/>
                    <a:satOff val="-25753"/>
                    <a:lumOff val="-7544"/>
                  </a:schemeClr>
                </a:solidFill>
                <a:uFill>
                  <a:solidFill>
                    <a:srgbClr val="17365D"/>
                  </a:solidFill>
                </a:uFill>
              </a:defRPr>
            </a:pPr>
            <a:r>
              <a:t>Related to the following products</a:t>
            </a:r>
          </a:p>
          <a:p>
            <a:pPr marL="0" marR="0" defTabSz="449580">
              <a:lnSpc>
                <a:spcPct val="115000"/>
              </a:lnSpc>
              <a:spcBef>
                <a:spcPts val="1000"/>
              </a:spcBef>
              <a:defRPr sz="1600" b="1">
                <a:solidFill>
                  <a:srgbClr val="17365D"/>
                </a:solidFill>
                <a:uFill>
                  <a:solidFill>
                    <a:srgbClr val="17365D"/>
                  </a:solidFill>
                </a:uFill>
              </a:defRPr>
            </a:pPr>
            <a:r>
              <a:t>02-A2 Online courses and consultations with VET teachers and trainers (31-12-2015) ITStudy</a:t>
            </a:r>
          </a:p>
        </p:txBody>
      </p:sp>
      <p:graphicFrame>
        <p:nvGraphicFramePr>
          <p:cNvPr id="149" name="Table 149"/>
          <p:cNvGraphicFramePr/>
          <p:nvPr/>
        </p:nvGraphicFramePr>
        <p:xfrm>
          <a:off x="781050" y="2056470"/>
          <a:ext cx="6059804" cy="1058545"/>
        </p:xfrm>
        <a:graphic>
          <a:graphicData uri="http://schemas.openxmlformats.org/drawingml/2006/table">
            <a:tbl>
              <a:tblPr bandRow="1">
                <a:tableStyleId>{4C3C2611-4C71-4FC5-86AE-919BDF0F9419}</a:tableStyleId>
              </a:tblPr>
              <a:tblGrid>
                <a:gridCol w="2411095"/>
                <a:gridCol w="3648709"/>
              </a:tblGrid>
              <a:tr h="262255">
                <a:tc>
                  <a:txBody>
                    <a:bodyPr/>
                    <a:lstStyle/>
                    <a:p>
                      <a:pPr algn="l" defTabSz="449580">
                        <a:lnSpc>
                          <a:spcPts val="900"/>
                        </a:lnSpc>
                        <a:defRPr sz="900">
                          <a:latin typeface="Courier New"/>
                          <a:ea typeface="Courier New"/>
                          <a:cs typeface="Courier New"/>
                          <a:sym typeface="Courier New"/>
                        </a:defRPr>
                      </a:pPr>
                      <a:r>
                        <a:rPr sz="1100">
                          <a:latin typeface="Calibri"/>
                          <a:ea typeface="Calibri"/>
                          <a:cs typeface="Calibri"/>
                          <a:sym typeface="Calibri"/>
                        </a:rPr>
                        <a:t>Estimated Start Date (dd-mm-yyyy)</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49580">
                        <a:lnSpc>
                          <a:spcPts val="900"/>
                        </a:lnSpc>
                        <a:defRPr sz="900">
                          <a:latin typeface="Courier New"/>
                          <a:ea typeface="Courier New"/>
                          <a:cs typeface="Courier New"/>
                          <a:sym typeface="Courier New"/>
                        </a:defRPr>
                      </a:pPr>
                      <a:r>
                        <a:rPr sz="1100">
                          <a:latin typeface="Calibri"/>
                          <a:ea typeface="Calibri"/>
                          <a:cs typeface="Calibri"/>
                          <a:sym typeface="Calibri"/>
                        </a:rPr>
                        <a:t>01-05-2015</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68605">
                <a:tc>
                  <a:txBody>
                    <a:bodyPr/>
                    <a:lstStyle/>
                    <a:p>
                      <a:pPr algn="l" defTabSz="449580">
                        <a:lnSpc>
                          <a:spcPts val="900"/>
                        </a:lnSpc>
                        <a:defRPr sz="900">
                          <a:latin typeface="Courier New"/>
                          <a:ea typeface="Courier New"/>
                          <a:cs typeface="Courier New"/>
                          <a:sym typeface="Courier New"/>
                        </a:defRPr>
                      </a:pPr>
                      <a:r>
                        <a:rPr sz="1100">
                          <a:latin typeface="Calibri"/>
                          <a:ea typeface="Calibri"/>
                          <a:cs typeface="Calibri"/>
                          <a:sym typeface="Calibri"/>
                        </a:rPr>
                        <a:t>Estimated End Date (dd-mm-yyyy)</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EFEFEF"/>
                    </a:solidFill>
                  </a:tcPr>
                </a:tc>
                <a:tc>
                  <a:txBody>
                    <a:bodyPr/>
                    <a:lstStyle/>
                    <a:p>
                      <a:pPr algn="l" defTabSz="449580">
                        <a:lnSpc>
                          <a:spcPts val="900"/>
                        </a:lnSpc>
                        <a:defRPr sz="900">
                          <a:latin typeface="Courier New"/>
                          <a:ea typeface="Courier New"/>
                          <a:cs typeface="Courier New"/>
                          <a:sym typeface="Courier New"/>
                        </a:defRPr>
                      </a:pPr>
                      <a:r>
                        <a:rPr sz="1100" b="1">
                          <a:latin typeface="Calibri"/>
                          <a:ea typeface="Calibri"/>
                          <a:cs typeface="Calibri"/>
                          <a:sym typeface="Calibri"/>
                        </a:rPr>
                        <a:t>31-05-2015  </a:t>
                      </a:r>
                      <a:r>
                        <a:rPr sz="1100" b="1">
                          <a:solidFill>
                            <a:srgbClr val="D71A16"/>
                          </a:solidFill>
                          <a:latin typeface="Calibri"/>
                          <a:ea typeface="Calibri"/>
                          <a:cs typeface="Calibri"/>
                          <a:sym typeface="Calibri"/>
                        </a:rPr>
                        <a:t>POST-PONED SEPTEMBER</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EFEFEF"/>
                    </a:solidFill>
                  </a:tcPr>
                </a:tc>
              </a:tr>
              <a:tr h="265430">
                <a:tc>
                  <a:txBody>
                    <a:bodyPr/>
                    <a:lstStyle/>
                    <a:p>
                      <a:pPr algn="l" defTabSz="449580">
                        <a:lnSpc>
                          <a:spcPts val="900"/>
                        </a:lnSpc>
                        <a:defRPr sz="900">
                          <a:latin typeface="Courier New"/>
                          <a:ea typeface="Courier New"/>
                          <a:cs typeface="Courier New"/>
                          <a:sym typeface="Courier New"/>
                        </a:defRPr>
                      </a:pPr>
                      <a:r>
                        <a:rPr sz="1100">
                          <a:latin typeface="Calibri"/>
                          <a:ea typeface="Calibri"/>
                          <a:cs typeface="Calibri"/>
                          <a:sym typeface="Calibri"/>
                        </a:rPr>
                        <a:t>Activity Leading Organisation</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49580">
                        <a:lnSpc>
                          <a:spcPts val="900"/>
                        </a:lnSpc>
                        <a:defRPr sz="900">
                          <a:latin typeface="Courier New"/>
                          <a:ea typeface="Courier New"/>
                          <a:cs typeface="Courier New"/>
                          <a:sym typeface="Courier New"/>
                        </a:defRPr>
                      </a:pPr>
                      <a:r>
                        <a:rPr sz="1100">
                          <a:latin typeface="Calibri"/>
                          <a:ea typeface="Calibri"/>
                          <a:cs typeface="Calibri"/>
                          <a:sym typeface="Calibri"/>
                        </a:rPr>
                        <a:t>Associazione Italiana per l'lnformatica e il Calcolo automatico</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r h="262255">
                <a:tc>
                  <a:txBody>
                    <a:bodyPr/>
                    <a:lstStyle/>
                    <a:p>
                      <a:pPr algn="l" defTabSz="449580">
                        <a:lnSpc>
                          <a:spcPts val="900"/>
                        </a:lnSpc>
                        <a:defRPr sz="900">
                          <a:latin typeface="Courier New"/>
                          <a:ea typeface="Courier New"/>
                          <a:cs typeface="Courier New"/>
                          <a:sym typeface="Courier New"/>
                        </a:defRPr>
                      </a:pPr>
                      <a:r>
                        <a:rPr sz="1100">
                          <a:latin typeface="Calibri"/>
                          <a:ea typeface="Calibri"/>
                          <a:cs typeface="Calibri"/>
                          <a:sym typeface="Calibri"/>
                        </a:rPr>
                        <a:t>Participating Organisations</a:t>
                      </a: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algn="l" defTabSz="449580">
                        <a:lnSpc>
                          <a:spcPts val="900"/>
                        </a:lnSpc>
                        <a:defRPr sz="900">
                          <a:latin typeface="Courier New"/>
                          <a:ea typeface="Courier New"/>
                          <a:cs typeface="Courier New"/>
                          <a:sym typeface="Courier New"/>
                        </a:defRPr>
                      </a:pPr>
                      <a:r>
                        <a:rPr sz="1100">
                          <a:latin typeface="Calibri"/>
                          <a:ea typeface="Calibri"/>
                          <a:cs typeface="Calibri"/>
                          <a:sym typeface="Calibri"/>
                        </a:rPr>
                        <a:t>CONSIGLIO NAZIONALE DELLE RICERCHE</a:t>
                      </a: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bl>
          </a:graphicData>
        </a:graphic>
      </p:graphicFrame>
    </p:spTree>
  </p:cSld>
  <p:clrMapOvr>
    <a:masterClrMapping/>
  </p:clrMapOvr>
  <p:transition xmlns:p14="http://schemas.microsoft.com/office/powerpoint/2010/mai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p:cNvSpPr>
          <p:nvPr>
            <p:ph type="title"/>
          </p:nvPr>
        </p:nvSpPr>
        <p:spPr>
          <a:prstGeom prst="rect">
            <a:avLst/>
          </a:prstGeom>
        </p:spPr>
        <p:txBody>
          <a:bodyPr/>
          <a:lstStyle>
            <a:lvl1pPr algn="l"/>
          </a:lstStyle>
          <a:p>
            <a:r>
              <a:t>E2 - O2</a:t>
            </a:r>
          </a:p>
        </p:txBody>
      </p:sp>
      <p:sp>
        <p:nvSpPr>
          <p:cNvPr id="152" name="Shape 152"/>
          <p:cNvSpPr/>
          <p:nvPr/>
        </p:nvSpPr>
        <p:spPr>
          <a:xfrm>
            <a:off x="638926" y="1919926"/>
            <a:ext cx="5624039" cy="363409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600">
                <a:solidFill>
                  <a:schemeClr val="accent1">
                    <a:hueOff val="47394"/>
                    <a:satOff val="-25753"/>
                    <a:lumOff val="-7544"/>
                  </a:schemeClr>
                </a:solidFill>
              </a:defRPr>
            </a:pPr>
            <a:r>
              <a:t>Date: 22 September 2015</a:t>
            </a:r>
          </a:p>
          <a:p>
            <a:pPr>
              <a:defRPr sz="2600">
                <a:solidFill>
                  <a:schemeClr val="accent1">
                    <a:hueOff val="47394"/>
                    <a:satOff val="-25753"/>
                    <a:lumOff val="-7544"/>
                  </a:schemeClr>
                </a:solidFill>
              </a:defRPr>
            </a:pPr>
            <a:endParaRPr/>
          </a:p>
          <a:p>
            <a:pPr>
              <a:defRPr sz="2600">
                <a:solidFill>
                  <a:schemeClr val="accent1">
                    <a:hueOff val="47394"/>
                    <a:satOff val="-25753"/>
                    <a:lumOff val="-7544"/>
                  </a:schemeClr>
                </a:solidFill>
              </a:defRPr>
            </a:pPr>
            <a:r>
              <a:t>Location: IT Zappa-Cremona (MI)</a:t>
            </a:r>
          </a:p>
          <a:p>
            <a:pPr>
              <a:defRPr sz="2600">
                <a:solidFill>
                  <a:schemeClr val="accent1">
                    <a:hueOff val="47394"/>
                    <a:satOff val="-25753"/>
                    <a:lumOff val="-7544"/>
                  </a:schemeClr>
                </a:solidFill>
              </a:defRPr>
            </a:pPr>
            <a:endParaRPr/>
          </a:p>
          <a:p>
            <a:pPr>
              <a:defRPr sz="2600">
                <a:solidFill>
                  <a:schemeClr val="accent1">
                    <a:hueOff val="47394"/>
                    <a:satOff val="-25753"/>
                    <a:lumOff val="-7544"/>
                  </a:schemeClr>
                </a:solidFill>
              </a:defRPr>
            </a:pPr>
            <a:r>
              <a:t>Participants: School principals</a:t>
            </a:r>
          </a:p>
          <a:p>
            <a:pPr>
              <a:defRPr sz="2600">
                <a:solidFill>
                  <a:schemeClr val="accent1">
                    <a:hueOff val="47394"/>
                    <a:satOff val="-25753"/>
                    <a:lumOff val="-7544"/>
                  </a:schemeClr>
                </a:solidFill>
              </a:defRPr>
            </a:pPr>
            <a:r>
              <a:t>                     Teachers</a:t>
            </a:r>
          </a:p>
          <a:p>
            <a:pPr>
              <a:defRPr sz="2600">
                <a:solidFill>
                  <a:schemeClr val="accent1">
                    <a:hueOff val="47394"/>
                    <a:satOff val="-25753"/>
                    <a:lumOff val="-7544"/>
                  </a:schemeClr>
                </a:solidFill>
              </a:defRPr>
            </a:pPr>
            <a:r>
              <a:t>                     Local school authorities</a:t>
            </a:r>
          </a:p>
          <a:p>
            <a:pPr>
              <a:defRPr sz="2600">
                <a:solidFill>
                  <a:schemeClr val="accent1">
                    <a:hueOff val="47394"/>
                    <a:satOff val="-25753"/>
                    <a:lumOff val="-7544"/>
                  </a:schemeClr>
                </a:solidFill>
              </a:defRPr>
            </a:pPr>
            <a:r>
              <a:t>                     Stakeholders</a:t>
            </a:r>
          </a:p>
        </p:txBody>
      </p:sp>
      <p:sp>
        <p:nvSpPr>
          <p:cNvPr id="153" name="Shape 153"/>
          <p:cNvSpPr/>
          <p:nvPr/>
        </p:nvSpPr>
        <p:spPr>
          <a:xfrm rot="20669493">
            <a:off x="6911572" y="4208685"/>
            <a:ext cx="1493948" cy="447230"/>
          </a:xfrm>
          <a:prstGeom prst="rect">
            <a:avLst/>
          </a:prstGeom>
          <a:blipFill>
            <a:blip r:embed="rId2"/>
          </a:blipFill>
          <a:ln w="12700">
            <a:miter lim="400000"/>
          </a:ln>
          <a:effectLst>
            <a:outerShdw blurRad="50800" dist="12700" rotWithShape="0">
              <a:srgbClr val="000000">
                <a:alpha val="50000"/>
              </a:srgbClr>
            </a:outerShdw>
          </a:effectLst>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FFFFFF"/>
                </a:solidFill>
              </a:defRPr>
            </a:lvl1pPr>
          </a:lstStyle>
          <a:p>
            <a:r>
              <a:t>14 people</a:t>
            </a:r>
          </a:p>
        </p:txBody>
      </p:sp>
    </p:spTree>
  </p:cSld>
  <p:clrMapOvr>
    <a:masterClrMapping/>
  </p:clrMapOvr>
  <p:transition xmlns:p14="http://schemas.microsoft.com/office/powerpoint/2010/mai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p:cNvSpPr>
          <p:nvPr>
            <p:ph type="title"/>
          </p:nvPr>
        </p:nvSpPr>
        <p:spPr>
          <a:prstGeom prst="rect">
            <a:avLst/>
          </a:prstGeom>
        </p:spPr>
        <p:txBody>
          <a:bodyPr/>
          <a:lstStyle>
            <a:lvl1pPr algn="l"/>
          </a:lstStyle>
          <a:p>
            <a:r>
              <a:t>Results of the 2 events</a:t>
            </a:r>
          </a:p>
        </p:txBody>
      </p:sp>
      <p:sp>
        <p:nvSpPr>
          <p:cNvPr id="156" name="Shape 156"/>
          <p:cNvSpPr/>
          <p:nvPr/>
        </p:nvSpPr>
        <p:spPr>
          <a:xfrm>
            <a:off x="602438" y="1773876"/>
            <a:ext cx="7939124" cy="245299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269240" indent="-228600">
              <a:buSzPct val="100000"/>
              <a:buChar char="•"/>
              <a:defRPr sz="2600">
                <a:solidFill>
                  <a:schemeClr val="accent1">
                    <a:hueOff val="47394"/>
                    <a:satOff val="-25753"/>
                    <a:lumOff val="-7544"/>
                  </a:schemeClr>
                </a:solidFill>
              </a:defRPr>
            </a:pPr>
            <a:r>
              <a:t>Good interest on the theme</a:t>
            </a:r>
          </a:p>
          <a:p>
            <a:pPr>
              <a:defRPr sz="2600">
                <a:solidFill>
                  <a:schemeClr val="accent1">
                    <a:hueOff val="47394"/>
                    <a:satOff val="-25753"/>
                    <a:lumOff val="-7544"/>
                  </a:schemeClr>
                </a:solidFill>
              </a:defRPr>
            </a:pPr>
            <a:endParaRPr/>
          </a:p>
          <a:p>
            <a:pPr marL="269240" indent="-228600">
              <a:buSzPct val="100000"/>
              <a:buChar char="•"/>
              <a:defRPr sz="2600">
                <a:solidFill>
                  <a:schemeClr val="accent1">
                    <a:hueOff val="47394"/>
                    <a:satOff val="-25753"/>
                    <a:lumOff val="-7544"/>
                  </a:schemeClr>
                </a:solidFill>
              </a:defRPr>
            </a:pPr>
            <a:r>
              <a:t>Availability to debate and compare Quality systems</a:t>
            </a:r>
          </a:p>
          <a:p>
            <a:pPr>
              <a:defRPr sz="2600">
                <a:solidFill>
                  <a:schemeClr val="accent1">
                    <a:hueOff val="47394"/>
                    <a:satOff val="-25753"/>
                    <a:lumOff val="-7544"/>
                  </a:schemeClr>
                </a:solidFill>
              </a:defRPr>
            </a:pPr>
            <a:endParaRPr/>
          </a:p>
          <a:p>
            <a:pPr marL="269240" indent="-228600">
              <a:buSzPct val="100000"/>
              <a:buChar char="•"/>
              <a:defRPr sz="2600">
                <a:solidFill>
                  <a:schemeClr val="accent1">
                    <a:hueOff val="47394"/>
                    <a:satOff val="-25753"/>
                    <a:lumOff val="-7544"/>
                  </a:schemeClr>
                </a:solidFill>
              </a:defRPr>
            </a:pPr>
            <a:r>
              <a:t>Lack of opportunity to test new tools</a:t>
            </a:r>
          </a:p>
        </p:txBody>
      </p:sp>
    </p:spTree>
  </p:cSld>
  <p:clrMapOvr>
    <a:masterClrMapping/>
  </p:clrMapOvr>
  <p:transition xmlns:p14="http://schemas.microsoft.com/office/powerpoint/2010/mai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p:cNvSpPr>
          <p:nvPr>
            <p:ph type="title"/>
          </p:nvPr>
        </p:nvSpPr>
        <p:spPr>
          <a:xfrm>
            <a:off x="509339" y="114300"/>
            <a:ext cx="8125322" cy="1600200"/>
          </a:xfrm>
          <a:prstGeom prst="rect">
            <a:avLst/>
          </a:prstGeom>
        </p:spPr>
        <p:txBody>
          <a:bodyPr/>
          <a:lstStyle>
            <a:lvl1pPr algn="l"/>
          </a:lstStyle>
          <a:p>
            <a:r>
              <a:t>The Italian Evaluation System</a:t>
            </a:r>
          </a:p>
        </p:txBody>
      </p:sp>
      <p:pic>
        <p:nvPicPr>
          <p:cNvPr id="159" name="pasted-image.png"/>
          <p:cNvPicPr>
            <a:picLocks noChangeAspect="1"/>
          </p:cNvPicPr>
          <p:nvPr/>
        </p:nvPicPr>
        <p:blipFill>
          <a:blip r:embed="rId2">
            <a:extLst/>
          </a:blip>
          <a:stretch>
            <a:fillRect/>
          </a:stretch>
        </p:blipFill>
        <p:spPr>
          <a:xfrm>
            <a:off x="2108200" y="1892300"/>
            <a:ext cx="6534218" cy="3457889"/>
          </a:xfrm>
          <a:prstGeom prst="rect">
            <a:avLst/>
          </a:prstGeom>
          <a:effectLst>
            <a:outerShdw blurRad="355600" rotWithShape="0">
              <a:srgbClr val="000000">
                <a:alpha val="75000"/>
              </a:srgbClr>
            </a:outerShdw>
          </a:effectLst>
        </p:spPr>
      </p:pic>
      <p:sp>
        <p:nvSpPr>
          <p:cNvPr id="160" name="Shape 160"/>
          <p:cNvSpPr/>
          <p:nvPr/>
        </p:nvSpPr>
        <p:spPr>
          <a:xfrm>
            <a:off x="167873" y="2664804"/>
            <a:ext cx="1835210" cy="3853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a:solidFill>
                  <a:schemeClr val="accent1">
                    <a:hueOff val="47394"/>
                    <a:satOff val="-25753"/>
                    <a:lumOff val="-7544"/>
                  </a:schemeClr>
                </a:solidFill>
              </a:defRPr>
            </a:lvl1pPr>
          </a:lstStyle>
          <a:p>
            <a:r>
              <a:t>Self-evaluation</a:t>
            </a:r>
          </a:p>
        </p:txBody>
      </p:sp>
      <p:sp>
        <p:nvSpPr>
          <p:cNvPr id="161" name="Shape 161"/>
          <p:cNvSpPr/>
          <p:nvPr/>
        </p:nvSpPr>
        <p:spPr>
          <a:xfrm>
            <a:off x="167873" y="3090254"/>
            <a:ext cx="1312947" cy="6774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000">
                <a:solidFill>
                  <a:schemeClr val="accent1">
                    <a:hueOff val="47394"/>
                    <a:satOff val="-25753"/>
                    <a:lumOff val="-7544"/>
                  </a:schemeClr>
                </a:solidFill>
              </a:defRPr>
            </a:pPr>
            <a:r>
              <a:t>External </a:t>
            </a:r>
          </a:p>
          <a:p>
            <a:pPr>
              <a:defRPr sz="2000">
                <a:solidFill>
                  <a:schemeClr val="accent1">
                    <a:hueOff val="47394"/>
                    <a:satOff val="-25753"/>
                    <a:lumOff val="-7544"/>
                  </a:schemeClr>
                </a:solidFill>
              </a:defRPr>
            </a:pPr>
            <a:r>
              <a:t>evaluation</a:t>
            </a:r>
          </a:p>
        </p:txBody>
      </p:sp>
      <p:sp>
        <p:nvSpPr>
          <p:cNvPr id="162" name="Shape 162"/>
          <p:cNvSpPr/>
          <p:nvPr/>
        </p:nvSpPr>
        <p:spPr>
          <a:xfrm>
            <a:off x="167873" y="3854449"/>
            <a:ext cx="1778283" cy="6774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000">
                <a:solidFill>
                  <a:schemeClr val="accent1">
                    <a:hueOff val="47394"/>
                    <a:satOff val="-25753"/>
                    <a:lumOff val="-7544"/>
                  </a:schemeClr>
                </a:solidFill>
              </a:defRPr>
            </a:pPr>
            <a:r>
              <a:t>Improvement </a:t>
            </a:r>
          </a:p>
          <a:p>
            <a:pPr>
              <a:defRPr sz="2000">
                <a:solidFill>
                  <a:schemeClr val="accent1">
                    <a:hueOff val="47394"/>
                    <a:satOff val="-25753"/>
                    <a:lumOff val="-7544"/>
                  </a:schemeClr>
                </a:solidFill>
              </a:defRPr>
            </a:pPr>
            <a:r>
              <a:t>actions</a:t>
            </a:r>
          </a:p>
        </p:txBody>
      </p:sp>
      <p:sp>
        <p:nvSpPr>
          <p:cNvPr id="163" name="Shape 163"/>
          <p:cNvSpPr/>
          <p:nvPr/>
        </p:nvSpPr>
        <p:spPr>
          <a:xfrm>
            <a:off x="167873" y="4618645"/>
            <a:ext cx="1919794" cy="38539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a:solidFill>
                  <a:schemeClr val="accent1">
                    <a:hueOff val="47394"/>
                    <a:satOff val="-25753"/>
                    <a:lumOff val="-7544"/>
                  </a:schemeClr>
                </a:solidFill>
              </a:defRPr>
            </a:lvl1pPr>
          </a:lstStyle>
          <a:p>
            <a:r>
              <a:t>Social reporting</a:t>
            </a:r>
          </a:p>
        </p:txBody>
      </p:sp>
      <p:sp>
        <p:nvSpPr>
          <p:cNvPr id="164" name="Shape 164"/>
          <p:cNvSpPr/>
          <p:nvPr/>
        </p:nvSpPr>
        <p:spPr>
          <a:xfrm rot="20669493">
            <a:off x="7249246" y="5250598"/>
            <a:ext cx="1781037" cy="447229"/>
          </a:xfrm>
          <a:prstGeom prst="rect">
            <a:avLst/>
          </a:prstGeom>
          <a:blipFill>
            <a:blip r:embed="rId3"/>
          </a:blipFill>
          <a:ln w="12700">
            <a:miter lim="400000"/>
          </a:ln>
          <a:effectLst>
            <a:outerShdw blurRad="50800" dist="12700" rotWithShape="0">
              <a:srgbClr val="000000">
                <a:alpha val="50000"/>
              </a:srgbClr>
            </a:outerShdw>
          </a:effectLst>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FFFFFF"/>
                </a:solidFill>
              </a:defRPr>
            </a:lvl1pPr>
          </a:lstStyle>
          <a:p>
            <a:r>
              <a:t>Compulsory</a:t>
            </a:r>
          </a:p>
        </p:txBody>
      </p:sp>
    </p:spTree>
  </p:cSld>
  <p:clrMapOvr>
    <a:masterClrMapping/>
  </p:clrMapOvr>
  <p:transition xmlns:p14="http://schemas.microsoft.com/office/powerpoint/2010/main" spd="slow"/>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BE0E3"/>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BE0E3"/>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155</TotalTime>
  <Words>999</Words>
  <Application>Microsoft Macintosh PowerPoint</Application>
  <PresentationFormat>Presentazione su schermo (4:3)</PresentationFormat>
  <Paragraphs>171</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White</vt:lpstr>
      <vt:lpstr>AICA Multiplier  events</vt:lpstr>
      <vt:lpstr>Multiplier events </vt:lpstr>
      <vt:lpstr>E1: Dissemination in Italy</vt:lpstr>
      <vt:lpstr>E1 - O1</vt:lpstr>
      <vt:lpstr>E1 - O1</vt:lpstr>
      <vt:lpstr>E2 - O2</vt:lpstr>
      <vt:lpstr>E2 - O2</vt:lpstr>
      <vt:lpstr>Results of the 2 events</vt:lpstr>
      <vt:lpstr>The Italian Evaluation System</vt:lpstr>
      <vt:lpstr>Some comments</vt:lpstr>
      <vt:lpstr>E3: Contact training with teachers</vt:lpstr>
      <vt:lpstr>E3: Contact training with teachers</vt:lpstr>
      <vt:lpstr>Presentazione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AICA Multiplier  events</dc:title>
  <cp:lastModifiedBy>Francesca Alfano</cp:lastModifiedBy>
  <cp:revision>2</cp:revision>
  <dcterms:modified xsi:type="dcterms:W3CDTF">2015-11-23T21:30:45Z</dcterms:modified>
</cp:coreProperties>
</file>