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27145" autoAdjust="0"/>
  </p:normalViewPr>
  <p:slideViewPr>
    <p:cSldViewPr snapToGrid="0" snapToObjects="1">
      <p:cViewPr>
        <p:scale>
          <a:sx n="54" d="100"/>
          <a:sy n="54" d="100"/>
        </p:scale>
        <p:origin x="-3120" y="336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4" d="100"/>
        <a:sy n="114" d="100"/>
      </p:scale>
      <p:origin x="0" y="303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18477-E774-EE4A-B3B5-129C65F4CDBF}" type="datetimeFigureOut">
              <a:rPr lang="en-US" smtClean="0"/>
              <a:t>16/11/15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3A906-D5B2-FD41-AADA-1159806C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37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hu-HU" sz="20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hu-HU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hu-HU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hu-HU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0E7898F-D0DA-429B-94AD-588CCE88F787}" type="slidenum">
              <a:rPr lang="hu-HU" sz="1400" spc="-1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948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study.hu/" TargetMode="External"/><Relationship Id="rId4" Type="http://schemas.openxmlformats.org/officeDocument/2006/relationships/hyperlink" Target="http://www.uah.es/" TargetMode="External"/><Relationship Id="rId5" Type="http://schemas.openxmlformats.org/officeDocument/2006/relationships/hyperlink" Target="http://www.aica.it" TargetMode="External"/><Relationship Id="rId6" Type="http://schemas.openxmlformats.org/officeDocument/2006/relationships/hyperlink" Target="https://www.capdm.co.uk/" TargetMode="External"/><Relationship Id="rId7" Type="http://schemas.openxmlformats.org/officeDocument/2006/relationships/hyperlink" Target="http://www.szamalk-szki.hu/fooldal" TargetMode="External"/><Relationship Id="rId8" Type="http://schemas.openxmlformats.org/officeDocument/2006/relationships/hyperlink" Target="http://openqass.itstudy.hu/AppData/Local/Opera/Opera/temporary_downloads/www.cnr.it" TargetMode="External"/><Relationship Id="rId9" Type="http://schemas.openxmlformats.org/officeDocument/2006/relationships/hyperlink" Target="http://trebag.hu/" TargetMode="External"/><Relationship Id="rId10" Type="http://schemas.openxmlformats.org/officeDocument/2006/relationships/hyperlink" Target="http://www.ics-skills.ie/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study.hu/" TargetMode="External"/><Relationship Id="rId4" Type="http://schemas.openxmlformats.org/officeDocument/2006/relationships/hyperlink" Target="http://www.uah.es/" TargetMode="External"/><Relationship Id="rId5" Type="http://schemas.openxmlformats.org/officeDocument/2006/relationships/hyperlink" Target="http://www.aica.it" TargetMode="External"/><Relationship Id="rId6" Type="http://schemas.openxmlformats.org/officeDocument/2006/relationships/hyperlink" Target="https://www.capdm.co.uk/" TargetMode="External"/><Relationship Id="rId7" Type="http://schemas.openxmlformats.org/officeDocument/2006/relationships/hyperlink" Target="http://www.szamalk-szki.hu/fooldal" TargetMode="External"/><Relationship Id="rId8" Type="http://schemas.openxmlformats.org/officeDocument/2006/relationships/hyperlink" Target="http://openqass.itstudy.hu/AppData/Local/Opera/Opera/temporary_downloads/www.cnr.it" TargetMode="External"/><Relationship Id="rId9" Type="http://schemas.openxmlformats.org/officeDocument/2006/relationships/hyperlink" Target="http://trebag.hu/" TargetMode="External"/><Relationship Id="rId10" Type="http://schemas.openxmlformats.org/officeDocument/2006/relationships/hyperlink" Target="http://www.ics-skills.ie/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body"/>
          </p:nvPr>
        </p:nvSpPr>
        <p:spPr>
          <a:xfrm>
            <a:off x="720000" y="4896000"/>
            <a:ext cx="6443640" cy="58028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hu-HU" sz="12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Az </a:t>
            </a:r>
            <a:r>
              <a:rPr lang="hu-HU" sz="1200" b="1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OpenQAsS</a:t>
            </a:r>
            <a:r>
              <a:rPr lang="hu-HU" sz="12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 projekt azt a célt tűzte ki maga elé, hogy - felhasználva a modern hálózati technológiákat - minden területen támogatja az Európai Szakképzési Minőségbiztosítási Keretrendszer bevezetését. A fejlesztendő eszközök segítséget nyújtanak abban, hogy a szakképző intézmények aktuális minőségbiztosítási feladataikat sikeresen elvégezhessék.</a:t>
            </a:r>
            <a:endParaRPr dirty="0"/>
          </a:p>
          <a:p>
            <a:endParaRPr dirty="0"/>
          </a:p>
          <a:p>
            <a:r>
              <a:rPr lang="hu-HU" sz="1200" b="1" u="heavy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Célcsoport:</a:t>
            </a:r>
            <a:endParaRPr dirty="0"/>
          </a:p>
          <a:p>
            <a:endParaRPr dirty="0"/>
          </a:p>
          <a:p>
            <a:pPr marL="628650" lvl="1" indent="-171450">
              <a:buFont typeface="Arial"/>
              <a:buChar char="•"/>
            </a:pPr>
            <a:r>
              <a:rPr lang="hu-HU" sz="12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lang="hu-HU" sz="12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szakképző iskolák valamint a szakképző vállalkozások tanárai, szakoktatói és igazgatói, illetve menedzserei;</a:t>
            </a:r>
            <a:endParaRPr dirty="0"/>
          </a:p>
          <a:p>
            <a:pPr marL="628650" lvl="1" indent="-171450">
              <a:buFont typeface="Arial"/>
              <a:buChar char="•"/>
            </a:pPr>
            <a:r>
              <a:rPr lang="hu-HU" sz="12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Szakképző </a:t>
            </a:r>
            <a:r>
              <a:rPr lang="hu-HU" sz="12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iskolák és szakképzési vállalkozások;</a:t>
            </a:r>
            <a:endParaRPr dirty="0"/>
          </a:p>
          <a:p>
            <a:pPr marL="628650" lvl="1" indent="-171450">
              <a:buFont typeface="Arial"/>
              <a:buChar char="•"/>
            </a:pPr>
            <a:r>
              <a:rPr lang="hu-HU" sz="12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lang="hu-HU" sz="12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szakképzés területén tevékenykedő oktatáskutatók; </a:t>
            </a:r>
            <a:endParaRPr dirty="0"/>
          </a:p>
          <a:p>
            <a:pPr marL="628650" lvl="1" indent="-171450">
              <a:buFont typeface="Arial"/>
              <a:buChar char="•"/>
            </a:pPr>
            <a:r>
              <a:rPr lang="hu-HU" sz="12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Az </a:t>
            </a:r>
            <a:r>
              <a:rPr lang="hu-HU" sz="12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OpenQAsS.org közösség szoftverfejlesztő tagjai.</a:t>
            </a:r>
            <a:endParaRPr dirty="0"/>
          </a:p>
          <a:p>
            <a:endParaRPr dirty="0"/>
          </a:p>
          <a:p>
            <a:r>
              <a:rPr lang="hu-HU" sz="1200" b="1" u="heavy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A projekt céljai:</a:t>
            </a:r>
            <a:endParaRPr dirty="0"/>
          </a:p>
          <a:p>
            <a:endParaRPr dirty="0"/>
          </a:p>
          <a:p>
            <a:pPr marL="628650" lvl="1" indent="-171450">
              <a:buFont typeface="Arial"/>
              <a:buChar char="•"/>
            </a:pPr>
            <a:r>
              <a:rPr lang="hu-HU" sz="12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lang="hu-HU" sz="12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minőségbiztosítás kultúrájának fejlesztése a szakképző intézmények érintett résztvevői számára szervezett online konzultációk segítségével;</a:t>
            </a:r>
            <a:endParaRPr dirty="0"/>
          </a:p>
          <a:p>
            <a:pPr marL="628650" lvl="1" indent="-171450">
              <a:buFont typeface="Arial"/>
              <a:buChar char="•"/>
            </a:pPr>
            <a:r>
              <a:rPr lang="hu-HU" sz="12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lang="hu-HU" sz="12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szakképző iskolák és felnőttképzést nyújtó szakképzési vállalkozások minőségbiztosításának megszervezését segítő nyílt forráskódú szoftver (</a:t>
            </a:r>
            <a:r>
              <a:rPr lang="hu-HU" sz="12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OpenQAsS</a:t>
            </a:r>
            <a:r>
              <a:rPr lang="hu-HU" sz="12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) fejlesztése;</a:t>
            </a:r>
            <a:endParaRPr dirty="0"/>
          </a:p>
          <a:p>
            <a:pPr marL="628650" lvl="1" indent="-171450">
              <a:buFont typeface="Arial"/>
              <a:buChar char="•"/>
            </a:pPr>
            <a:r>
              <a:rPr lang="hu-HU" sz="12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Egy </a:t>
            </a:r>
            <a:r>
              <a:rPr lang="hu-HU" sz="12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minőségbiztosításra képesítő tanfolyam és végzettség kialakítása a minőségbiztosításért felelős tanárok, szakoktatók és menedzserek számára.</a:t>
            </a:r>
            <a:endParaRPr dirty="0"/>
          </a:p>
          <a:p>
            <a:endParaRPr lang="hu-HU" dirty="0" smtClean="0"/>
          </a:p>
          <a:p>
            <a:r>
              <a:rPr lang="en-US" b="1" u="sng" dirty="0" err="1" smtClean="0"/>
              <a:t>Partnerek</a:t>
            </a:r>
            <a:r>
              <a:rPr lang="en-US" b="1" u="sng" dirty="0" smtClean="0"/>
              <a:t>:</a:t>
            </a:r>
          </a:p>
          <a:p>
            <a:endParaRPr lang="en-US" u="sng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3"/>
              </a:rPr>
              <a:t>iTStudy Oktató- és Kutatóközpont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–</a:t>
            </a:r>
            <a:r>
              <a:rPr lang="en-US" dirty="0" smtClean="0"/>
              <a:t> </a:t>
            </a:r>
            <a:r>
              <a:rPr lang="en-US" dirty="0" err="1" smtClean="0"/>
              <a:t>Magyarország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4"/>
              </a:rPr>
              <a:t>Universidad de Alcala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–</a:t>
            </a:r>
            <a:r>
              <a:rPr lang="en-US" dirty="0" smtClean="0"/>
              <a:t> </a:t>
            </a:r>
            <a:r>
              <a:rPr lang="en-US" dirty="0" err="1" smtClean="0"/>
              <a:t>Spanyolország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5"/>
              </a:rPr>
              <a:t>AICA, Associazione Italiana per l'Informatica e il Calcolo Automatico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–</a:t>
            </a:r>
            <a:r>
              <a:rPr lang="en-US" dirty="0" smtClean="0"/>
              <a:t> </a:t>
            </a:r>
            <a:r>
              <a:rPr lang="en-US" dirty="0" err="1" smtClean="0"/>
              <a:t>Olaszország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6"/>
              </a:rPr>
              <a:t>CAPDM Ltd</a:t>
            </a:r>
            <a:r>
              <a:rPr lang="en-US" dirty="0" smtClean="0"/>
              <a:t>. – </a:t>
            </a:r>
            <a:r>
              <a:rPr lang="en-US" dirty="0" err="1" smtClean="0"/>
              <a:t>Egyesült</a:t>
            </a:r>
            <a:r>
              <a:rPr lang="en-US" dirty="0" smtClean="0"/>
              <a:t> </a:t>
            </a:r>
            <a:r>
              <a:rPr lang="en-US" dirty="0" err="1" smtClean="0"/>
              <a:t>Királyság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7"/>
              </a:rPr>
              <a:t>SZÁMALK Szalézi Szakközépiskola </a:t>
            </a:r>
            <a:r>
              <a:rPr lang="en-US" dirty="0" smtClean="0">
                <a:hlinkClick r:id="rId8"/>
              </a:rPr>
              <a:t>–</a:t>
            </a:r>
            <a:r>
              <a:rPr lang="en-US" dirty="0" smtClean="0"/>
              <a:t> </a:t>
            </a:r>
            <a:r>
              <a:rPr lang="en-US" dirty="0" err="1" smtClean="0"/>
              <a:t>Magyarország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8"/>
              </a:rPr>
              <a:t>National Research Council Institute</a:t>
            </a:r>
            <a:r>
              <a:rPr lang="en-US" dirty="0" smtClean="0"/>
              <a:t> </a:t>
            </a:r>
            <a:r>
              <a:rPr lang="en-US" dirty="0" smtClean="0">
                <a:hlinkClick r:id="rId9"/>
              </a:rPr>
              <a:t>–</a:t>
            </a:r>
            <a:r>
              <a:rPr lang="en-US" dirty="0" smtClean="0"/>
              <a:t> </a:t>
            </a:r>
            <a:r>
              <a:rPr lang="en-US" dirty="0" err="1" smtClean="0"/>
              <a:t>Olaszország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9"/>
              </a:rPr>
              <a:t>TREBAG Szellemi tulajdon- és Projektmenedzser Kft.</a:t>
            </a:r>
            <a:r>
              <a:rPr lang="en-US" dirty="0" smtClean="0"/>
              <a:t> – </a:t>
            </a:r>
            <a:r>
              <a:rPr lang="en-US" dirty="0" err="1" smtClean="0"/>
              <a:t>Magyarország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10"/>
              </a:rPr>
              <a:t>ICS-SKILLS Certification Body Of The Irish Computer Society</a:t>
            </a:r>
            <a:r>
              <a:rPr lang="en-US" dirty="0" smtClean="0"/>
              <a:t> - </a:t>
            </a:r>
            <a:r>
              <a:rPr lang="en-US" dirty="0" err="1" smtClean="0"/>
              <a:t>Írország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endParaRPr dirty="0"/>
          </a:p>
          <a:p>
            <a:r>
              <a:rPr lang="hu-HU" sz="1200" b="1" u="heavy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A projekt alapadatai:</a:t>
            </a:r>
            <a:endParaRPr dirty="0"/>
          </a:p>
          <a:p>
            <a:endParaRPr dirty="0"/>
          </a:p>
          <a:p>
            <a:pPr marL="457200" lvl="1" indent="0">
              <a:buFont typeface="Arial"/>
              <a:buNone/>
            </a:pPr>
            <a:r>
              <a:rPr lang="hu-HU" sz="1200" b="1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Program</a:t>
            </a:r>
            <a:r>
              <a:rPr lang="hu-HU" sz="1200" b="1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  <a:r>
              <a:rPr lang="hu-HU" sz="12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 Erasmus+, Stratégiai Partnerség, Szakképzés és szakoktatás</a:t>
            </a:r>
            <a:endParaRPr dirty="0"/>
          </a:p>
          <a:p>
            <a:pPr marL="457200" lvl="1" indent="0">
              <a:buFont typeface="Arial"/>
              <a:buNone/>
            </a:pPr>
            <a:r>
              <a:rPr lang="hu-HU" sz="1200" b="1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Résztvevő </a:t>
            </a:r>
            <a:r>
              <a:rPr lang="hu-HU" sz="1200" b="1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országok:</a:t>
            </a:r>
            <a:r>
              <a:rPr lang="hu-HU" sz="12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 Magyarország, Spanyolország, Olaszország, Egyesült Királyság, Írország</a:t>
            </a:r>
            <a:endParaRPr dirty="0"/>
          </a:p>
          <a:p>
            <a:pPr marL="457200" lvl="1" indent="0">
              <a:buFont typeface="Arial"/>
              <a:buNone/>
            </a:pPr>
            <a:r>
              <a:rPr lang="hu-HU" sz="1200" b="1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Időtartam</a:t>
            </a:r>
            <a:r>
              <a:rPr lang="hu-HU" sz="1200" b="1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  <a:r>
              <a:rPr lang="hu-HU" sz="12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  2014. szeptember 1. – 2017. augusztus 31.</a:t>
            </a:r>
            <a:endParaRPr dirty="0"/>
          </a:p>
          <a:p>
            <a:pPr marL="457200" lvl="1" indent="0">
              <a:buFont typeface="Arial"/>
              <a:buNone/>
            </a:pPr>
            <a:r>
              <a:rPr lang="hu-HU" sz="1200" b="1" u="none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Projekt </a:t>
            </a:r>
            <a:r>
              <a:rPr lang="hu-HU" sz="1200" b="1" u="none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azonosító:</a:t>
            </a:r>
            <a:r>
              <a:rPr lang="hu-HU" sz="1200" u="none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 2014-1-HU01-KA242-</a:t>
            </a:r>
            <a:r>
              <a:rPr lang="hu-HU" sz="1200" u="none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002356</a:t>
            </a:r>
          </a:p>
          <a:p>
            <a:pPr marL="0" lvl="0" indent="0">
              <a:buFont typeface="Arial"/>
              <a:buNone/>
            </a:pPr>
            <a:endParaRPr lang="hu-HU" sz="1200" u="sng" strike="noStrike" spc="-1" dirty="0" smtClean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b="1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</a:t>
            </a:r>
            <a:r>
              <a:rPr lang="en-US" sz="12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kimenetei</a:t>
            </a:r>
            <a:r>
              <a:rPr lang="en-US" sz="12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O1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QA System in the practice of the European VET institutions - Study</a:t>
            </a:r>
            <a:r>
              <a:rPr lang="en-US" dirty="0" smtClean="0">
                <a:effectLst/>
              </a:rPr>
              <a:t> </a:t>
            </a: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Teachers Requirements against OpenQAsS - Study/analysis</a:t>
            </a:r>
          </a:p>
          <a:p>
            <a:pPr marL="1085850" lvl="2" indent="-171450">
              <a:buFont typeface="Wingdings" charset="2"/>
              <a:buChar char="§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O2-A1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 of QA knowledge repository and implementation of a multilingual platform for online course and collaboration</a:t>
            </a:r>
          </a:p>
          <a:p>
            <a:pPr marL="1085850" lvl="2" indent="-171450">
              <a:buFont typeface="Wingdings" charset="2"/>
              <a:buChar char="§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O2-A2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 courses and consultations with VET teachers and trainers</a:t>
            </a:r>
          </a:p>
          <a:p>
            <a:pPr marL="1085850" lvl="2" indent="-171450">
              <a:buFont typeface="Wingdings" charset="2"/>
              <a:buChar char="§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O2-A3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Preparing and establishing online survey, statistical analysis of the results and formulating the consequences</a:t>
            </a:r>
            <a:r>
              <a:rPr lang="en-US" dirty="0" smtClean="0">
                <a:effectLst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O3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OpenQAsS System Plan and Prototype - Study/analysis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O4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OpenQAsS Toolkit</a:t>
            </a: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O5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Institutional Quality Manager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O6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Interactive Quality Assurance Manual for VET Institutes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O7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OpenQAsS Organisation and Community - Service/structure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nemzetközive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tétele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rendszereknek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mint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globális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oktatási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piac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szereplőinek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kapcsolatban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állniuk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világgal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érdekében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naprakészek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versenyképesek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maradjanak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Képesnek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lenniük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európai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országokból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harmadik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országokból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vonzzanak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diákokat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oktatást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képzést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nyújtsanak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számukra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valamint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megkönnyítsék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készségeit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elismerésé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demográfiai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változások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nemzetközi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migrácio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következtében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kérdések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eddiginél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aktuálisabbak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ellenére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kialakulóban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oktatás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képzés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európai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térsége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mobilitás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akadályainak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felszámolására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vonatkozo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eredeti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célkitűzést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még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sikerült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elérnünk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tapasztaljuk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területén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tanulók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mobilitása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alacsony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Ahhoz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rendszereinkbe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több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külföldi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diák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érkezzen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hatékonyabb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célzottabb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tájékoztatásra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útmutatásra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szükség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jövőben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kihívást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részt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vevo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̋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diákok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tanárok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nemzetközi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mobilitásának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jelentős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mértéku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̋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növelése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valamint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külföldön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szerzett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tudás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készségek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kompetenciák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elismerése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dirty="0" smtClean="0"/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Minőség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kiválóság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szakképzésnek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európai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társadalmakban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gazdaságokban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betöltött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szerepét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figyelembe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véve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döntő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fontosságu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fenntarthatóságát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kiválo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színvonalát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biztosítsuk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Európa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továbbra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világ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legnagyobb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exportőre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kíván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maradni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termékek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terén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elengedhetetlen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szüksége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van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világszínvonalu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tudásalapu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társadalomban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szerzett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készségek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kompetenciák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ugyanannyira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fontosak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mint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felsőoktatásban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szerzettek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európai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sokszínűsége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olyan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előny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kölcsönös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tanulás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alapjául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szolgálhat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Másrészt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viszont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átláthatóságra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minőségbiztosítással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kapcsolatos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közös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megközelítésre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szükség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érdekében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különbözo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̋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rendszerek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között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kölcsönös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bizalom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alakulhasson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elősegíti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ezen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rendszerek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közötti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átjárhatóságot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valamint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készségek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kompetenciák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elismerését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következo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̋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évtizedben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terén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folytatott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európai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együttműködés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során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kiemelt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prioritásként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kezelnünk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minőségbiztosítást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body"/>
          </p:nvPr>
        </p:nvSpPr>
        <p:spPr>
          <a:xfrm>
            <a:off x="720000" y="4896000"/>
            <a:ext cx="6443640" cy="58028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Az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b="1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OpenQAsS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projekt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azt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a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célt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tűzte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ki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maga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elé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,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hogy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-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felhasználva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a modern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hálózati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technológiákat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-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minden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területen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támogatja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az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Európai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Szakképzési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Minőségbiztosítási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Keretrendszer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bevezetését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. A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fejlesztendő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eszközök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segítséget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nyújtanak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abban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,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hogy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a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szakképző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intézmények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aktuális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minőségbiztosítási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feladataikat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sikeresen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elvégezhessék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sz="1200" b="1" u="heavy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Célcsoport</a:t>
            </a:r>
            <a:r>
              <a:rPr lang="en-US" sz="1200" b="1" u="heavy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:</a:t>
            </a:r>
            <a:endParaRPr lang="en-US" dirty="0" smtClean="0"/>
          </a:p>
          <a:p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A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szakképző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iskolák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valamint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a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szakképző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vállalkozások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tanárai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,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szakoktatói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és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igazgatói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,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illetve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menedzserei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;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Szakképző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iskolák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és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szakképzési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vállalkozások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;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A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szakképzés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területén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tevékenykedő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oktatáskutatók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; 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Az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OpenQAsS.org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közösség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szoftverfejlesztő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tagjai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sz="1200" b="1" u="heavy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A </a:t>
            </a:r>
            <a:r>
              <a:rPr lang="en-US" sz="1200" b="1" u="heavy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projekt</a:t>
            </a:r>
            <a:r>
              <a:rPr lang="en-US" sz="1200" b="1" u="heavy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b="1" u="heavy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céljai</a:t>
            </a:r>
            <a:r>
              <a:rPr lang="en-US" sz="1200" b="1" u="heavy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:</a:t>
            </a:r>
            <a:endParaRPr lang="en-US" dirty="0" smtClean="0"/>
          </a:p>
          <a:p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A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minőségbiztosítás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kultúrájának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fejlesztése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a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szakképző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intézmények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érintett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résztvevői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számára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szervezett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online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konzultációk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segítségével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;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A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szakképző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iskolák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és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felnőttképzést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nyújtó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szakképzési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vállalkozások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minőségbiztosításának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megszervezését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segítő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nyílt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forráskódú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szoftver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(OpenQAsS)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fejlesztése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;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Egy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minőségbiztosításra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képesítő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tanfolyam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és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végzettség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kialakítása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a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minőségbiztosításért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felelős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tanárok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,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szakoktatók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és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menedzserek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számára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b="1" u="sng" dirty="0" err="1" smtClean="0"/>
              <a:t>Partnerek</a:t>
            </a:r>
            <a:r>
              <a:rPr lang="en-US" b="1" u="sng" dirty="0" smtClean="0"/>
              <a:t>:</a:t>
            </a:r>
          </a:p>
          <a:p>
            <a:endParaRPr lang="en-US" u="sng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3"/>
              </a:rPr>
              <a:t>iTStudy Oktató- és Kutatóközpont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–</a:t>
            </a:r>
            <a:r>
              <a:rPr lang="en-US" dirty="0" smtClean="0"/>
              <a:t> </a:t>
            </a:r>
            <a:r>
              <a:rPr lang="en-US" dirty="0" err="1" smtClean="0"/>
              <a:t>Magyarország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4"/>
              </a:rPr>
              <a:t>Universidad de Alcala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–</a:t>
            </a:r>
            <a:r>
              <a:rPr lang="en-US" dirty="0" smtClean="0"/>
              <a:t> </a:t>
            </a:r>
            <a:r>
              <a:rPr lang="en-US" dirty="0" err="1" smtClean="0"/>
              <a:t>Spanyolország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5"/>
              </a:rPr>
              <a:t>AICA, Associazione Italiana per l'Informatica e il Calcolo Automatico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–</a:t>
            </a:r>
            <a:r>
              <a:rPr lang="en-US" dirty="0" smtClean="0"/>
              <a:t> </a:t>
            </a:r>
            <a:r>
              <a:rPr lang="en-US" dirty="0" err="1" smtClean="0"/>
              <a:t>Olaszország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6"/>
              </a:rPr>
              <a:t>CAPDM Ltd</a:t>
            </a:r>
            <a:r>
              <a:rPr lang="en-US" dirty="0" smtClean="0"/>
              <a:t>. – </a:t>
            </a:r>
            <a:r>
              <a:rPr lang="en-US" dirty="0" err="1" smtClean="0"/>
              <a:t>Egyesült</a:t>
            </a:r>
            <a:r>
              <a:rPr lang="en-US" dirty="0" smtClean="0"/>
              <a:t> </a:t>
            </a:r>
            <a:r>
              <a:rPr lang="en-US" dirty="0" err="1" smtClean="0"/>
              <a:t>Királyság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7"/>
              </a:rPr>
              <a:t>SZÁMALK Szalézi Szakközépiskola </a:t>
            </a:r>
            <a:r>
              <a:rPr lang="en-US" dirty="0" smtClean="0">
                <a:hlinkClick r:id="rId8"/>
              </a:rPr>
              <a:t>–</a:t>
            </a:r>
            <a:r>
              <a:rPr lang="en-US" dirty="0" smtClean="0"/>
              <a:t> </a:t>
            </a:r>
            <a:r>
              <a:rPr lang="en-US" dirty="0" err="1" smtClean="0"/>
              <a:t>Magyarország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8"/>
              </a:rPr>
              <a:t>National Research Council Institute</a:t>
            </a:r>
            <a:r>
              <a:rPr lang="en-US" dirty="0" smtClean="0"/>
              <a:t> </a:t>
            </a:r>
            <a:r>
              <a:rPr lang="en-US" dirty="0" smtClean="0">
                <a:hlinkClick r:id="rId9"/>
              </a:rPr>
              <a:t>–</a:t>
            </a:r>
            <a:r>
              <a:rPr lang="en-US" dirty="0" smtClean="0"/>
              <a:t> </a:t>
            </a:r>
            <a:r>
              <a:rPr lang="en-US" dirty="0" err="1" smtClean="0"/>
              <a:t>Olaszország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9"/>
              </a:rPr>
              <a:t>TREBAG Szellemi tulajdon- és Projektmenedzser Kft.</a:t>
            </a:r>
            <a:r>
              <a:rPr lang="en-US" dirty="0" smtClean="0"/>
              <a:t> – </a:t>
            </a:r>
            <a:r>
              <a:rPr lang="en-US" dirty="0" err="1" smtClean="0"/>
              <a:t>Magyarország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>
                <a:hlinkClick r:id="rId10"/>
              </a:rPr>
              <a:t>ICS-SKILLS Certification Body Of The Irish Computer Society</a:t>
            </a:r>
            <a:r>
              <a:rPr lang="en-US" dirty="0" smtClean="0"/>
              <a:t> - </a:t>
            </a:r>
            <a:r>
              <a:rPr lang="en-US" dirty="0" err="1" smtClean="0"/>
              <a:t>Írország</a:t>
            </a:r>
            <a:endParaRPr lang="en-US" dirty="0" smtClean="0"/>
          </a:p>
          <a:p>
            <a:pPr marL="628650" lvl="1" indent="-171450">
              <a:buFont typeface="Arial"/>
              <a:buChar char="•"/>
            </a:pPr>
            <a:endParaRPr lang="en-US" dirty="0" smtClean="0"/>
          </a:p>
          <a:p>
            <a:r>
              <a:rPr lang="en-US" sz="1200" b="1" u="heavy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A </a:t>
            </a:r>
            <a:r>
              <a:rPr lang="en-US" sz="1200" b="1" u="heavy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projekt</a:t>
            </a:r>
            <a:r>
              <a:rPr lang="en-US" sz="1200" b="1" u="heavy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b="1" u="heavy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alapadatai</a:t>
            </a:r>
            <a:r>
              <a:rPr lang="en-US" sz="1200" b="1" u="heavy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:</a:t>
            </a:r>
            <a:endParaRPr lang="en-US" dirty="0" smtClean="0"/>
          </a:p>
          <a:p>
            <a:endParaRPr lang="en-US" dirty="0" smtClean="0"/>
          </a:p>
          <a:p>
            <a:pPr marL="457200" lvl="1" indent="0">
              <a:buFont typeface="Arial"/>
              <a:buNone/>
            </a:pPr>
            <a:r>
              <a:rPr lang="en-US" sz="1200" b="1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Program: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Erasmus+,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Stratégiai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Partnerség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,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Szakképzés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és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szakoktatás</a:t>
            </a:r>
            <a:endParaRPr lang="en-US" dirty="0" smtClean="0"/>
          </a:p>
          <a:p>
            <a:pPr marL="457200" lvl="1" indent="0">
              <a:buFont typeface="Arial"/>
              <a:buNone/>
            </a:pPr>
            <a:r>
              <a:rPr lang="en-US" sz="1200" b="1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Résztvevő</a:t>
            </a:r>
            <a:r>
              <a:rPr lang="en-US" sz="1200" b="1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b="1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országok</a:t>
            </a:r>
            <a:r>
              <a:rPr lang="en-US" sz="1200" b="1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: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Magyarország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,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Spanyolország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,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Olaszország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,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Egyesült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Királyság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,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Írország</a:t>
            </a:r>
            <a:endParaRPr lang="en-US" dirty="0" smtClean="0"/>
          </a:p>
          <a:p>
            <a:pPr marL="457200" lvl="1" indent="0">
              <a:buFont typeface="Arial"/>
              <a:buNone/>
            </a:pPr>
            <a:r>
              <a:rPr lang="en-US" sz="1200" b="1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Időtartam</a:t>
            </a:r>
            <a:r>
              <a:rPr lang="en-US" sz="1200" b="1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: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 2014.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szeptember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1. – 2017. </a:t>
            </a:r>
            <a:r>
              <a:rPr lang="en-US" sz="1200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augusztus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31.</a:t>
            </a:r>
            <a:endParaRPr lang="en-US" dirty="0" smtClean="0"/>
          </a:p>
          <a:p>
            <a:pPr marL="457200" lvl="1" indent="0">
              <a:buFont typeface="Arial"/>
              <a:buNone/>
            </a:pPr>
            <a:r>
              <a:rPr lang="en-US" sz="1200" b="1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Projekt</a:t>
            </a:r>
            <a:r>
              <a:rPr lang="en-US" sz="1200" b="1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</a:t>
            </a:r>
            <a:r>
              <a:rPr lang="en-US" sz="1200" b="1" strike="noStrike" spc="-1" dirty="0" err="1" smtClean="0">
                <a:uFill>
                  <a:solidFill>
                    <a:srgbClr val="FFFFFF"/>
                  </a:solidFill>
                </a:uFill>
                <a:latin typeface="+mn-lt"/>
              </a:rPr>
              <a:t>azonosító</a:t>
            </a:r>
            <a:r>
              <a:rPr lang="en-US" sz="1200" b="1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:</a:t>
            </a:r>
            <a:r>
              <a:rPr lang="en-US" sz="1200" strike="noStrike" spc="-1" dirty="0" smtClean="0">
                <a:uFill>
                  <a:solidFill>
                    <a:srgbClr val="FFFFFF"/>
                  </a:solidFill>
                </a:uFill>
                <a:latin typeface="+mn-lt"/>
              </a:rPr>
              <a:t> 2014-1-HU01-KA242-002356</a:t>
            </a:r>
          </a:p>
          <a:p>
            <a:pPr marL="0" lvl="0" indent="0">
              <a:buFont typeface="Arial"/>
              <a:buNone/>
            </a:pPr>
            <a:endParaRPr lang="en-US" strike="noStrike" spc="-1" dirty="0" smtClean="0">
              <a:uFill>
                <a:solidFill>
                  <a:srgbClr val="FFFFFF"/>
                </a:solidFill>
              </a:uFill>
              <a:latin typeface="+mn-lt"/>
            </a:endParaRPr>
          </a:p>
          <a:p>
            <a:r>
              <a:rPr lang="en-US" sz="12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b="1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</a:t>
            </a:r>
            <a:r>
              <a:rPr lang="en-US" sz="12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kimenetei</a:t>
            </a:r>
            <a:r>
              <a:rPr lang="en-US" sz="12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O1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QA System in the practice of the European VET institutions - Study</a:t>
            </a:r>
            <a:r>
              <a:rPr lang="en-US" dirty="0" smtClean="0">
                <a:effectLst/>
              </a:rPr>
              <a:t> </a:t>
            </a: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Teachers Requirements against OpenQAsS - Study/analysis</a:t>
            </a:r>
          </a:p>
          <a:p>
            <a:pPr marL="1085850" lvl="2" indent="-171450">
              <a:buFont typeface="Wingdings" charset="2"/>
              <a:buChar char="§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O2-A1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 of QA knowledge repository and implementation of a multilingual platform for online course and collaboration</a:t>
            </a:r>
          </a:p>
          <a:p>
            <a:pPr marL="1085850" lvl="2" indent="-171450">
              <a:buFont typeface="Wingdings" charset="2"/>
              <a:buChar char="§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O2-A2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 courses and consultations with VET teachers and trainers</a:t>
            </a:r>
          </a:p>
          <a:p>
            <a:pPr marL="1085850" lvl="2" indent="-171450">
              <a:buFont typeface="Wingdings" charset="2"/>
              <a:buChar char="§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O2-A3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Preparing and establishing online survey, statistical analysis of the results and formulating the consequences</a:t>
            </a:r>
            <a:r>
              <a:rPr lang="en-US" dirty="0" smtClean="0">
                <a:effectLst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O3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OpenQAsS System Plan and Prototype - Study/analysis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O4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OpenQAsS Toolkit</a:t>
            </a: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O5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Institutional Quality Manager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O6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Interactive Quality Assurance Manual for VET Institutes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O7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OpenQAsS Organisation and Community - Service/structure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nemzetközive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tétele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rendszereknek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mint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globális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oktatási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piac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szereplőinek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kapcsolatban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állniuk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világgal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érdekében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naprakészek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versenyképesek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maradjanak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Képesnek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lenniük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európai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országokból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harmadik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országokból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vonzzanak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diákokat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oktatást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képzést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nyújtsanak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számukra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valamint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megkönnyítsék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készségeit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elismerésé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demográfiai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változások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nemzetközi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migrácio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következtében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kérdések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eddiginél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aktuálisabbak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ellenére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kialakulóban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oktatás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képzés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európai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térsége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mobilitás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akadályainak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felszámolására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vonatkozo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eredeti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célkitűzést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még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sikerült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elérnünk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tapasztaljuk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területén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tanulók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mobilitása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alacsony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Ahhoz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rendszereinkbe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több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külföldi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diák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érkezzen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hatékonyabb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célzottabb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tájékoztatásra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útmutatásra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szükség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jövőben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kihívást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részt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vevo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̋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diákok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tanárok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nemzetközi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mobilitásának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jelentős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mértéku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̋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növelése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valamint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külföldön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szerzett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tudás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készségek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kompetenciák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elismerése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dirty="0" smtClean="0"/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Minőség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kiválóság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szakképzésnek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európai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társadalmakban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gazdaságokban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betöltött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szerepét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figyelembe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véve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döntő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fontosságu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fenntarthatóságát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kiválo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színvonalát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biztosítsuk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Európa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továbbra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világ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legnagyobb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exportőre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kíván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maradni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termékek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terén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elengedhetetlen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szüksége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van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világszínvonalu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tudásalapu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társadalomban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szerzett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készségek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kompetenciák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ugyanannyira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fontosak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mint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felsőoktatásban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szerzettek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európai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sokszínűsége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olyan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előny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kölcsönös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tanulás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alapjául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szolgálhat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Másrészt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viszont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átláthatóságra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minőségbiztosítással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kapcsolatos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közös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megközelítésre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szükség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érdekében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különbözo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̋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rendszerek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között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kölcsönös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bizalom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alakulhasson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elősegíti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ezen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rendszerek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közötti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átjárhatóságot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valamint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készségek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kompetenciák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elismerését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következo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̋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évtizedben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szakképzés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terén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folytatott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európai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együttműködés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során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kiemelt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prioritásként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kezelnünk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minőségbiztosítást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marL="0" lvl="0" indent="0">
              <a:buFont typeface="Arial"/>
              <a:buNone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2292480" y="1768680"/>
            <a:ext cx="5494320" cy="4383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3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7FF9C-2CDF-7340-8D1F-1DEBDF8904AE}" type="datetimeFigureOut">
              <a:rPr lang="en-US" smtClean="0"/>
              <a:t>16/11/15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C122-639A-654B-BA6C-99F2268AE4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504000" y="4680000"/>
            <a:ext cx="4679640" cy="2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13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Program</a:t>
            </a:r>
            <a:endParaRPr dirty="0"/>
          </a:p>
        </p:txBody>
      </p:sp>
      <p:sp>
        <p:nvSpPr>
          <p:cNvPr id="43" name="CustomShape 2"/>
          <p:cNvSpPr/>
          <p:nvPr/>
        </p:nvSpPr>
        <p:spPr>
          <a:xfrm>
            <a:off x="1152000" y="2304000"/>
            <a:ext cx="3383640" cy="230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OpenQAsS</a:t>
            </a:r>
            <a:endParaRPr sz="4800" dirty="0">
              <a:solidFill>
                <a:srgbClr val="FFFFFF"/>
              </a:solidFill>
            </a:endParaRPr>
          </a:p>
          <a:p>
            <a:pPr algn="ctr">
              <a:lnSpc>
                <a:spcPct val="100000"/>
              </a:lnSpc>
            </a:pPr>
            <a:endParaRPr sz="1000" dirty="0"/>
          </a:p>
          <a:p>
            <a:pPr algn="ctr">
              <a:lnSpc>
                <a:spcPct val="100000"/>
              </a:lnSpc>
            </a:pPr>
            <a:r>
              <a:rPr lang="hu-HU" sz="16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Op</a:t>
            </a:r>
            <a:r>
              <a:rPr lang="hu-HU" sz="16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en</a:t>
            </a:r>
            <a:r>
              <a:rPr lang="hu-H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hu-HU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Source</a:t>
            </a:r>
            <a:r>
              <a:rPr lang="hu-H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hu-HU" sz="16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Q</a:t>
            </a:r>
            <a:r>
              <a:rPr lang="hu-HU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uality</a:t>
            </a:r>
            <a:r>
              <a:rPr lang="hu-H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hu-HU" sz="16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As</a:t>
            </a:r>
            <a:r>
              <a:rPr lang="hu-HU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surance</a:t>
            </a:r>
            <a:r>
              <a:rPr lang="hu-HU" sz="16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hu-HU" sz="16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S</a:t>
            </a:r>
            <a:r>
              <a:rPr lang="hu-HU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ystem for European Vocational Education</a:t>
            </a:r>
            <a:endParaRPr sz="1600" dirty="0">
              <a:solidFill>
                <a:srgbClr val="FFFFFF"/>
              </a:solidFill>
            </a:endParaRPr>
          </a:p>
          <a:p>
            <a:pPr algn="ctr">
              <a:lnSpc>
                <a:spcPct val="100000"/>
              </a:lnSpc>
            </a:pPr>
            <a:endParaRPr dirty="0">
              <a:solidFill>
                <a:srgbClr val="FFFF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hu-HU" sz="2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2014 - 2017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504000" y="1404000"/>
            <a:ext cx="4679640" cy="4679640"/>
          </a:xfrm>
          <a:prstGeom prst="donut">
            <a:avLst>
              <a:gd name="adj" fmla="val 2695"/>
            </a:avLst>
          </a:prstGeom>
          <a:solidFill>
            <a:srgbClr val="004586"/>
          </a:solidFill>
          <a:ln>
            <a:solidFill>
              <a:srgbClr val="0084D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5" name="Picture 44"/>
          <p:cNvPicPr/>
          <p:nvPr/>
        </p:nvPicPr>
        <p:blipFill>
          <a:blip r:embed="rId3"/>
          <a:stretch/>
        </p:blipFill>
        <p:spPr>
          <a:xfrm>
            <a:off x="2304000" y="4968000"/>
            <a:ext cx="1079640" cy="467640"/>
          </a:xfrm>
          <a:prstGeom prst="rect">
            <a:avLst/>
          </a:prstGeom>
          <a:ln>
            <a:noFill/>
          </a:ln>
        </p:spPr>
      </p:pic>
      <p:sp>
        <p:nvSpPr>
          <p:cNvPr id="46" name="CustomShape 4"/>
          <p:cNvSpPr/>
          <p:nvPr/>
        </p:nvSpPr>
        <p:spPr>
          <a:xfrm>
            <a:off x="504000" y="6732000"/>
            <a:ext cx="4679640" cy="61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u-HU" sz="15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Müller László</a:t>
            </a:r>
            <a:endParaRPr dirty="0">
              <a:solidFill>
                <a:srgbClr val="FFFFFF"/>
              </a:solidFill>
            </a:endParaRPr>
          </a:p>
          <a:p>
            <a:r>
              <a:rPr lang="hu-HU" sz="15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iTStudy Hungary Oktató- és Kutatóközpont Kft.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47" name="CustomShape 5"/>
          <p:cNvSpPr/>
          <p:nvPr/>
        </p:nvSpPr>
        <p:spPr>
          <a:xfrm>
            <a:off x="180000" y="612000"/>
            <a:ext cx="9719640" cy="46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hu-HU" sz="2000" b="1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Nyílt forráskódú minőségbiztosítási eszköztár európai szakképző intézmények számára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48" name="CustomShape 6"/>
          <p:cNvSpPr/>
          <p:nvPr/>
        </p:nvSpPr>
        <p:spPr>
          <a:xfrm>
            <a:off x="5616000" y="1440000"/>
            <a:ext cx="4319640" cy="601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hu-HU" sz="13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3 év</a:t>
            </a:r>
            <a:endParaRPr b="1" dirty="0"/>
          </a:p>
          <a:p>
            <a:pPr marL="108000" algn="just">
              <a:lnSpc>
                <a:spcPct val="100000"/>
              </a:lnSpc>
            </a:pPr>
            <a:r>
              <a:rPr lang="hu-HU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2014. szeptember 1. – 2017. augusztus 31.</a:t>
            </a:r>
            <a:endParaRPr dirty="0">
              <a:solidFill>
                <a:srgbClr val="FFFFFF"/>
              </a:solidFill>
            </a:endParaRPr>
          </a:p>
          <a:p>
            <a:pPr marL="108000"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hu-HU" sz="13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5 ország</a:t>
            </a:r>
            <a:endParaRPr dirty="0"/>
          </a:p>
          <a:p>
            <a:pPr marL="108000" algn="just">
              <a:lnSpc>
                <a:spcPct val="100000"/>
              </a:lnSpc>
            </a:pPr>
            <a:r>
              <a:rPr lang="hu-HU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Magyarország, Spanyolország, Olaszország, Egyesült Királyság, Írország</a:t>
            </a:r>
            <a:endParaRPr dirty="0">
              <a:solidFill>
                <a:srgbClr val="FFFFFF"/>
              </a:solidFill>
            </a:endParaRPr>
          </a:p>
          <a:p>
            <a:pPr marL="108000"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hu-HU" sz="13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8 partner</a:t>
            </a:r>
            <a:endParaRPr dirty="0"/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iTStudy Oktató- és Kutatóközpont - Magyarország</a:t>
            </a:r>
            <a:endParaRPr dirty="0">
              <a:solidFill>
                <a:srgbClr val="FFFFFF"/>
              </a:solidFill>
            </a:endParaRPr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Universidad de Alcala - Spanyolország</a:t>
            </a:r>
            <a:endParaRPr dirty="0">
              <a:solidFill>
                <a:srgbClr val="FFFFFF"/>
              </a:solidFill>
            </a:endParaRPr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AICA, Associazione Italiana per l'Informatica e il Calcolo Automatico - Olaszország</a:t>
            </a:r>
            <a:endParaRPr dirty="0">
              <a:solidFill>
                <a:srgbClr val="FFFFFF"/>
              </a:solidFill>
            </a:endParaRPr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CAPDM Ltd. – Egyesült Királyság</a:t>
            </a:r>
            <a:endParaRPr dirty="0">
              <a:solidFill>
                <a:srgbClr val="FFFFFF"/>
              </a:solidFill>
            </a:endParaRPr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SZÁMALK Szalézi Szakközépiskola - Magyarország</a:t>
            </a:r>
            <a:endParaRPr dirty="0">
              <a:solidFill>
                <a:srgbClr val="FFFFFF"/>
              </a:solidFill>
            </a:endParaRPr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National Research Council Institute - Olaszország</a:t>
            </a:r>
            <a:endParaRPr dirty="0">
              <a:solidFill>
                <a:srgbClr val="FFFFFF"/>
              </a:solidFill>
            </a:endParaRPr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TREBAG Szellemi tulajdon- és Projektmenedzser Kft. – Magyarország</a:t>
            </a:r>
            <a:endParaRPr dirty="0">
              <a:solidFill>
                <a:srgbClr val="FFFFFF"/>
              </a:solidFill>
            </a:endParaRPr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ICS-SKILLS Certification Body Of The Irish Computer Society – Írország</a:t>
            </a:r>
            <a:endParaRPr dirty="0">
              <a:solidFill>
                <a:srgbClr val="FFFFFF"/>
              </a:solidFill>
            </a:endParaRPr>
          </a:p>
          <a:p>
            <a:pPr marL="108000" algn="just"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hu-HU" sz="13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Koordinátor</a:t>
            </a:r>
            <a:endParaRPr dirty="0"/>
          </a:p>
          <a:p>
            <a:pPr marL="108000">
              <a:lnSpc>
                <a:spcPct val="100000"/>
              </a:lnSpc>
            </a:pPr>
            <a:r>
              <a:rPr lang="hu-HU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iTStudy Hungary Oktató és Kutatóközpont Kft.</a:t>
            </a:r>
            <a:endParaRPr dirty="0">
              <a:solidFill>
                <a:srgbClr val="FFFFFF"/>
              </a:solidFill>
            </a:endParaRPr>
          </a:p>
          <a:p>
            <a:pPr marL="108000"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hu-HU" sz="13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Kontakt</a:t>
            </a:r>
            <a:endParaRPr dirty="0"/>
          </a:p>
          <a:p>
            <a:pPr marL="108000" algn="just">
              <a:lnSpc>
                <a:spcPct val="100000"/>
              </a:lnSpc>
            </a:pPr>
            <a:r>
              <a:rPr lang="hu-HU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Mária Hartyányi (</a:t>
            </a:r>
            <a:r>
              <a:rPr lang="hu-HU" sz="1200" b="1" strike="noStrike" spc="-1" dirty="0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</a:rPr>
              <a:t>maria.hartyanyi@itstudy.hu</a:t>
            </a:r>
            <a:r>
              <a:rPr lang="hu-HU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)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504000" y="4680000"/>
            <a:ext cx="4679640" cy="28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13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Program</a:t>
            </a:r>
            <a:endParaRPr dirty="0"/>
          </a:p>
        </p:txBody>
      </p:sp>
      <p:sp>
        <p:nvSpPr>
          <p:cNvPr id="50" name="CustomShape 2"/>
          <p:cNvSpPr/>
          <p:nvPr/>
        </p:nvSpPr>
        <p:spPr>
          <a:xfrm>
            <a:off x="1152000" y="2304000"/>
            <a:ext cx="3383640" cy="230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u-HU" sz="4800" b="1" strike="noStrike" spc="-1" dirty="0">
                <a:uFill>
                  <a:solidFill>
                    <a:srgbClr val="FFFFFF"/>
                  </a:solidFill>
                </a:uFill>
              </a:rPr>
              <a:t>OpenQAsS</a:t>
            </a:r>
            <a:endParaRPr sz="4800" dirty="0"/>
          </a:p>
          <a:p>
            <a:pPr algn="ctr">
              <a:lnSpc>
                <a:spcPct val="100000"/>
              </a:lnSpc>
            </a:pPr>
            <a:endParaRPr sz="1000" dirty="0"/>
          </a:p>
          <a:p>
            <a:pPr algn="ctr">
              <a:lnSpc>
                <a:spcPct val="100000"/>
              </a:lnSpc>
            </a:pPr>
            <a:r>
              <a:rPr lang="hu-HU" sz="16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Open </a:t>
            </a:r>
            <a:r>
              <a:rPr lang="hu-H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Source </a:t>
            </a:r>
            <a:r>
              <a:rPr lang="hu-HU" sz="16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Q</a:t>
            </a:r>
            <a:r>
              <a:rPr lang="hu-H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uality </a:t>
            </a:r>
            <a:r>
              <a:rPr lang="hu-HU" sz="16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As</a:t>
            </a:r>
            <a:r>
              <a:rPr lang="hu-H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surance</a:t>
            </a:r>
            <a:r>
              <a:rPr lang="hu-HU" sz="16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 S</a:t>
            </a:r>
            <a:r>
              <a:rPr lang="hu-H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ystem for European Vocational Education</a:t>
            </a:r>
            <a:endParaRPr sz="1600"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hu-H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2014 - 2017</a:t>
            </a:r>
            <a:endParaRPr sz="2800" dirty="0"/>
          </a:p>
        </p:txBody>
      </p:sp>
      <p:sp>
        <p:nvSpPr>
          <p:cNvPr id="51" name="CustomShape 3"/>
          <p:cNvSpPr/>
          <p:nvPr/>
        </p:nvSpPr>
        <p:spPr>
          <a:xfrm>
            <a:off x="504000" y="1404000"/>
            <a:ext cx="4679640" cy="4679640"/>
          </a:xfrm>
          <a:prstGeom prst="donut">
            <a:avLst>
              <a:gd name="adj" fmla="val 2695"/>
            </a:avLst>
          </a:prstGeom>
          <a:solidFill>
            <a:srgbClr val="666666"/>
          </a:solidFill>
          <a:ln>
            <a:solidFill>
              <a:srgbClr val="0084D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2" name="Picture 51"/>
          <p:cNvPicPr/>
          <p:nvPr/>
        </p:nvPicPr>
        <p:blipFill>
          <a:blip r:embed="rId3"/>
          <a:stretch/>
        </p:blipFill>
        <p:spPr>
          <a:xfrm>
            <a:off x="2304000" y="4968000"/>
            <a:ext cx="1079640" cy="467640"/>
          </a:xfrm>
          <a:prstGeom prst="rect">
            <a:avLst/>
          </a:prstGeom>
          <a:ln>
            <a:noFill/>
          </a:ln>
        </p:spPr>
      </p:pic>
      <p:sp>
        <p:nvSpPr>
          <p:cNvPr id="53" name="CustomShape 4"/>
          <p:cNvSpPr/>
          <p:nvPr/>
        </p:nvSpPr>
        <p:spPr>
          <a:xfrm>
            <a:off x="504000" y="6732000"/>
            <a:ext cx="4679640" cy="61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u-HU" sz="1500" b="1" strike="noStrike" spc="-1" dirty="0">
                <a:uFill>
                  <a:solidFill>
                    <a:srgbClr val="FFFFFF"/>
                  </a:solidFill>
                </a:uFill>
              </a:rPr>
              <a:t>Müller László</a:t>
            </a:r>
            <a:endParaRPr dirty="0"/>
          </a:p>
          <a:p>
            <a:r>
              <a:rPr lang="hu-HU" sz="1500" b="1" strike="noStrike" spc="-1" dirty="0">
                <a:uFill>
                  <a:solidFill>
                    <a:srgbClr val="FFFFFF"/>
                  </a:solidFill>
                </a:uFill>
              </a:rPr>
              <a:t>iTStudy Hungary Oktató- és Kutatóközpont Kft.</a:t>
            </a:r>
            <a:endParaRPr dirty="0"/>
          </a:p>
        </p:txBody>
      </p:sp>
      <p:sp>
        <p:nvSpPr>
          <p:cNvPr id="54" name="CustomShape 5"/>
          <p:cNvSpPr/>
          <p:nvPr/>
        </p:nvSpPr>
        <p:spPr>
          <a:xfrm>
            <a:off x="180000" y="612000"/>
            <a:ext cx="9719640" cy="46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hu-HU" sz="2000" b="1" strike="noStrike" spc="-1" dirty="0">
                <a:uFill>
                  <a:solidFill>
                    <a:srgbClr val="FFFFFF"/>
                  </a:solidFill>
                </a:uFill>
              </a:rPr>
              <a:t>Nyílt forráskódú minőségbiztosítási eszköztár európai szakképző intézmények számára</a:t>
            </a:r>
            <a:endParaRPr sz="2000" dirty="0"/>
          </a:p>
        </p:txBody>
      </p:sp>
      <p:sp>
        <p:nvSpPr>
          <p:cNvPr id="55" name="CustomShape 6"/>
          <p:cNvSpPr/>
          <p:nvPr/>
        </p:nvSpPr>
        <p:spPr>
          <a:xfrm>
            <a:off x="5616000" y="1440000"/>
            <a:ext cx="4319640" cy="601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hu-HU" sz="13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3 év</a:t>
            </a:r>
            <a:endParaRPr dirty="0"/>
          </a:p>
          <a:p>
            <a:pPr marL="108000" algn="just">
              <a:lnSpc>
                <a:spcPct val="100000"/>
              </a:lnSpc>
            </a:pPr>
            <a:r>
              <a:rPr lang="hu-HU" sz="1200" b="1" strike="noStrike" spc="-1" dirty="0">
                <a:uFill>
                  <a:solidFill>
                    <a:srgbClr val="FFFFFF"/>
                  </a:solidFill>
                </a:uFill>
              </a:rPr>
              <a:t>2014. szeptember 1. – 2017. augusztus 31.</a:t>
            </a:r>
            <a:endParaRPr dirty="0"/>
          </a:p>
          <a:p>
            <a:pPr marL="108000" algn="just">
              <a:lnSpc>
                <a:spcPct val="100000"/>
              </a:lnSpc>
            </a:pPr>
            <a:endParaRPr sz="1600" dirty="0"/>
          </a:p>
          <a:p>
            <a:pPr algn="just">
              <a:lnSpc>
                <a:spcPct val="100000"/>
              </a:lnSpc>
            </a:pPr>
            <a:r>
              <a:rPr lang="hu-HU" sz="13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5 ország</a:t>
            </a:r>
            <a:endParaRPr dirty="0"/>
          </a:p>
          <a:p>
            <a:pPr marL="108000" algn="just">
              <a:lnSpc>
                <a:spcPct val="100000"/>
              </a:lnSpc>
            </a:pPr>
            <a:r>
              <a:rPr lang="hu-H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Magyarország, Spanyolország, Olaszország, Egyesült Királyság, Írország</a:t>
            </a:r>
            <a:endParaRPr dirty="0"/>
          </a:p>
          <a:p>
            <a:pPr marL="108000" algn="just">
              <a:lnSpc>
                <a:spcPct val="100000"/>
              </a:lnSpc>
            </a:pPr>
            <a:endParaRPr sz="1600" dirty="0"/>
          </a:p>
          <a:p>
            <a:pPr algn="just">
              <a:lnSpc>
                <a:spcPct val="100000"/>
              </a:lnSpc>
            </a:pPr>
            <a:r>
              <a:rPr lang="hu-HU" sz="13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8 partner</a:t>
            </a:r>
            <a:endParaRPr dirty="0"/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iTStudy Oktató- és Kutatóközpont - Magyarország</a:t>
            </a:r>
            <a:endParaRPr dirty="0"/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Universidad de Alcala - Spanyolország</a:t>
            </a:r>
            <a:endParaRPr dirty="0"/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AICA, Associazione Italiana per l'Informatica e il Calcolo Automatico - Olaszország</a:t>
            </a:r>
            <a:endParaRPr dirty="0"/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CAPDM Ltd. – Egyesült Királyság</a:t>
            </a:r>
            <a:endParaRPr dirty="0"/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SZÁMALK Szalézi Szakközépiskola - Magyarország</a:t>
            </a:r>
            <a:endParaRPr dirty="0"/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National Research Council Institute - Olaszország</a:t>
            </a:r>
            <a:endParaRPr dirty="0"/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TREBAG Szellemi tulajdon- és Projektmenedzser Kft. – Magyarország</a:t>
            </a:r>
            <a:endParaRPr dirty="0"/>
          </a:p>
          <a:p>
            <a:pPr marL="108000" algn="just">
              <a:lnSpc>
                <a:spcPct val="100000"/>
              </a:lnSpc>
              <a:spcAft>
                <a:spcPts val="600"/>
              </a:spcAft>
            </a:pPr>
            <a:r>
              <a:rPr lang="hu-H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ICS-SKILLS Certification Body Of The Irish Computer Society – Írország</a:t>
            </a:r>
            <a:endParaRPr dirty="0"/>
          </a:p>
          <a:p>
            <a:pPr marL="108000" algn="just">
              <a:lnSpc>
                <a:spcPct val="100000"/>
              </a:lnSpc>
            </a:pPr>
            <a:endParaRPr sz="1600" dirty="0"/>
          </a:p>
          <a:p>
            <a:pPr>
              <a:lnSpc>
                <a:spcPct val="100000"/>
              </a:lnSpc>
            </a:pPr>
            <a:r>
              <a:rPr lang="hu-HU" sz="13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Koordinátor</a:t>
            </a:r>
            <a:endParaRPr dirty="0"/>
          </a:p>
          <a:p>
            <a:pPr marL="108000">
              <a:lnSpc>
                <a:spcPct val="100000"/>
              </a:lnSpc>
            </a:pPr>
            <a:r>
              <a:rPr lang="hu-H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iTStudy Hungary Oktató és Kutatóközpont Kft.</a:t>
            </a:r>
            <a:endParaRPr dirty="0"/>
          </a:p>
          <a:p>
            <a:pPr marL="108000" algn="just">
              <a:lnSpc>
                <a:spcPct val="100000"/>
              </a:lnSpc>
            </a:pPr>
            <a:endParaRPr sz="1600" dirty="0"/>
          </a:p>
          <a:p>
            <a:pPr algn="just">
              <a:lnSpc>
                <a:spcPct val="100000"/>
              </a:lnSpc>
            </a:pPr>
            <a:r>
              <a:rPr lang="hu-HU" sz="1300" b="1" strike="noStrike" spc="-1" dirty="0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</a:rPr>
              <a:t>Kontakt</a:t>
            </a:r>
            <a:endParaRPr dirty="0"/>
          </a:p>
          <a:p>
            <a:pPr marL="108000" algn="just">
              <a:lnSpc>
                <a:spcPct val="100000"/>
              </a:lnSpc>
            </a:pPr>
            <a:r>
              <a:rPr lang="hu-H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Mária Hartyányi (</a:t>
            </a:r>
            <a:r>
              <a:rPr lang="hu-HU" sz="1200" b="1" strike="noStrike" spc="-1" dirty="0">
                <a:solidFill>
                  <a:srgbClr val="00CCFF"/>
                </a:solidFill>
                <a:uFill>
                  <a:solidFill>
                    <a:srgbClr val="FFFFFF"/>
                  </a:solidFill>
                </a:uFill>
              </a:rPr>
              <a:t>maria.hartyanyi@itstudy.hu</a:t>
            </a:r>
            <a:r>
              <a:rPr lang="hu-H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1600</Words>
  <Application>Microsoft Macintosh PowerPoint</Application>
  <PresentationFormat>Custom</PresentationFormat>
  <Paragraphs>169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László Müller</dc:creator>
  <cp:lastModifiedBy>Laszlo Muller</cp:lastModifiedBy>
  <cp:revision>40</cp:revision>
  <dcterms:created xsi:type="dcterms:W3CDTF">2015-11-16T00:48:48Z</dcterms:created>
  <dcterms:modified xsi:type="dcterms:W3CDTF">2015-11-16T09:30:40Z</dcterms:modified>
  <dc:language>hu-HU</dc:language>
</cp:coreProperties>
</file>