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8" r:id="rId3"/>
    <p:sldId id="298" r:id="rId4"/>
    <p:sldId id="296" r:id="rId5"/>
    <p:sldId id="297" r:id="rId6"/>
    <p:sldId id="299" r:id="rId7"/>
    <p:sldId id="276" r:id="rId8"/>
    <p:sldId id="300" r:id="rId9"/>
    <p:sldId id="306" r:id="rId10"/>
    <p:sldId id="301" r:id="rId11"/>
    <p:sldId id="303" r:id="rId12"/>
    <p:sldId id="302" r:id="rId13"/>
    <p:sldId id="308" r:id="rId14"/>
    <p:sldId id="304" r:id="rId15"/>
    <p:sldId id="309" r:id="rId16"/>
    <p:sldId id="305" r:id="rId17"/>
    <p:sldId id="294" r:id="rId18"/>
    <p:sldId id="295" r:id="rId19"/>
    <p:sldId id="30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 autoAdjust="0"/>
    <p:restoredTop sz="95324" autoAdjust="0"/>
  </p:normalViewPr>
  <p:slideViewPr>
    <p:cSldViewPr snapToGrid="0">
      <p:cViewPr varScale="1">
        <p:scale>
          <a:sx n="74" d="100"/>
          <a:sy n="74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hu-HU" smtClean="0"/>
              <a:t>2015.05.27.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hu-HU" smtClean="0"/>
              <a:t>2015.05.27.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Fodros fehér felhők mélykék égen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0" name="Kép 9" descr="Közelkép növényi rügyről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Kép 10" descr="Hullámok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9" name="Kép 8" descr="Hullámok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Kép 10" descr="Közelkép zöld növényekről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Lábléc szövegének helye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TminoPD4i08" TargetMode="External"/><Relationship Id="rId2" Type="http://schemas.openxmlformats.org/officeDocument/2006/relationships/hyperlink" Target="http://openqass.itstudy.hu/en/node/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qass.itstudy.hu/en/form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qass.itstudy.h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TminoPD4i08" TargetMode="External"/><Relationship Id="rId2" Type="http://schemas.openxmlformats.org/officeDocument/2006/relationships/hyperlink" Target="https://www.youtube.com/embed/y4JN2L7rSN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qass.itstudy.hu/en/form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odeggante4tl/openqass/" TargetMode="External"/><Relationship Id="rId2" Type="http://schemas.openxmlformats.org/officeDocument/2006/relationships/hyperlink" Target="http://www.mindmeister.com/46688687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penqass.itstudy.hu/en/form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777" y="875764"/>
            <a:ext cx="4846320" cy="3000778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OpenQAsS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/>
              <a:t>Dissemination</a:t>
            </a:r>
            <a:r>
              <a:rPr lang="hu-HU" b="1" dirty="0"/>
              <a:t> </a:t>
            </a:r>
            <a:r>
              <a:rPr lang="hu-HU" b="1" dirty="0" err="1" smtClean="0"/>
              <a:t>Strategy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777" y="4842456"/>
            <a:ext cx="4846320" cy="987494"/>
          </a:xfrm>
        </p:spPr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sz="2400" dirty="0" err="1" smtClean="0"/>
              <a:t>Alcalá</a:t>
            </a:r>
            <a:r>
              <a:rPr lang="hu-HU" sz="2400" dirty="0" smtClean="0"/>
              <a:t> de </a:t>
            </a:r>
            <a:r>
              <a:rPr lang="hu-HU" sz="2400" dirty="0" err="1" smtClean="0"/>
              <a:t>Henares</a:t>
            </a:r>
            <a:r>
              <a:rPr lang="hu-HU" sz="2400" dirty="0" smtClean="0"/>
              <a:t>, 20th May, 2015</a:t>
            </a:r>
          </a:p>
          <a:p>
            <a:r>
              <a:rPr lang="en-GB" sz="2400" dirty="0" err="1" smtClean="0"/>
              <a:t>Trebag</a:t>
            </a:r>
            <a:r>
              <a:rPr lang="en-GB" sz="2400" dirty="0" smtClean="0"/>
              <a:t> </a:t>
            </a:r>
            <a:r>
              <a:rPr lang="en-GB" sz="2400" dirty="0"/>
              <a:t>Ltd.</a:t>
            </a:r>
            <a:endParaRPr lang="hu-HU" sz="2400" dirty="0"/>
          </a:p>
        </p:txBody>
      </p:sp>
      <p:pic>
        <p:nvPicPr>
          <p:cNvPr id="4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685" y="1365162"/>
            <a:ext cx="1438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030" y="182664"/>
            <a:ext cx="1684121" cy="185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Abstract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translation</a:t>
            </a:r>
            <a:endParaRPr lang="en-US" sz="36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54865"/>
              </p:ext>
            </p:extLst>
          </p:nvPr>
        </p:nvGraphicFramePr>
        <p:xfrm>
          <a:off x="1308216" y="1880318"/>
          <a:ext cx="9239580" cy="3601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215"/>
                <a:gridCol w="1756909"/>
                <a:gridCol w="1756909"/>
                <a:gridCol w="2938547"/>
              </a:tblGrid>
              <a:tr h="384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Description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Who?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Deadline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Where to put?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Translation of the abstract</a:t>
                      </a:r>
                      <a:endParaRPr lang="hu-HU" sz="2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2000" u="sng">
                          <a:effectLst/>
                        </a:rPr>
                        <a:t>Spanish</a:t>
                      </a:r>
                      <a:endParaRPr lang="hu-H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2000" dirty="0">
                          <a:effectLst/>
                        </a:rPr>
                        <a:t>UAH </a:t>
                      </a:r>
                      <a:endParaRPr lang="hu-HU" sz="20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till 30</a:t>
                      </a:r>
                      <a:r>
                        <a:rPr lang="en-GB" sz="2000" baseline="30000" dirty="0">
                          <a:effectLst/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 May,  </a:t>
                      </a:r>
                      <a:r>
                        <a:rPr lang="en-GB" sz="2000" dirty="0" smtClean="0">
                          <a:effectLst/>
                          <a:highlight>
                            <a:srgbClr val="FFFF00"/>
                          </a:highlight>
                        </a:rPr>
                        <a:t>2015</a:t>
                      </a:r>
                      <a:endParaRPr lang="hu-H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Please </a:t>
                      </a:r>
                      <a:r>
                        <a:rPr lang="hu-HU" sz="2000" dirty="0" err="1" smtClean="0">
                          <a:effectLst/>
                        </a:rPr>
                        <a:t>find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the</a:t>
                      </a:r>
                      <a:r>
                        <a:rPr lang="hu-HU" sz="2000" dirty="0" smtClean="0">
                          <a:effectLst/>
                        </a:rPr>
                        <a:t> English text here: </a:t>
                      </a:r>
                      <a:r>
                        <a:rPr lang="hu-HU" sz="2000" dirty="0" smtClean="0">
                          <a:effectLst/>
                          <a:hlinkClick r:id="rId2"/>
                        </a:rPr>
                        <a:t>http://openqass.itstudy.hu/en/node/2  </a:t>
                      </a:r>
                      <a:r>
                        <a:rPr lang="hu-HU" sz="2000" dirty="0" smtClean="0">
                          <a:effectLst/>
                        </a:rPr>
                        <a:t>,</a:t>
                      </a:r>
                      <a:r>
                        <a:rPr lang="hu-HU" sz="2000" baseline="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aseline="0" dirty="0" smtClean="0">
                          <a:effectLst/>
                        </a:rPr>
                        <a:t>And </a:t>
                      </a:r>
                      <a:r>
                        <a:rPr lang="hu-HU" sz="2000" baseline="0" dirty="0" err="1" smtClean="0">
                          <a:effectLst/>
                        </a:rPr>
                        <a:t>create</a:t>
                      </a:r>
                      <a:r>
                        <a:rPr lang="hu-HU" sz="2000" baseline="0" dirty="0" smtClean="0">
                          <a:effectLst/>
                        </a:rPr>
                        <a:t> a </a:t>
                      </a:r>
                      <a:r>
                        <a:rPr lang="hu-HU" sz="2000" baseline="0" dirty="0" err="1" smtClean="0">
                          <a:effectLst/>
                        </a:rPr>
                        <a:t>translation</a:t>
                      </a:r>
                      <a:r>
                        <a:rPr lang="hu-HU" sz="2000" baseline="0" dirty="0" smtClean="0">
                          <a:effectLst/>
                        </a:rPr>
                        <a:t> as </a:t>
                      </a:r>
                      <a:r>
                        <a:rPr lang="hu-HU" sz="2000" baseline="0" dirty="0" err="1" smtClean="0">
                          <a:effectLst/>
                        </a:rPr>
                        <a:t>it</a:t>
                      </a:r>
                      <a:r>
                        <a:rPr lang="hu-HU" sz="2000" baseline="0" dirty="0" smtClean="0">
                          <a:effectLst/>
                        </a:rPr>
                        <a:t> is </a:t>
                      </a:r>
                      <a:r>
                        <a:rPr lang="hu-HU" sz="2000" baseline="0" dirty="0" err="1" smtClean="0">
                          <a:effectLst/>
                        </a:rPr>
                        <a:t>shown</a:t>
                      </a:r>
                      <a:r>
                        <a:rPr lang="hu-HU" sz="2000" baseline="0" dirty="0" smtClean="0">
                          <a:effectLst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</a:rPr>
                        <a:t>is</a:t>
                      </a:r>
                      <a:r>
                        <a:rPr lang="hu-HU" sz="2000" baseline="0" dirty="0" smtClean="0">
                          <a:effectLst/>
                        </a:rPr>
                        <a:t> this video: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https://www.youtube.com/embed/TminoPD4i08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8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Translation of the abstract</a:t>
                      </a:r>
                      <a:endParaRPr lang="hu-HU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u="sng">
                          <a:effectLst/>
                        </a:rPr>
                        <a:t>Italian 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2000" dirty="0" smtClean="0">
                          <a:effectLst/>
                          <a:highlight>
                            <a:srgbClr val="FFFF00"/>
                          </a:highlight>
                        </a:rPr>
                        <a:t>CNR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endParaRPr lang="hu-HU" sz="2000" dirty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till </a:t>
                      </a:r>
                      <a:r>
                        <a:rPr lang="hu-HU" sz="2000" dirty="0" smtClean="0">
                          <a:effectLst/>
                          <a:highlight>
                            <a:srgbClr val="FFFF00"/>
                          </a:highlight>
                        </a:rPr>
                        <a:t>15</a:t>
                      </a:r>
                      <a:r>
                        <a:rPr lang="en-GB" sz="2000" baseline="30000" dirty="0" err="1" smtClean="0">
                          <a:effectLst/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2000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  <a:highlight>
                            <a:srgbClr val="FFFF00"/>
                          </a:highlight>
                        </a:rPr>
                        <a:t>June</a:t>
                      </a:r>
                      <a:r>
                        <a:rPr lang="en-GB" sz="2000" dirty="0" smtClean="0">
                          <a:effectLst/>
                          <a:highlight>
                            <a:srgbClr val="FFFF00"/>
                          </a:highlight>
                        </a:rPr>
                        <a:t>,  </a:t>
                      </a: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2015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endParaRPr lang="hu-H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319212" y="6629400"/>
            <a:ext cx="1000662" cy="228600"/>
          </a:xfrm>
        </p:spPr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150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56104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en-US" dirty="0"/>
              <a:t/>
            </a:r>
            <a:br>
              <a:rPr lang="en-US" dirty="0"/>
            </a:br>
            <a:r>
              <a:rPr lang="hu-HU" b="1" dirty="0" err="1"/>
              <a:t>Newsletters</a:t>
            </a:r>
            <a:r>
              <a:rPr lang="hu-HU" b="1" dirty="0"/>
              <a:t>  - </a:t>
            </a:r>
            <a:r>
              <a:rPr lang="hu-HU" dirty="0"/>
              <a:t>7 </a:t>
            </a:r>
            <a:r>
              <a:rPr lang="hu-HU" dirty="0" err="1"/>
              <a:t>newsletters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output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11</a:t>
            </a:fld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55291"/>
              </p:ext>
            </p:extLst>
          </p:nvPr>
        </p:nvGraphicFramePr>
        <p:xfrm>
          <a:off x="431101" y="1558344"/>
          <a:ext cx="11098915" cy="3981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0965"/>
                <a:gridCol w="1890187"/>
                <a:gridCol w="1986048"/>
                <a:gridCol w="3461715"/>
              </a:tblGrid>
              <a:tr h="62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</a:rPr>
                        <a:t>Newsletters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Who?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Deadline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Where to put?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73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1. </a:t>
                      </a:r>
                      <a:r>
                        <a:rPr lang="hu-HU" sz="1800" dirty="0" err="1" smtClean="0">
                          <a:effectLst/>
                        </a:rPr>
                        <a:t>Newsletters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after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each</a:t>
                      </a:r>
                      <a:r>
                        <a:rPr lang="hu-HU" sz="1800" baseline="0" dirty="0" smtClean="0">
                          <a:effectLst/>
                        </a:rPr>
                        <a:t> output</a:t>
                      </a:r>
                      <a:endParaRPr lang="hu-HU" sz="1800" dirty="0" smtClean="0">
                        <a:effectLst/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picture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output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leave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end of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newsletter</a:t>
                      </a:r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Output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responsible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End of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the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output  + 7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Please put it on the website under </a:t>
                      </a:r>
                      <a:r>
                        <a:rPr lang="en-GB" sz="1800" dirty="0" smtClean="0">
                          <a:effectLst/>
                        </a:rPr>
                        <a:t>dissemination</a:t>
                      </a:r>
                      <a:endParaRPr lang="hu-H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/</a:t>
                      </a:r>
                      <a:r>
                        <a:rPr lang="hu-HU" sz="1800" dirty="0" err="1" smtClean="0">
                          <a:effectLst/>
                        </a:rPr>
                        <a:t>Newsletter</a:t>
                      </a:r>
                      <a:r>
                        <a:rPr lang="hu-HU" sz="1800" baseline="0" dirty="0" smtClean="0">
                          <a:effectLst/>
                        </a:rPr>
                        <a:t> no X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3592"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Translation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languages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coutry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translation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End of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the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output 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+ 15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Please put it on the website under dissemination</a:t>
                      </a:r>
                      <a:endParaRPr lang="hu-HU" sz="1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/</a:t>
                      </a:r>
                      <a:r>
                        <a:rPr lang="hu-HU" sz="1800" dirty="0" err="1" smtClean="0">
                          <a:effectLst/>
                        </a:rPr>
                        <a:t>Newsletter</a:t>
                      </a:r>
                      <a:r>
                        <a:rPr lang="hu-HU" sz="1800" baseline="0" dirty="0" smtClean="0">
                          <a:effectLst/>
                        </a:rPr>
                        <a:t> no X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56104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en-US" dirty="0"/>
              <a:t/>
            </a:r>
            <a:br>
              <a:rPr lang="en-US" dirty="0"/>
            </a:br>
            <a:r>
              <a:rPr lang="hu-HU" b="1" dirty="0" err="1"/>
              <a:t>Newsletters</a:t>
            </a:r>
            <a:r>
              <a:rPr lang="hu-HU" b="1" dirty="0"/>
              <a:t>  - </a:t>
            </a:r>
            <a:r>
              <a:rPr lang="hu-HU" dirty="0"/>
              <a:t>7 </a:t>
            </a:r>
            <a:r>
              <a:rPr lang="hu-HU" dirty="0" err="1"/>
              <a:t>newsletters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each</a:t>
            </a:r>
            <a:r>
              <a:rPr lang="hu-HU" dirty="0"/>
              <a:t> </a:t>
            </a:r>
            <a:r>
              <a:rPr lang="hu-HU" dirty="0" smtClean="0"/>
              <a:t>output – </a:t>
            </a:r>
            <a:r>
              <a:rPr lang="hu-HU" dirty="0" err="1" smtClean="0"/>
              <a:t>cont</a:t>
            </a:r>
            <a:r>
              <a:rPr lang="hu-HU" dirty="0" smtClean="0"/>
              <a:t>.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12</a:t>
            </a:fld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33177"/>
              </p:ext>
            </p:extLst>
          </p:nvPr>
        </p:nvGraphicFramePr>
        <p:xfrm>
          <a:off x="592429" y="1558344"/>
          <a:ext cx="11062952" cy="4380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3638"/>
                <a:gridCol w="1910029"/>
                <a:gridCol w="1966206"/>
                <a:gridCol w="3423079"/>
              </a:tblGrid>
              <a:tr h="62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</a:rPr>
                        <a:t>Newsletters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Who?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Deadline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Where to put?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4250">
                <a:tc>
                  <a:txBody>
                    <a:bodyPr/>
                    <a:lstStyle/>
                    <a:p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Disseminate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newsletter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2.0 (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possible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End of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the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output 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+ 15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Please </a:t>
                      </a:r>
                      <a:r>
                        <a:rPr lang="hu-HU" sz="1800" dirty="0" err="1" smtClean="0">
                          <a:effectLst/>
                        </a:rPr>
                        <a:t>make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evidences</a:t>
                      </a:r>
                      <a:r>
                        <a:rPr lang="hu-HU" sz="1800" dirty="0" smtClean="0">
                          <a:effectLst/>
                        </a:rPr>
                        <a:t>, </a:t>
                      </a:r>
                      <a:r>
                        <a:rPr lang="hu-HU" sz="1800" dirty="0" err="1" smtClean="0">
                          <a:effectLst/>
                        </a:rPr>
                        <a:t>photos</a:t>
                      </a:r>
                      <a:r>
                        <a:rPr lang="hu-HU" sz="1800" dirty="0" smtClean="0">
                          <a:effectLst/>
                        </a:rPr>
                        <a:t>, </a:t>
                      </a:r>
                      <a:r>
                        <a:rPr lang="hu-HU" sz="1800" dirty="0" err="1" smtClean="0">
                          <a:effectLst/>
                        </a:rPr>
                        <a:t>printscreens</a:t>
                      </a:r>
                      <a:r>
                        <a:rPr lang="hu-HU" sz="1800" dirty="0" smtClean="0">
                          <a:effectLst/>
                        </a:rPr>
                        <a:t>,</a:t>
                      </a:r>
                      <a:r>
                        <a:rPr lang="hu-HU" sz="1800" baseline="0" dirty="0" smtClean="0">
                          <a:effectLst/>
                        </a:rPr>
                        <a:t> etc.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73959"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</a:t>
                      </a: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upload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dissemination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End of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the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output 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+ 15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Please </a:t>
                      </a:r>
                      <a:r>
                        <a:rPr lang="hu-HU" sz="1800" dirty="0" err="1" smtClean="0">
                          <a:effectLst/>
                        </a:rPr>
                        <a:t>upload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the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evidences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at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the</a:t>
                      </a:r>
                      <a:r>
                        <a:rPr lang="hu-HU" sz="1800" baseline="0" dirty="0" smtClean="0">
                          <a:effectLst/>
                        </a:rPr>
                        <a:t> end of </a:t>
                      </a:r>
                      <a:r>
                        <a:rPr lang="hu-HU" sz="1800" baseline="0" dirty="0" err="1" smtClean="0">
                          <a:effectLst/>
                        </a:rPr>
                        <a:t>the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dissemination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form</a:t>
                      </a:r>
                      <a:r>
                        <a:rPr lang="hu-HU" sz="1800" baseline="0" dirty="0" smtClean="0">
                          <a:effectLst/>
                        </a:rPr>
                        <a:t>  - AS MUCH AS POSSIBLE, </a:t>
                      </a:r>
                      <a:r>
                        <a:rPr lang="hu-HU" sz="1800" baseline="0" dirty="0" err="1" smtClean="0">
                          <a:effectLst/>
                        </a:rPr>
                        <a:t>but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one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upload</a:t>
                      </a:r>
                      <a:r>
                        <a:rPr lang="hu-HU" sz="1800" baseline="0" dirty="0" smtClean="0">
                          <a:effectLst/>
                        </a:rPr>
                        <a:t> is </a:t>
                      </a:r>
                      <a:r>
                        <a:rPr lang="hu-HU" sz="1800" baseline="0" dirty="0" err="1" smtClean="0">
                          <a:effectLst/>
                        </a:rPr>
                        <a:t>the</a:t>
                      </a:r>
                      <a:r>
                        <a:rPr lang="hu-HU" sz="1800" baseline="0" dirty="0" smtClean="0">
                          <a:effectLst/>
                        </a:rPr>
                        <a:t> minimum  (</a:t>
                      </a:r>
                      <a:r>
                        <a:rPr lang="hu-HU" sz="1800" baseline="0" dirty="0" err="1" smtClean="0">
                          <a:effectLst/>
                        </a:rPr>
                        <a:t>printscreens</a:t>
                      </a:r>
                      <a:r>
                        <a:rPr lang="hu-HU" sz="1800" baseline="0" dirty="0" smtClean="0">
                          <a:effectLst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</a:rPr>
                        <a:t>photos</a:t>
                      </a:r>
                      <a:r>
                        <a:rPr lang="hu-HU" sz="1800" baseline="0" dirty="0" smtClean="0">
                          <a:effectLst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</a:rPr>
                        <a:t>documents</a:t>
                      </a:r>
                      <a:r>
                        <a:rPr lang="hu-HU" sz="1800" baseline="0" dirty="0" smtClean="0">
                          <a:effectLst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</a:rPr>
                        <a:t>scan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copies</a:t>
                      </a:r>
                      <a:r>
                        <a:rPr lang="hu-HU" sz="1800" baseline="0" dirty="0" smtClean="0">
                          <a:effectLst/>
                        </a:rPr>
                        <a:t>, etc.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aseline="0" dirty="0" smtClean="0">
                          <a:effectLst/>
                          <a:hlinkClick r:id="rId2"/>
                        </a:rPr>
                        <a:t>http://openqass.itstudy.hu/en/forms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5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Project </a:t>
            </a:r>
            <a:r>
              <a:rPr lang="hu-HU" b="1" dirty="0" err="1" smtClean="0"/>
              <a:t>websites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websites</a:t>
            </a:r>
            <a:r>
              <a:rPr lang="hu-HU" dirty="0" smtClean="0"/>
              <a:t> are </a:t>
            </a:r>
            <a:r>
              <a:rPr lang="hu-HU" dirty="0" err="1" smtClean="0"/>
              <a:t>mentioned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pPr lvl="0"/>
            <a:r>
              <a:rPr lang="hu-HU" dirty="0" smtClean="0"/>
              <a:t>- </a:t>
            </a:r>
            <a:r>
              <a:rPr lang="en-GB" dirty="0"/>
              <a:t>For project communication purposes  this platform shall be </a:t>
            </a:r>
            <a:r>
              <a:rPr lang="en-GB" dirty="0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phase</a:t>
            </a:r>
            <a:r>
              <a:rPr lang="en-GB" dirty="0" smtClean="0"/>
              <a:t>: </a:t>
            </a:r>
            <a:r>
              <a:rPr lang="en-GB" dirty="0">
                <a:hlinkClick r:id="rId2"/>
              </a:rPr>
              <a:t>http://openqass.itstudy.hu/</a:t>
            </a:r>
            <a:r>
              <a:rPr lang="en-GB" dirty="0"/>
              <a:t> </a:t>
            </a:r>
            <a:endParaRPr lang="hu-HU" dirty="0"/>
          </a:p>
          <a:p>
            <a:endParaRPr lang="hu-HU" dirty="0" smtClean="0"/>
          </a:p>
          <a:p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outside</a:t>
            </a:r>
            <a:r>
              <a:rPr lang="hu-HU" dirty="0"/>
              <a:t> </a:t>
            </a:r>
            <a:r>
              <a:rPr lang="hu-HU" dirty="0" err="1"/>
              <a:t>communication</a:t>
            </a:r>
            <a:r>
              <a:rPr lang="hu-HU" dirty="0"/>
              <a:t> and </a:t>
            </a:r>
            <a:r>
              <a:rPr lang="hu-HU" dirty="0" err="1" smtClean="0"/>
              <a:t>dissemination</a:t>
            </a:r>
            <a:r>
              <a:rPr lang="hu-HU" dirty="0" smtClean="0"/>
              <a:t>,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later</a:t>
            </a:r>
            <a:r>
              <a:rPr lang="hu-HU" dirty="0" smtClean="0"/>
              <a:t> project </a:t>
            </a:r>
            <a:r>
              <a:rPr lang="hu-HU" dirty="0" err="1" smtClean="0"/>
              <a:t>communication</a:t>
            </a:r>
            <a:r>
              <a:rPr lang="hu-HU" dirty="0" smtClean="0"/>
              <a:t> </a:t>
            </a:r>
            <a:r>
              <a:rPr lang="hu-HU" u="sng" dirty="0">
                <a:solidFill>
                  <a:schemeClr val="accent2"/>
                </a:solidFill>
              </a:rPr>
              <a:t>http:openqass.org </a:t>
            </a:r>
            <a:r>
              <a:rPr lang="hu-HU" dirty="0" smtClean="0"/>
              <a:t> </a:t>
            </a:r>
            <a:r>
              <a:rPr lang="hu-HU" dirty="0" err="1"/>
              <a:t>shall</a:t>
            </a:r>
            <a:r>
              <a:rPr lang="hu-HU" dirty="0"/>
              <a:t> be </a:t>
            </a:r>
            <a:r>
              <a:rPr lang="hu-HU" dirty="0" err="1"/>
              <a:t>used</a:t>
            </a:r>
            <a:r>
              <a:rPr lang="hu-HU" dirty="0"/>
              <a:t>, this </a:t>
            </a:r>
            <a:r>
              <a:rPr lang="hu-HU" dirty="0" err="1"/>
              <a:t>will</a:t>
            </a:r>
            <a:r>
              <a:rPr lang="hu-HU" dirty="0"/>
              <a:t> be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during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project. </a:t>
            </a:r>
            <a:r>
              <a:rPr lang="hu-HU" dirty="0" smtClean="0"/>
              <a:t>The software </a:t>
            </a:r>
            <a:r>
              <a:rPr lang="hu-HU" dirty="0" err="1" smtClean="0"/>
              <a:t>will</a:t>
            </a:r>
            <a:r>
              <a:rPr lang="hu-HU" dirty="0" smtClean="0"/>
              <a:t> be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available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this site. </a:t>
            </a:r>
            <a:r>
              <a:rPr lang="hu-HU" dirty="0" err="1" smtClean="0"/>
              <a:t>Responsible</a:t>
            </a:r>
            <a:r>
              <a:rPr lang="hu-HU" dirty="0" smtClean="0"/>
              <a:t> partner: </a:t>
            </a:r>
            <a:r>
              <a:rPr lang="hu-HU" dirty="0" err="1" smtClean="0"/>
              <a:t>iTStudy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56104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en-US" dirty="0"/>
              <a:t/>
            </a:r>
            <a:br>
              <a:rPr lang="en-US" dirty="0"/>
            </a:br>
            <a:r>
              <a:rPr lang="hu-HU" b="1" dirty="0" smtClean="0"/>
              <a:t>News  </a:t>
            </a:r>
            <a:r>
              <a:rPr lang="hu-HU" b="1" dirty="0"/>
              <a:t>- </a:t>
            </a:r>
            <a:r>
              <a:rPr lang="hu-HU" dirty="0" err="1" smtClean="0"/>
              <a:t>website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14</a:t>
            </a:fld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75582"/>
              </p:ext>
            </p:extLst>
          </p:nvPr>
        </p:nvGraphicFramePr>
        <p:xfrm>
          <a:off x="592429" y="1558344"/>
          <a:ext cx="11062952" cy="4636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3960"/>
                <a:gridCol w="1584101"/>
                <a:gridCol w="1635617"/>
                <a:gridCol w="4649274"/>
              </a:tblGrid>
              <a:tr h="62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News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Who?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Deadline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Where to put?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4250">
                <a:tc>
                  <a:txBody>
                    <a:bodyPr/>
                    <a:lstStyle/>
                    <a:p>
                      <a:endParaRPr lang="hu-H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meeting or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multiplier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shall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WEBSITE NEWS </a:t>
                      </a:r>
                    </a:p>
                    <a:p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(-  1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picture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desciption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sentences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 2.0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Longer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Meeting/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event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date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+ 7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Please put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at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website</a:t>
                      </a:r>
                      <a:r>
                        <a:rPr lang="hu-HU" sz="1800" dirty="0" smtClean="0">
                          <a:effectLst/>
                        </a:rPr>
                        <a:t> NEWS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section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in</a:t>
                      </a:r>
                      <a:r>
                        <a:rPr lang="hu-HU" sz="1800" baseline="0" dirty="0" smtClean="0">
                          <a:effectLst/>
                        </a:rPr>
                        <a:t> English and </a:t>
                      </a:r>
                      <a:r>
                        <a:rPr lang="hu-HU" sz="1800" baseline="0" dirty="0" err="1" smtClean="0">
                          <a:effectLst/>
                        </a:rPr>
                        <a:t>national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language</a:t>
                      </a:r>
                      <a:endParaRPr lang="hu-HU" sz="1800" baseline="0" dirty="0" smtClean="0">
                        <a:effectLst/>
                      </a:endParaRPr>
                    </a:p>
                    <a:p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video is made to show how to create a new “news”, </a:t>
                      </a:r>
                      <a:r>
                        <a:rPr lang="hu-HU" sz="18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https://www.youtube.com/embed/y4JN2L7rSNY</a:t>
                      </a:r>
                      <a:endParaRPr lang="hu-H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hu-H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hu-H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translation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hu-H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hu-H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shown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this video: </a:t>
                      </a:r>
                      <a:r>
                        <a:rPr lang="hu-HU" sz="18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https://www.youtube.com/embed/TminoPD4i08</a:t>
                      </a:r>
                      <a:endParaRPr lang="hu-H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8430">
                <a:tc>
                  <a:txBody>
                    <a:bodyPr/>
                    <a:lstStyle/>
                    <a:p>
                      <a:r>
                        <a:rPr lang="hu-H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Fill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dissemination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u-H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dissemination</a:t>
                      </a:r>
                      <a:endParaRPr lang="hu-H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Meeting/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event</a:t>
                      </a:r>
                      <a:r>
                        <a:rPr lang="hu-HU" sz="1800" dirty="0" smtClean="0">
                          <a:effectLst/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highlight>
                            <a:srgbClr val="FFFF00"/>
                          </a:highlight>
                        </a:rPr>
                        <a:t>date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+ 7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Dissemination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here: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http</a:t>
                      </a:r>
                      <a:r>
                        <a:rPr lang="en-US" smtClean="0">
                          <a:hlinkClick r:id="rId4"/>
                        </a:rPr>
                        <a:t>://</a:t>
                      </a:r>
                      <a:r>
                        <a:rPr lang="en-US" smtClean="0">
                          <a:hlinkClick r:id="rId4"/>
                        </a:rPr>
                        <a:t>openqass.itstudy.hu/en/forms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07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Strong web 2.0 </a:t>
            </a:r>
            <a:r>
              <a:rPr lang="hu-HU" dirty="0" err="1" smtClean="0"/>
              <a:t>publication</a:t>
            </a:r>
            <a:r>
              <a:rPr lang="hu-HU" dirty="0" smtClean="0"/>
              <a:t> is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endParaRPr lang="en-US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969193"/>
              </p:ext>
            </p:extLst>
          </p:nvPr>
        </p:nvGraphicFramePr>
        <p:xfrm>
          <a:off x="993772" y="1588601"/>
          <a:ext cx="9618419" cy="4885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5203"/>
                <a:gridCol w="5293216"/>
              </a:tblGrid>
              <a:tr h="845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Web 2.0 </a:t>
                      </a:r>
                      <a:r>
                        <a:rPr lang="en-GB" sz="2000" dirty="0" smtClean="0">
                          <a:effectLst/>
                        </a:rPr>
                        <a:t>platform</a:t>
                      </a:r>
                      <a:r>
                        <a:rPr lang="hu-HU" sz="2000" dirty="0" smtClean="0">
                          <a:effectLst/>
                        </a:rPr>
                        <a:t> – </a:t>
                      </a:r>
                      <a:r>
                        <a:rPr lang="hu-HU" sz="2000" u="sng" dirty="0" err="1" smtClean="0">
                          <a:effectLst/>
                        </a:rPr>
                        <a:t>only</a:t>
                      </a:r>
                      <a:r>
                        <a:rPr lang="hu-HU" sz="2000" u="sng" dirty="0" smtClean="0">
                          <a:effectLst/>
                        </a:rPr>
                        <a:t> </a:t>
                      </a:r>
                      <a:r>
                        <a:rPr lang="hu-HU" sz="2000" u="sng" dirty="0" err="1" smtClean="0">
                          <a:effectLst/>
                        </a:rPr>
                        <a:t>examples</a:t>
                      </a:r>
                      <a:endParaRPr lang="hu-HU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Finally</a:t>
                      </a:r>
                      <a:r>
                        <a:rPr lang="hu-H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devision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platforms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dissemination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LinkedIn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partner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shall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hu-H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web 2.0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publications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minimum is  6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piece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partner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dissemination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hu-HU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this as </a:t>
                      </a:r>
                      <a:r>
                        <a:rPr lang="hu-HU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baseline="0" dirty="0" smtClean="0"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FACEBOOK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admin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login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can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be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given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by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Eniko,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Trebag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ask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for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it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if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you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want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hu-HU" sz="1800" baseline="0" dirty="0" smtClean="0"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If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you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create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an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OpenQAas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project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profile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page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on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any platform,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please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inform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partnership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on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forum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thanks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eg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Youtube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hu-HU" sz="1800" baseline="0" dirty="0" smtClean="0"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Please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use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tags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and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keywords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referring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1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OpenQAas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hu-HU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thanks</a:t>
                      </a:r>
                      <a:r>
                        <a:rPr lang="hu-HU" sz="1800" baseline="0" dirty="0" smtClean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hu-H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Facebook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effectLst/>
                        </a:rPr>
                        <a:t>Scribd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Twitter</a:t>
                      </a:r>
                      <a:r>
                        <a:rPr lang="hu-HU" sz="1800" dirty="0" smtClean="0">
                          <a:effectLst/>
                        </a:rPr>
                        <a:t> – </a:t>
                      </a:r>
                      <a:r>
                        <a:rPr lang="hu-HU" sz="1800" dirty="0" err="1" smtClean="0">
                          <a:effectLst/>
                        </a:rPr>
                        <a:t>with</a:t>
                      </a:r>
                      <a:r>
                        <a:rPr lang="hu-HU" sz="1800" dirty="0" smtClean="0">
                          <a:effectLst/>
                        </a:rPr>
                        <a:t> a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hashtag</a:t>
                      </a:r>
                      <a:r>
                        <a:rPr lang="hu-HU" sz="1800" baseline="0" dirty="0" smtClean="0">
                          <a:effectLst/>
                        </a:rPr>
                        <a:t> #</a:t>
                      </a:r>
                      <a:r>
                        <a:rPr lang="hu-HU" sz="1800" baseline="0" dirty="0" err="1" smtClean="0">
                          <a:effectLst/>
                        </a:rPr>
                        <a:t>openqass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1416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Online </a:t>
                      </a:r>
                      <a:r>
                        <a:rPr lang="en-GB" sz="1800" dirty="0" smtClean="0">
                          <a:effectLst/>
                        </a:rPr>
                        <a:t>presentations</a:t>
                      </a:r>
                      <a:r>
                        <a:rPr lang="hu-HU" sz="1800" dirty="0" smtClean="0">
                          <a:effectLst/>
                        </a:rPr>
                        <a:t> - </a:t>
                      </a:r>
                      <a:r>
                        <a:rPr lang="hu-HU" sz="1800" dirty="0" err="1" smtClean="0">
                          <a:effectLst/>
                        </a:rPr>
                        <a:t>two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examples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by</a:t>
                      </a:r>
                      <a:r>
                        <a:rPr lang="hu-HU" sz="1800" dirty="0" smtClean="0">
                          <a:effectLst/>
                        </a:rPr>
                        <a:t> Maria: </a:t>
                      </a:r>
                      <a:endParaRPr lang="hu-HU" sz="18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u="sng" dirty="0">
                          <a:effectLst/>
                          <a:hlinkClick r:id="rId2"/>
                        </a:rPr>
                        <a:t>http://www.mindmeister.com/466886871#</a:t>
                      </a:r>
                      <a:endParaRPr lang="hu-H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u="sng" dirty="0" smtClean="0">
                          <a:effectLst/>
                          <a:hlinkClick r:id="rId3"/>
                        </a:rPr>
                        <a:t>https</a:t>
                      </a:r>
                      <a:r>
                        <a:rPr lang="en-GB" sz="1800" u="sng" dirty="0">
                          <a:effectLst/>
                          <a:hlinkClick r:id="rId3"/>
                        </a:rPr>
                        <a:t>://prezi.com/odeggante4tl/openqass/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Blog </a:t>
                      </a:r>
                      <a:r>
                        <a:rPr lang="en-GB" sz="1800" dirty="0" smtClean="0">
                          <a:effectLst/>
                        </a:rPr>
                        <a:t>–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on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your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r>
                        <a:rPr lang="hu-HU" sz="1800" baseline="0" dirty="0" err="1" smtClean="0">
                          <a:effectLst/>
                        </a:rPr>
                        <a:t>website</a:t>
                      </a:r>
                      <a:endParaRPr lang="hu-H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Youtube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endParaRPr lang="hu-H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53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effectLst/>
                        </a:rPr>
                        <a:t>Slideshare</a:t>
                      </a:r>
                      <a:r>
                        <a:rPr lang="en-GB" sz="1800" dirty="0">
                          <a:effectLst/>
                        </a:rPr>
                        <a:t> http://www.slideshare.net/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456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en-US" b="1" dirty="0" smtClean="0"/>
              <a:t>Proof </a:t>
            </a:r>
            <a:r>
              <a:rPr lang="en-US" b="1" dirty="0"/>
              <a:t>of your</a:t>
            </a:r>
            <a:br>
              <a:rPr lang="en-US" b="1" dirty="0"/>
            </a:br>
            <a:r>
              <a:rPr lang="en-US" b="1" dirty="0"/>
              <a:t>dissemination activities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dirty="0"/>
              <a:t>photos</a:t>
            </a:r>
          </a:p>
          <a:p>
            <a:r>
              <a:rPr lang="en-US" dirty="0"/>
              <a:t>• scanned copies of articles, publications (newspapers,</a:t>
            </a:r>
          </a:p>
          <a:p>
            <a:r>
              <a:rPr lang="en-US" dirty="0"/>
              <a:t>magazines, newsletters, etc.)</a:t>
            </a:r>
          </a:p>
          <a:p>
            <a:r>
              <a:rPr lang="en-US" dirty="0"/>
              <a:t>• list of workshop participants with signatures</a:t>
            </a:r>
          </a:p>
          <a:p>
            <a:r>
              <a:rPr lang="en-US" dirty="0"/>
              <a:t>• </a:t>
            </a:r>
            <a:r>
              <a:rPr lang="en-US" dirty="0" err="1" smtClean="0"/>
              <a:t>printscreens</a:t>
            </a:r>
            <a:r>
              <a:rPr lang="en-US" dirty="0" smtClean="0"/>
              <a:t> </a:t>
            </a:r>
            <a:r>
              <a:rPr lang="en-US" dirty="0"/>
              <a:t>of websites</a:t>
            </a:r>
          </a:p>
          <a:p>
            <a:r>
              <a:rPr lang="en-US" dirty="0"/>
              <a:t>• list of contacts (e-mails, e-groups, etc.)</a:t>
            </a:r>
          </a:p>
          <a:p>
            <a:r>
              <a:rPr lang="en-US" dirty="0"/>
              <a:t>• nr. of leaflets </a:t>
            </a:r>
            <a:r>
              <a:rPr lang="en-US" dirty="0" smtClean="0"/>
              <a:t>distributed</a:t>
            </a:r>
            <a:r>
              <a:rPr lang="hu-HU" dirty="0" smtClean="0"/>
              <a:t> –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printed </a:t>
            </a:r>
            <a:r>
              <a:rPr lang="hu-HU" dirty="0" err="1" smtClean="0"/>
              <a:t>versions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inquieries</a:t>
            </a:r>
            <a:r>
              <a:rPr lang="en-US" dirty="0"/>
              <a:t> about the project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38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0026" y="752860"/>
            <a:ext cx="9371949" cy="118356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en-US" b="1" dirty="0"/>
              <a:t>Provide accurate reporting in order to make </a:t>
            </a:r>
            <a:r>
              <a:rPr lang="en-US" b="1" dirty="0" smtClean="0"/>
              <a:t>report</a:t>
            </a:r>
            <a:r>
              <a:rPr lang="hu-HU" b="1" dirty="0" smtClean="0"/>
              <a:t>ing </a:t>
            </a:r>
            <a:r>
              <a:rPr lang="hu-HU" b="1" dirty="0" err="1" smtClean="0"/>
              <a:t>easy</a:t>
            </a:r>
            <a:r>
              <a:rPr lang="hu-HU" b="1" dirty="0" smtClean="0"/>
              <a:t> – DISSEMINATION ACTION LIST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</a:t>
            </a:r>
            <a:r>
              <a:rPr lang="hu-HU" b="1" dirty="0" smtClean="0"/>
              <a:t>. </a:t>
            </a:r>
            <a:r>
              <a:rPr lang="hu-HU" b="1" dirty="0" err="1" smtClean="0"/>
              <a:t>produce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dissemination</a:t>
            </a:r>
            <a:r>
              <a:rPr lang="hu-HU" b="1" dirty="0" smtClean="0"/>
              <a:t> </a:t>
            </a:r>
            <a:r>
              <a:rPr lang="hu-HU" b="1" dirty="0" err="1" smtClean="0"/>
              <a:t>content</a:t>
            </a:r>
            <a:endParaRPr lang="hu-HU" b="1" dirty="0" smtClean="0"/>
          </a:p>
          <a:p>
            <a:r>
              <a:rPr lang="hu-HU" b="1" dirty="0" smtClean="0"/>
              <a:t>2. </a:t>
            </a:r>
            <a:r>
              <a:rPr lang="hu-HU" b="1" dirty="0" err="1" smtClean="0"/>
              <a:t>disseminate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endParaRPr lang="hu-HU" b="1" dirty="0" smtClean="0"/>
          </a:p>
          <a:p>
            <a:r>
              <a:rPr lang="hu-HU" b="1" dirty="0" smtClean="0"/>
              <a:t>3. </a:t>
            </a:r>
            <a:r>
              <a:rPr lang="hu-HU" b="1" dirty="0" err="1" smtClean="0"/>
              <a:t>make</a:t>
            </a:r>
            <a:r>
              <a:rPr lang="hu-HU" b="1" dirty="0" smtClean="0"/>
              <a:t> </a:t>
            </a:r>
            <a:r>
              <a:rPr lang="hu-HU" b="1" dirty="0" err="1" smtClean="0"/>
              <a:t>proof</a:t>
            </a:r>
            <a:r>
              <a:rPr lang="hu-HU" b="1" dirty="0" smtClean="0"/>
              <a:t> of </a:t>
            </a:r>
            <a:r>
              <a:rPr lang="hu-HU" b="1" dirty="0" err="1" smtClean="0"/>
              <a:t>dissemination</a:t>
            </a:r>
            <a:endParaRPr lang="hu-HU" b="1" dirty="0" smtClean="0"/>
          </a:p>
          <a:p>
            <a:r>
              <a:rPr lang="hu-HU" b="1" dirty="0" smtClean="0"/>
              <a:t>4. </a:t>
            </a:r>
            <a:r>
              <a:rPr lang="hu-HU" b="1" dirty="0" err="1" smtClean="0"/>
              <a:t>record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hu-HU" b="1" dirty="0" smtClean="0"/>
              <a:t> </a:t>
            </a:r>
            <a:r>
              <a:rPr lang="hu-HU" b="1" dirty="0" err="1" smtClean="0"/>
              <a:t>into</a:t>
            </a:r>
            <a:r>
              <a:rPr lang="hu-HU" b="1" dirty="0" smtClean="0"/>
              <a:t> </a:t>
            </a:r>
            <a:r>
              <a:rPr lang="hu-HU" b="1" dirty="0" err="1" smtClean="0"/>
              <a:t>dissemination</a:t>
            </a:r>
            <a:r>
              <a:rPr lang="hu-HU" b="1" dirty="0" smtClean="0"/>
              <a:t> </a:t>
            </a:r>
            <a:r>
              <a:rPr lang="hu-HU" b="1" dirty="0" err="1" smtClean="0"/>
              <a:t>form</a:t>
            </a:r>
            <a:endParaRPr lang="hu-HU" b="1" dirty="0" smtClean="0"/>
          </a:p>
          <a:p>
            <a:r>
              <a:rPr lang="hu-HU" b="1" dirty="0" smtClean="0"/>
              <a:t>5. </a:t>
            </a:r>
            <a:r>
              <a:rPr lang="hu-HU" b="1" dirty="0" err="1" smtClean="0"/>
              <a:t>put</a:t>
            </a:r>
            <a:r>
              <a:rPr lang="hu-HU" b="1" dirty="0" smtClean="0"/>
              <a:t> </a:t>
            </a:r>
            <a:r>
              <a:rPr lang="hu-HU" b="1" dirty="0" err="1" smtClean="0"/>
              <a:t>evidences</a:t>
            </a:r>
            <a:r>
              <a:rPr lang="hu-HU" b="1" dirty="0" smtClean="0"/>
              <a:t> </a:t>
            </a:r>
            <a:r>
              <a:rPr lang="hu-HU" b="1" dirty="0" err="1" smtClean="0"/>
              <a:t>at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end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form</a:t>
            </a:r>
            <a:r>
              <a:rPr lang="hu-HU" b="1" dirty="0" smtClean="0"/>
              <a:t> (</a:t>
            </a:r>
            <a:r>
              <a:rPr lang="hu-HU" b="1" dirty="0" err="1" smtClean="0"/>
              <a:t>lot</a:t>
            </a:r>
            <a:r>
              <a:rPr lang="hu-HU" b="1" dirty="0" smtClean="0"/>
              <a:t> </a:t>
            </a:r>
            <a:r>
              <a:rPr lang="hu-HU" b="1" dirty="0" err="1" smtClean="0"/>
              <a:t>of</a:t>
            </a:r>
            <a:r>
              <a:rPr lang="hu-HU" b="1" dirty="0" smtClean="0"/>
              <a:t> </a:t>
            </a:r>
            <a:r>
              <a:rPr lang="hu-HU" b="1" dirty="0" err="1" smtClean="0"/>
              <a:t>types</a:t>
            </a:r>
            <a:r>
              <a:rPr lang="hu-HU" b="1" dirty="0" smtClean="0"/>
              <a:t> are </a:t>
            </a:r>
            <a:r>
              <a:rPr lang="hu-HU" b="1" dirty="0" err="1" smtClean="0"/>
              <a:t>allowed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upload</a:t>
            </a:r>
            <a:r>
              <a:rPr lang="hu-HU" b="1" dirty="0" smtClean="0"/>
              <a:t>, 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dirty="0" err="1" smtClean="0"/>
              <a:t>there</a:t>
            </a:r>
            <a:r>
              <a:rPr lang="hu-HU" b="1" dirty="0" smtClean="0"/>
              <a:t> is a </a:t>
            </a:r>
            <a:r>
              <a:rPr lang="hu-HU" b="1" dirty="0" err="1" smtClean="0"/>
              <a:t>problem</a:t>
            </a:r>
            <a:r>
              <a:rPr lang="hu-HU" b="1" dirty="0" smtClean="0"/>
              <a:t>, </a:t>
            </a:r>
            <a:r>
              <a:rPr lang="hu-HU" b="1" dirty="0" err="1" smtClean="0"/>
              <a:t>write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forum</a:t>
            </a:r>
            <a:r>
              <a:rPr lang="hu-HU" b="1" dirty="0" smtClean="0"/>
              <a:t> and Zsolt </a:t>
            </a:r>
            <a:r>
              <a:rPr lang="hu-HU" b="1" dirty="0" err="1" smtClean="0"/>
              <a:t>will</a:t>
            </a:r>
            <a:r>
              <a:rPr lang="hu-HU" b="1" dirty="0" smtClean="0"/>
              <a:t> </a:t>
            </a:r>
            <a:r>
              <a:rPr lang="hu-HU" b="1" dirty="0" err="1" smtClean="0"/>
              <a:t>solve</a:t>
            </a:r>
            <a:r>
              <a:rPr lang="hu-HU" b="1" dirty="0" smtClean="0"/>
              <a:t> </a:t>
            </a:r>
            <a:r>
              <a:rPr lang="hu-HU" b="1" dirty="0" err="1" smtClean="0"/>
              <a:t>uploading</a:t>
            </a:r>
            <a:r>
              <a:rPr lang="hu-HU" b="1" dirty="0" smtClean="0"/>
              <a:t>)</a:t>
            </a:r>
          </a:p>
          <a:p>
            <a:endParaRPr lang="hu-HU" b="1" dirty="0"/>
          </a:p>
          <a:p>
            <a:r>
              <a:rPr lang="hu-HU" dirty="0" smtClean="0"/>
              <a:t>PLEASE FILL THE FROM FOR DISSEMINATION ABOUT </a:t>
            </a:r>
            <a:r>
              <a:rPr lang="hu-HU" b="1" u="sng" dirty="0" smtClean="0"/>
              <a:t>ACITIVITES ALREADY DONE</a:t>
            </a:r>
            <a:r>
              <a:rPr lang="hu-HU" u="sng" dirty="0" smtClean="0"/>
              <a:t>, THERE ARE MISSING RECORDS FROM SEVERAL PARTNERS, </a:t>
            </a:r>
            <a:r>
              <a:rPr lang="hu-HU" dirty="0" err="1" smtClean="0"/>
              <a:t>thanks</a:t>
            </a:r>
            <a:endParaRPr lang="hu-HU" dirty="0"/>
          </a:p>
          <a:p>
            <a:r>
              <a:rPr lang="en-US" dirty="0" smtClean="0"/>
              <a:t>• </a:t>
            </a:r>
            <a:r>
              <a:rPr lang="en-US" dirty="0"/>
              <a:t>respect </a:t>
            </a:r>
            <a:r>
              <a:rPr lang="en-US" dirty="0" smtClean="0"/>
              <a:t>deadlines</a:t>
            </a:r>
            <a:r>
              <a:rPr lang="hu-HU" dirty="0" smtClean="0"/>
              <a:t> </a:t>
            </a:r>
            <a:r>
              <a:rPr lang="hu-HU" dirty="0" err="1" smtClean="0"/>
              <a:t>please</a:t>
            </a:r>
            <a:r>
              <a:rPr lang="hu-HU" dirty="0" smtClean="0"/>
              <a:t>, </a:t>
            </a:r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</a:p>
          <a:p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dissemination</a:t>
            </a:r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form</a:t>
            </a:r>
            <a:r>
              <a:rPr lang="hu-HU" dirty="0" smtClean="0">
                <a:hlinkClick r:id="rId2"/>
              </a:rPr>
              <a:t> is here: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openqass.itstudy.hu/en/forms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058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cooperation</a:t>
            </a:r>
            <a:r>
              <a:rPr lang="hu-HU" dirty="0" smtClean="0"/>
              <a:t>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Mónika Várnai, </a:t>
            </a:r>
            <a:r>
              <a:rPr lang="hu-HU" dirty="0" err="1" smtClean="0"/>
              <a:t>Trebag</a:t>
            </a:r>
            <a:r>
              <a:rPr lang="hu-HU" dirty="0" smtClean="0"/>
              <a:t> Ltd.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WHAT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disseminate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whole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project:</a:t>
            </a:r>
          </a:p>
          <a:p>
            <a:endParaRPr lang="hu-HU" dirty="0"/>
          </a:p>
          <a:p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project</a:t>
            </a:r>
          </a:p>
          <a:p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concept</a:t>
            </a:r>
            <a:r>
              <a:rPr lang="hu-HU" dirty="0" smtClean="0"/>
              <a:t>, </a:t>
            </a:r>
            <a:r>
              <a:rPr lang="hu-HU" dirty="0" err="1" smtClean="0"/>
              <a:t>objectives</a:t>
            </a:r>
            <a:r>
              <a:rPr lang="hu-HU" dirty="0" smtClean="0"/>
              <a:t>, </a:t>
            </a:r>
            <a:r>
              <a:rPr lang="hu-HU" dirty="0" err="1" smtClean="0"/>
              <a:t>partnership</a:t>
            </a:r>
            <a:r>
              <a:rPr lang="hu-HU" dirty="0" smtClean="0"/>
              <a:t>, </a:t>
            </a:r>
            <a:r>
              <a:rPr lang="hu-HU" dirty="0" err="1" smtClean="0"/>
              <a:t>network</a:t>
            </a:r>
            <a:r>
              <a:rPr lang="hu-HU" dirty="0" smtClean="0"/>
              <a:t>, </a:t>
            </a:r>
            <a:r>
              <a:rPr lang="hu-HU" dirty="0" err="1" smtClean="0"/>
              <a:t>achievements</a:t>
            </a:r>
            <a:r>
              <a:rPr lang="hu-HU" dirty="0" smtClean="0"/>
              <a:t>, </a:t>
            </a:r>
            <a:r>
              <a:rPr lang="hu-HU" dirty="0" err="1" smtClean="0"/>
              <a:t>process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ABSTRACT !</a:t>
            </a:r>
          </a:p>
          <a:p>
            <a:endParaRPr lang="hu-HU" dirty="0"/>
          </a:p>
          <a:p>
            <a:r>
              <a:rPr lang="hu-HU" dirty="0" smtClean="0"/>
              <a:t>The project </a:t>
            </a:r>
            <a:r>
              <a:rPr lang="hu-HU" dirty="0" err="1" smtClean="0"/>
              <a:t>description</a:t>
            </a:r>
            <a:r>
              <a:rPr lang="hu-HU" dirty="0" smtClean="0"/>
              <a:t> is </a:t>
            </a:r>
            <a:r>
              <a:rPr lang="hu-HU" dirty="0" err="1" smtClean="0"/>
              <a:t>included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project </a:t>
            </a:r>
            <a:r>
              <a:rPr lang="hu-HU" dirty="0" err="1" smtClean="0"/>
              <a:t>newsletter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include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project </a:t>
            </a:r>
            <a:r>
              <a:rPr lang="hu-HU" dirty="0" err="1" smtClean="0"/>
              <a:t>description</a:t>
            </a:r>
            <a:r>
              <a:rPr lang="hu-HU" dirty="0" smtClean="0"/>
              <a:t> text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 of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newsletters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versions</a:t>
            </a:r>
            <a:r>
              <a:rPr lang="hu-HU" dirty="0" smtClean="0"/>
              <a:t> of a </a:t>
            </a:r>
            <a:r>
              <a:rPr lang="hu-HU" dirty="0" err="1" smtClean="0"/>
              <a:t>general</a:t>
            </a:r>
            <a:r>
              <a:rPr lang="hu-HU" dirty="0" smtClean="0"/>
              <a:t> project </a:t>
            </a:r>
            <a:r>
              <a:rPr lang="hu-HU" dirty="0" err="1" smtClean="0"/>
              <a:t>description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57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err="1" smtClean="0"/>
              <a:t>Intellectual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outputs</a:t>
            </a:r>
            <a:r>
              <a:rPr lang="hu-HU" sz="4000" b="1" dirty="0" smtClean="0"/>
              <a:t> </a:t>
            </a:r>
            <a:br>
              <a:rPr lang="hu-HU" sz="4000" b="1" dirty="0" smtClean="0"/>
            </a:br>
            <a:r>
              <a:rPr lang="hu-HU" sz="4000" b="1" dirty="0" smtClean="0"/>
              <a:t>– </a:t>
            </a:r>
            <a:r>
              <a:rPr lang="hu-HU" sz="4000" b="1" dirty="0" err="1" smtClean="0"/>
              <a:t>dissemination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them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the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newsletters</a:t>
            </a:r>
            <a:endParaRPr lang="hu-HU" sz="40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7724"/>
              </p:ext>
            </p:extLst>
          </p:nvPr>
        </p:nvGraphicFramePr>
        <p:xfrm>
          <a:off x="3218814" y="1459653"/>
          <a:ext cx="5281241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705"/>
                <a:gridCol w="1177069"/>
                <a:gridCol w="2226467"/>
              </a:tblGrid>
              <a:tr h="25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Outputs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Medias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O1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3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O2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Network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Video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O3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Software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O4 (Toolkit) Other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O5 Course/curriculum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O6 Methodology/guidelines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O7 Service/structure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804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Dissemination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events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meetings</a:t>
            </a:r>
            <a:r>
              <a:rPr lang="hu-HU" sz="3600" b="1" dirty="0" smtClean="0"/>
              <a:t> and </a:t>
            </a:r>
            <a:r>
              <a:rPr lang="hu-HU" sz="3600" b="1" dirty="0" err="1" smtClean="0"/>
              <a:t>multipliers</a:t>
            </a:r>
            <a:r>
              <a:rPr lang="hu-HU" sz="3600" b="1" dirty="0" smtClean="0"/>
              <a:t>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dirty="0" smtClean="0"/>
              <a:t>6 partner </a:t>
            </a:r>
            <a:r>
              <a:rPr lang="hu-HU" sz="2800" dirty="0" err="1" smtClean="0"/>
              <a:t>meetings</a:t>
            </a:r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10 </a:t>
            </a:r>
            <a:r>
              <a:rPr lang="hu-HU" sz="2800" dirty="0" err="1" smtClean="0"/>
              <a:t>multiplier</a:t>
            </a:r>
            <a:r>
              <a:rPr lang="hu-HU" sz="2800" dirty="0" smtClean="0"/>
              <a:t> </a:t>
            </a:r>
            <a:r>
              <a:rPr lang="hu-HU" sz="2800" dirty="0" err="1" smtClean="0"/>
              <a:t>events</a:t>
            </a:r>
            <a:endParaRPr lang="hu-HU" sz="2800" dirty="0"/>
          </a:p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err="1" smtClean="0"/>
              <a:t>Including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fb</a:t>
            </a:r>
            <a:r>
              <a:rPr lang="hu-HU" sz="2800" dirty="0" smtClean="0"/>
              <a:t>, </a:t>
            </a:r>
            <a:r>
              <a:rPr lang="hu-HU" sz="2800" dirty="0" err="1" smtClean="0"/>
              <a:t>twitter</a:t>
            </a:r>
            <a:r>
              <a:rPr lang="hu-HU" sz="2800" dirty="0" smtClean="0"/>
              <a:t>, </a:t>
            </a:r>
            <a:r>
              <a:rPr lang="hu-HU" sz="2800" dirty="0" err="1" smtClean="0"/>
              <a:t>slideshare</a:t>
            </a:r>
            <a:r>
              <a:rPr lang="hu-HU" sz="2800" dirty="0" smtClean="0"/>
              <a:t>, </a:t>
            </a:r>
            <a:r>
              <a:rPr lang="hu-HU" sz="2800" dirty="0" err="1" smtClean="0"/>
              <a:t>news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webpage</a:t>
            </a:r>
            <a:r>
              <a:rPr lang="hu-HU" sz="2800" dirty="0" smtClean="0"/>
              <a:t> and </a:t>
            </a:r>
            <a:r>
              <a:rPr lang="hu-HU" sz="2800" dirty="0" err="1" smtClean="0"/>
              <a:t>other</a:t>
            </a:r>
            <a:r>
              <a:rPr lang="hu-HU" sz="2800" dirty="0" smtClean="0"/>
              <a:t> web 2.0 </a:t>
            </a:r>
            <a:r>
              <a:rPr lang="hu-HU" sz="2800" dirty="0" err="1" smtClean="0"/>
              <a:t>tools</a:t>
            </a: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050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To</a:t>
            </a:r>
            <a:r>
              <a:rPr lang="hu-HU" b="1" dirty="0" smtClean="0"/>
              <a:t> WHOM- </a:t>
            </a:r>
            <a:r>
              <a:rPr lang="hu-HU" b="1" dirty="0" err="1" smtClean="0"/>
              <a:t>Target</a:t>
            </a:r>
            <a:r>
              <a:rPr lang="hu-HU" b="1" dirty="0" smtClean="0"/>
              <a:t> </a:t>
            </a:r>
            <a:r>
              <a:rPr lang="hu-HU" b="1" dirty="0" err="1" smtClean="0"/>
              <a:t>group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target audience of the disseminations is:</a:t>
            </a:r>
            <a:endParaRPr lang="hu-HU" dirty="0"/>
          </a:p>
          <a:p>
            <a:pPr marL="0" indent="0">
              <a:buNone/>
            </a:pPr>
            <a:r>
              <a:rPr lang="en-GB" dirty="0" smtClean="0"/>
              <a:t>-</a:t>
            </a:r>
            <a:r>
              <a:rPr lang="en-GB" dirty="0"/>
              <a:t>headmasters/teachers/trainers/managers working in the VET </a:t>
            </a:r>
            <a:r>
              <a:rPr lang="en-GB" dirty="0" smtClean="0"/>
              <a:t>sectors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-VET </a:t>
            </a:r>
            <a:r>
              <a:rPr lang="hu-HU" dirty="0" err="1" smtClean="0"/>
              <a:t>Schools</a:t>
            </a:r>
            <a:r>
              <a:rPr lang="hu-HU" dirty="0" smtClean="0"/>
              <a:t> and VET </a:t>
            </a:r>
            <a:r>
              <a:rPr lang="hu-HU" dirty="0" err="1" smtClean="0"/>
              <a:t>providers</a:t>
            </a:r>
            <a:endParaRPr lang="hu-HU" dirty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hu-HU" dirty="0" smtClean="0"/>
              <a:t>-</a:t>
            </a:r>
            <a:r>
              <a:rPr lang="en-GB" dirty="0" smtClean="0"/>
              <a:t>researchers </a:t>
            </a:r>
            <a:r>
              <a:rPr lang="en-GB" dirty="0"/>
              <a:t>(on scientific conferences)</a:t>
            </a:r>
            <a:endParaRPr lang="hu-HU" dirty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stakeholders - like VET related associations, IT companies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-policy makers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-VET students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-university students of initial teacher education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-parents who can keep contact with the VET schools using OpenQAsS </a:t>
            </a:r>
            <a:r>
              <a:rPr lang="en-GB" dirty="0" smtClean="0"/>
              <a:t>Toolkit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278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HOW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Dissemination actions</a:t>
            </a:r>
          </a:p>
          <a:p>
            <a:r>
              <a:rPr lang="en-US" dirty="0"/>
              <a:t>• Face to face (presentation, roundtables, meetings,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• Media based (Internet, paper based, </a:t>
            </a:r>
            <a:r>
              <a:rPr lang="en-US" dirty="0" err="1"/>
              <a:t>Tv</a:t>
            </a:r>
            <a:r>
              <a:rPr lang="en-US" dirty="0"/>
              <a:t>/radio,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• Performance based (surveys, seminars, workshops/pilots,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b="1" dirty="0"/>
              <a:t>Levels</a:t>
            </a:r>
          </a:p>
          <a:p>
            <a:r>
              <a:rPr lang="en-US" dirty="0"/>
              <a:t>• Inside partner </a:t>
            </a:r>
            <a:r>
              <a:rPr lang="en-US" dirty="0" err="1"/>
              <a:t>organisations</a:t>
            </a:r>
            <a:endParaRPr lang="en-US" dirty="0"/>
          </a:p>
          <a:p>
            <a:r>
              <a:rPr lang="en-US" dirty="0"/>
              <a:t>• Core target groups and wider stakeholders</a:t>
            </a:r>
          </a:p>
          <a:p>
            <a:r>
              <a:rPr lang="en-US" dirty="0"/>
              <a:t>• General public</a:t>
            </a:r>
          </a:p>
          <a:p>
            <a:r>
              <a:rPr lang="en-US" b="1" dirty="0"/>
              <a:t>Geographical levels</a:t>
            </a:r>
          </a:p>
          <a:p>
            <a:r>
              <a:rPr lang="en-US" dirty="0"/>
              <a:t>• local, regional, national, European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88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Main </a:t>
            </a:r>
            <a:r>
              <a:rPr lang="hu-HU" b="1" dirty="0" err="1" smtClean="0"/>
              <a:t>platforms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dissemination</a:t>
            </a:r>
            <a:r>
              <a:rPr lang="hu-HU" b="1" dirty="0" smtClean="0"/>
              <a:t> </a:t>
            </a:r>
            <a:r>
              <a:rPr lang="hu-HU" b="1" dirty="0" err="1"/>
              <a:t>a</a:t>
            </a:r>
            <a:r>
              <a:rPr lang="hu-HU" b="1" dirty="0" err="1" smtClean="0"/>
              <a:t>ctivities</a:t>
            </a:r>
            <a:r>
              <a:rPr lang="hu-HU" b="1" dirty="0" smtClean="0"/>
              <a:t> (</a:t>
            </a:r>
            <a:r>
              <a:rPr lang="hu-HU" b="1" dirty="0" err="1" smtClean="0"/>
              <a:t>application</a:t>
            </a:r>
            <a:r>
              <a:rPr lang="hu-HU" b="1" dirty="0" smtClean="0"/>
              <a:t>)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800" dirty="0" smtClean="0"/>
              <a:t>National and European </a:t>
            </a:r>
            <a:r>
              <a:rPr lang="hu-HU" sz="2800" dirty="0" err="1" smtClean="0"/>
              <a:t>level</a:t>
            </a:r>
            <a:r>
              <a:rPr lang="hu-HU" sz="2800" dirty="0" smtClean="0"/>
              <a:t> </a:t>
            </a:r>
            <a:r>
              <a:rPr lang="hu-HU" sz="2800" dirty="0" err="1" smtClean="0"/>
              <a:t>conferences</a:t>
            </a:r>
            <a:endParaRPr lang="hu-HU" sz="2800" dirty="0" smtClean="0"/>
          </a:p>
          <a:p>
            <a:r>
              <a:rPr lang="hu-HU" sz="2800" dirty="0" smtClean="0"/>
              <a:t>Online </a:t>
            </a:r>
            <a:r>
              <a:rPr lang="hu-HU" sz="2800" dirty="0" err="1" smtClean="0"/>
              <a:t>publications</a:t>
            </a:r>
            <a:r>
              <a:rPr lang="hu-HU" sz="2800" dirty="0" smtClean="0"/>
              <a:t> </a:t>
            </a:r>
            <a:r>
              <a:rPr lang="hu-HU" sz="2800" dirty="0" err="1" smtClean="0"/>
              <a:t>through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internet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website</a:t>
            </a:r>
            <a:r>
              <a:rPr lang="hu-HU" sz="2800" dirty="0" smtClean="0"/>
              <a:t> and </a:t>
            </a:r>
            <a:r>
              <a:rPr lang="hu-HU" sz="2800" dirty="0" err="1" smtClean="0"/>
              <a:t>by</a:t>
            </a:r>
            <a:r>
              <a:rPr lang="hu-HU" sz="2800" dirty="0" smtClean="0"/>
              <a:t> using Web 2.0 </a:t>
            </a:r>
            <a:r>
              <a:rPr lang="hu-HU" sz="2800" dirty="0" err="1" smtClean="0"/>
              <a:t>tools</a:t>
            </a:r>
            <a:endParaRPr lang="hu-HU" sz="2800" dirty="0" smtClean="0"/>
          </a:p>
          <a:p>
            <a:r>
              <a:rPr lang="hu-HU" sz="2800" dirty="0" err="1" smtClean="0"/>
              <a:t>Flyers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four</a:t>
            </a:r>
            <a:r>
              <a:rPr lang="hu-HU" sz="2800" dirty="0" smtClean="0"/>
              <a:t> </a:t>
            </a:r>
            <a:r>
              <a:rPr lang="hu-HU" sz="2800" dirty="0" err="1" smtClean="0"/>
              <a:t>languages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document</a:t>
            </a:r>
            <a:r>
              <a:rPr lang="hu-HU" sz="2800" dirty="0" smtClean="0"/>
              <a:t> </a:t>
            </a:r>
            <a:r>
              <a:rPr lang="hu-HU" sz="2800" dirty="0" err="1" smtClean="0"/>
              <a:t>form</a:t>
            </a:r>
            <a:r>
              <a:rPr lang="hu-HU" sz="2800" dirty="0" smtClean="0"/>
              <a:t> – </a:t>
            </a:r>
            <a:r>
              <a:rPr lang="hu-HU" sz="2800" dirty="0" err="1" smtClean="0"/>
              <a:t>paper</a:t>
            </a:r>
            <a:r>
              <a:rPr lang="hu-HU" sz="2800" dirty="0" smtClean="0"/>
              <a:t> </a:t>
            </a:r>
            <a:r>
              <a:rPr lang="hu-HU" sz="2800" dirty="0" err="1" smtClean="0"/>
              <a:t>form</a:t>
            </a:r>
            <a:r>
              <a:rPr lang="hu-HU" sz="2800" dirty="0" smtClean="0"/>
              <a:t>: </a:t>
            </a:r>
            <a:r>
              <a:rPr lang="hu-HU" sz="2800" dirty="0" err="1" smtClean="0"/>
              <a:t>please</a:t>
            </a:r>
            <a:r>
              <a:rPr lang="hu-HU" sz="2800" dirty="0" smtClean="0"/>
              <a:t> </a:t>
            </a:r>
            <a:r>
              <a:rPr lang="hu-HU" sz="2800" dirty="0" err="1" smtClean="0"/>
              <a:t>make</a:t>
            </a:r>
            <a:r>
              <a:rPr lang="hu-HU" sz="2800" dirty="0" smtClean="0"/>
              <a:t> </a:t>
            </a:r>
            <a:r>
              <a:rPr lang="hu-HU" sz="2800" dirty="0" err="1" smtClean="0"/>
              <a:t>printouts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yourself</a:t>
            </a:r>
            <a:r>
              <a:rPr lang="hu-HU" sz="2800" dirty="0" smtClean="0"/>
              <a:t> </a:t>
            </a:r>
            <a:r>
              <a:rPr lang="hu-HU" sz="2800" dirty="0" err="1" smtClean="0"/>
              <a:t>if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need</a:t>
            </a:r>
            <a:r>
              <a:rPr lang="hu-HU" sz="2800" dirty="0" smtClean="0"/>
              <a:t> </a:t>
            </a:r>
            <a:r>
              <a:rPr lang="hu-HU" sz="2800" dirty="0" err="1" smtClean="0"/>
              <a:t>them</a:t>
            </a:r>
            <a:endParaRPr lang="hu-HU" sz="2800" dirty="0" smtClean="0"/>
          </a:p>
          <a:p>
            <a:r>
              <a:rPr lang="hu-HU" sz="2800" dirty="0" smtClean="0"/>
              <a:t>Digital </a:t>
            </a:r>
            <a:r>
              <a:rPr lang="hu-HU" sz="2800" dirty="0" err="1" smtClean="0"/>
              <a:t>newsletters</a:t>
            </a:r>
            <a:endParaRPr lang="hu-HU" sz="2800" dirty="0" smtClean="0"/>
          </a:p>
          <a:p>
            <a:r>
              <a:rPr lang="hu-HU" sz="2800" dirty="0" err="1" smtClean="0"/>
              <a:t>Website</a:t>
            </a:r>
            <a:endParaRPr lang="hu-HU" sz="2800" dirty="0" smtClean="0"/>
          </a:p>
          <a:p>
            <a:r>
              <a:rPr lang="hu-HU" sz="2800" dirty="0" err="1" smtClean="0"/>
              <a:t>Others</a:t>
            </a:r>
            <a:endParaRPr lang="hu-HU" sz="2800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82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dirty="0" err="1" smtClean="0"/>
              <a:t>Dissemination</a:t>
            </a:r>
            <a:r>
              <a:rPr lang="hu-HU" sz="5400" b="1" dirty="0" smtClean="0"/>
              <a:t> „</a:t>
            </a:r>
            <a:r>
              <a:rPr lang="hu-HU" sz="5400" b="1" dirty="0" err="1" smtClean="0"/>
              <a:t>products</a:t>
            </a:r>
            <a:r>
              <a:rPr lang="hu-HU" sz="5400" b="1" dirty="0" smtClean="0"/>
              <a:t>” </a:t>
            </a:r>
            <a:endParaRPr lang="en-US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Project </a:t>
            </a:r>
            <a:r>
              <a:rPr lang="hu-HU" sz="4000" dirty="0" err="1" smtClean="0"/>
              <a:t>flyer</a:t>
            </a:r>
            <a:r>
              <a:rPr lang="hu-HU" sz="4000" dirty="0" smtClean="0"/>
              <a:t> – 2 </a:t>
            </a:r>
            <a:r>
              <a:rPr lang="hu-HU" sz="4000" dirty="0" err="1" smtClean="0"/>
              <a:t>pieces</a:t>
            </a:r>
            <a:r>
              <a:rPr lang="hu-HU" sz="4000" dirty="0" smtClean="0"/>
              <a:t>, </a:t>
            </a:r>
            <a:r>
              <a:rPr lang="hu-HU" sz="3600" dirty="0" smtClean="0"/>
              <a:t>(1st: </a:t>
            </a:r>
            <a:r>
              <a:rPr lang="hu-HU" sz="3600" dirty="0" err="1" smtClean="0"/>
              <a:t>begining</a:t>
            </a:r>
            <a:r>
              <a:rPr lang="hu-HU" sz="3600" dirty="0" smtClean="0"/>
              <a:t>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project, 2nd: end of </a:t>
            </a:r>
            <a:r>
              <a:rPr lang="hu-HU" sz="3600" dirty="0" err="1" smtClean="0"/>
              <a:t>the</a:t>
            </a:r>
            <a:r>
              <a:rPr lang="hu-HU" sz="3600" dirty="0" smtClean="0"/>
              <a:t> project)</a:t>
            </a:r>
          </a:p>
          <a:p>
            <a:endParaRPr lang="en-US" sz="4000" dirty="0"/>
          </a:p>
          <a:p>
            <a:r>
              <a:rPr lang="hu-HU" sz="4000" dirty="0" err="1" smtClean="0"/>
              <a:t>Newsletters</a:t>
            </a:r>
            <a:r>
              <a:rPr lang="hu-HU" sz="4000" dirty="0" smtClean="0"/>
              <a:t> – 7 (</a:t>
            </a:r>
            <a:r>
              <a:rPr lang="hu-HU" sz="4000" dirty="0" err="1" smtClean="0"/>
              <a:t>after</a:t>
            </a:r>
            <a:r>
              <a:rPr lang="hu-HU" sz="4000" dirty="0" smtClean="0"/>
              <a:t> </a:t>
            </a:r>
            <a:r>
              <a:rPr lang="hu-HU" sz="4000" dirty="0" err="1" smtClean="0"/>
              <a:t>every</a:t>
            </a:r>
            <a:r>
              <a:rPr lang="hu-HU" sz="4000" dirty="0" smtClean="0"/>
              <a:t> output)</a:t>
            </a:r>
          </a:p>
          <a:p>
            <a:endParaRPr lang="hu-HU" sz="4000" dirty="0" smtClean="0"/>
          </a:p>
          <a:p>
            <a:r>
              <a:rPr lang="hu-HU" sz="4000" dirty="0" smtClean="0"/>
              <a:t>News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events</a:t>
            </a:r>
            <a:r>
              <a:rPr lang="hu-HU" sz="4000" dirty="0" smtClean="0"/>
              <a:t> –</a:t>
            </a:r>
            <a:r>
              <a:rPr lang="hu-HU" sz="3200" dirty="0" smtClean="0"/>
              <a:t> </a:t>
            </a:r>
            <a:r>
              <a:rPr lang="hu-HU" sz="3200" dirty="0" err="1" smtClean="0"/>
              <a:t>please</a:t>
            </a:r>
            <a:r>
              <a:rPr lang="hu-HU" sz="3200" dirty="0" smtClean="0"/>
              <a:t> </a:t>
            </a:r>
            <a:r>
              <a:rPr lang="hu-HU" sz="3200" dirty="0" err="1" smtClean="0"/>
              <a:t>make</a:t>
            </a:r>
            <a:r>
              <a:rPr lang="hu-HU" sz="3200" dirty="0" smtClean="0"/>
              <a:t> </a:t>
            </a:r>
            <a:r>
              <a:rPr lang="hu-HU" sz="3200" dirty="0" err="1" smtClean="0"/>
              <a:t>pictures</a:t>
            </a:r>
            <a:r>
              <a:rPr lang="hu-HU" sz="3200" dirty="0" smtClean="0"/>
              <a:t>! , </a:t>
            </a:r>
            <a:r>
              <a:rPr lang="hu-HU" sz="3200" dirty="0" err="1" smtClean="0"/>
              <a:t>published</a:t>
            </a:r>
            <a:r>
              <a:rPr lang="hu-HU" sz="3200" dirty="0" smtClean="0"/>
              <a:t> </a:t>
            </a:r>
            <a:r>
              <a:rPr lang="hu-HU" sz="3200" dirty="0" err="1" smtClean="0"/>
              <a:t>on</a:t>
            </a:r>
            <a:r>
              <a:rPr lang="hu-HU" sz="3200" dirty="0" smtClean="0"/>
              <a:t> project </a:t>
            </a:r>
            <a:r>
              <a:rPr lang="hu-HU" sz="3200" dirty="0" err="1" smtClean="0"/>
              <a:t>website</a:t>
            </a:r>
            <a:r>
              <a:rPr lang="hu-HU" sz="3200" dirty="0" smtClean="0"/>
              <a:t> + </a:t>
            </a:r>
            <a:r>
              <a:rPr lang="hu-HU" sz="3200" dirty="0" err="1" smtClean="0"/>
              <a:t>own</a:t>
            </a:r>
            <a:r>
              <a:rPr lang="hu-HU" sz="3200" dirty="0" smtClean="0"/>
              <a:t> </a:t>
            </a:r>
            <a:r>
              <a:rPr lang="hu-HU" sz="3200" dirty="0" err="1" smtClean="0"/>
              <a:t>website</a:t>
            </a:r>
            <a:endParaRPr lang="en-US" sz="3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56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u-HU" sz="3600" b="1" dirty="0" smtClean="0">
                <a:solidFill>
                  <a:schemeClr val="accent1"/>
                </a:solidFill>
                <a:latin typeface="+mj-lt"/>
              </a:rPr>
              <a:t>Project </a:t>
            </a:r>
            <a:r>
              <a:rPr lang="hu-HU" sz="3600" b="1" dirty="0" err="1" smtClean="0">
                <a:solidFill>
                  <a:schemeClr val="accent1"/>
                </a:solidFill>
                <a:latin typeface="+mj-lt"/>
              </a:rPr>
              <a:t>flyer</a:t>
            </a:r>
            <a:r>
              <a:rPr lang="hu-HU" sz="3600" b="1" dirty="0" smtClean="0">
                <a:solidFill>
                  <a:schemeClr val="accent1"/>
                </a:solidFill>
                <a:latin typeface="+mj-lt"/>
              </a:rPr>
              <a:t> – partner </a:t>
            </a:r>
            <a:r>
              <a:rPr lang="hu-HU" sz="3600" b="1" dirty="0" err="1" smtClean="0">
                <a:solidFill>
                  <a:schemeClr val="accent1"/>
                </a:solidFill>
                <a:latin typeface="+mj-lt"/>
              </a:rPr>
              <a:t>info</a:t>
            </a:r>
            <a:r>
              <a:rPr lang="hu-HU" sz="3600" b="1" dirty="0" smtClean="0">
                <a:solidFill>
                  <a:schemeClr val="accent1"/>
                </a:solidFill>
                <a:latin typeface="+mj-lt"/>
              </a:rPr>
              <a:t> are </a:t>
            </a:r>
            <a:r>
              <a:rPr lang="hu-HU" sz="3600" b="1" dirty="0" err="1" smtClean="0">
                <a:solidFill>
                  <a:schemeClr val="accent1"/>
                </a:solidFill>
                <a:latin typeface="+mj-lt"/>
              </a:rPr>
              <a:t>needed</a:t>
            </a:r>
            <a:endParaRPr kumimoji="0" lang="hu-HU" altLang="hu-HU" sz="36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501093"/>
              </p:ext>
            </p:extLst>
          </p:nvPr>
        </p:nvGraphicFramePr>
        <p:xfrm>
          <a:off x="1395375" y="2322462"/>
          <a:ext cx="9386600" cy="2479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565"/>
                <a:gridCol w="1784865"/>
                <a:gridCol w="1784865"/>
                <a:gridCol w="2985305"/>
              </a:tblGrid>
              <a:tr h="34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Description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Who?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Deadline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Where to put?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7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Project flyers – partner info:</a:t>
                      </a:r>
                      <a:endParaRPr lang="hu-H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800" dirty="0">
                          <a:effectLst/>
                        </a:rPr>
                        <a:t>your </a:t>
                      </a:r>
                      <a:r>
                        <a:rPr lang="en-GB" sz="1800" dirty="0" smtClean="0">
                          <a:effectLst/>
                        </a:rPr>
                        <a:t>logo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in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vector</a:t>
                      </a:r>
                      <a:r>
                        <a:rPr lang="hu-HU" sz="1800" dirty="0" smtClean="0">
                          <a:effectLst/>
                        </a:rPr>
                        <a:t> </a:t>
                      </a:r>
                      <a:r>
                        <a:rPr lang="hu-HU" sz="1800" dirty="0" err="1" smtClean="0">
                          <a:effectLst/>
                        </a:rPr>
                        <a:t>format</a:t>
                      </a:r>
                      <a:r>
                        <a:rPr lang="en-GB" sz="1800" dirty="0" smtClean="0">
                          <a:effectLst/>
                        </a:rPr>
                        <a:t>,</a:t>
                      </a:r>
                      <a:endParaRPr lang="hu-H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800" dirty="0">
                          <a:effectLst/>
                        </a:rPr>
                        <a:t>small introduction of your organisation in 3-5 sentences.</a:t>
                      </a:r>
                      <a:endParaRPr lang="hu-H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All partners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</a:rPr>
                        <a:t>10</a:t>
                      </a:r>
                      <a:r>
                        <a:rPr lang="en-GB" sz="1800" baseline="30000" dirty="0">
                          <a:effectLst/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GB" sz="1800" dirty="0">
                          <a:effectLst/>
                          <a:highlight>
                            <a:srgbClr val="FFFF00"/>
                          </a:highlight>
                        </a:rPr>
                        <a:t> June, </a:t>
                      </a:r>
                      <a:r>
                        <a:rPr lang="en-GB" sz="1800" dirty="0" smtClean="0">
                          <a:effectLst/>
                          <a:highlight>
                            <a:srgbClr val="FFFF00"/>
                          </a:highlight>
                        </a:rPr>
                        <a:t>2015</a:t>
                      </a:r>
                      <a:r>
                        <a:rPr lang="hu-HU" sz="1800" dirty="0" smtClean="0">
                          <a:effectLst/>
                        </a:rPr>
                        <a:t> –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Please put it on the website under dissemination/Flyers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096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Ökológiai fényképpanelek</Template>
  <TotalTime>0</TotalTime>
  <Words>1267</Words>
  <Application>Microsoft Office PowerPoint</Application>
  <PresentationFormat>Szélesvásznú</PresentationFormat>
  <Paragraphs>271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Wingdings</vt:lpstr>
      <vt:lpstr>Ecology 16x9</vt:lpstr>
      <vt:lpstr>OpenQAsS Dissemination Strategy </vt:lpstr>
      <vt:lpstr>WHAT to disseminate</vt:lpstr>
      <vt:lpstr>Intellectual outputs  – dissemination of them in the newsletters</vt:lpstr>
      <vt:lpstr>Dissemination of events (meetings and multipliers)</vt:lpstr>
      <vt:lpstr>To WHOM- Target group</vt:lpstr>
      <vt:lpstr>HOW</vt:lpstr>
      <vt:lpstr>Main platforms of the dissemination activities (application)</vt:lpstr>
      <vt:lpstr>Dissemination „products” </vt:lpstr>
      <vt:lpstr>Project flyer – partner info are needed</vt:lpstr>
      <vt:lpstr>Abstract translation</vt:lpstr>
      <vt:lpstr>           Newsletters  - 7 newsletters after each output</vt:lpstr>
      <vt:lpstr>           Newsletters  - 7 newsletters after each output – cont.</vt:lpstr>
      <vt:lpstr>Project websites</vt:lpstr>
      <vt:lpstr>           News  - website news</vt:lpstr>
      <vt:lpstr>Strong web 2.0 publication is in the application</vt:lpstr>
      <vt:lpstr>  Proof of your dissemination activities </vt:lpstr>
      <vt:lpstr>    Provide accurate reporting in order to make reporting easy – DISSEMINATION ACTION LIST </vt:lpstr>
      <vt:lpstr>Thank you for your cooperation!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2015-05-15T14:12:33Z</dcterms:created>
  <dcterms:modified xsi:type="dcterms:W3CDTF">2015-05-27T14:24:49Z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