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64" r:id="rId4"/>
    <p:sldId id="266" r:id="rId5"/>
    <p:sldId id="267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94690"/>
  </p:normalViewPr>
  <p:slideViewPr>
    <p:cSldViewPr snapToGrid="0" snapToObjects="1">
      <p:cViewPr>
        <p:scale>
          <a:sx n="78" d="100"/>
          <a:sy n="78" d="100"/>
        </p:scale>
        <p:origin x="-312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73F0-AC7C-B84E-9932-B7240F44C02B}" type="datetimeFigureOut">
              <a:rPr lang="es-ES" smtClean="0"/>
              <a:t>19/05/2015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271-6066-0641-A5F2-14F4562BB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73F0-AC7C-B84E-9932-B7240F44C02B}" type="datetimeFigureOut">
              <a:rPr lang="es-ES" smtClean="0"/>
              <a:t>19/05/2015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271-6066-0641-A5F2-14F4562BB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73F0-AC7C-B84E-9932-B7240F44C02B}" type="datetimeFigureOut">
              <a:rPr lang="es-ES" smtClean="0"/>
              <a:t>19/05/2015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271-6066-0641-A5F2-14F4562BB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73F0-AC7C-B84E-9932-B7240F44C02B}" type="datetimeFigureOut">
              <a:rPr lang="es-ES" smtClean="0"/>
              <a:t>19/05/2015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271-6066-0641-A5F2-14F4562BB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73F0-AC7C-B84E-9932-B7240F44C02B}" type="datetimeFigureOut">
              <a:rPr lang="es-ES" smtClean="0"/>
              <a:t>19/05/2015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271-6066-0641-A5F2-14F4562BB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73F0-AC7C-B84E-9932-B7240F44C02B}" type="datetimeFigureOut">
              <a:rPr lang="es-ES" smtClean="0"/>
              <a:t>19/05/2015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271-6066-0641-A5F2-14F4562BB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73F0-AC7C-B84E-9932-B7240F44C02B}" type="datetimeFigureOut">
              <a:rPr lang="es-ES" smtClean="0"/>
              <a:t>19/05/2015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271-6066-0641-A5F2-14F4562BB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73F0-AC7C-B84E-9932-B7240F44C02B}" type="datetimeFigureOut">
              <a:rPr lang="es-ES" smtClean="0"/>
              <a:t>19/05/2015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271-6066-0641-A5F2-14F4562BB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73F0-AC7C-B84E-9932-B7240F44C02B}" type="datetimeFigureOut">
              <a:rPr lang="es-ES" smtClean="0"/>
              <a:t>19/05/2015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271-6066-0641-A5F2-14F4562BB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73F0-AC7C-B84E-9932-B7240F44C02B}" type="datetimeFigureOut">
              <a:rPr lang="es-ES" smtClean="0"/>
              <a:t>19/05/2015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271-6066-0641-A5F2-14F4562BB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73F0-AC7C-B84E-9932-B7240F44C02B}" type="datetimeFigureOut">
              <a:rPr lang="es-ES" smtClean="0"/>
              <a:t>19/05/2015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C271-6066-0641-A5F2-14F4562BB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973F0-AC7C-B84E-9932-B7240F44C02B}" type="datetimeFigureOut">
              <a:rPr lang="es-ES" smtClean="0"/>
              <a:t>19/05/2015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C271-6066-0641-A5F2-14F4562BB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503952" cy="2852737"/>
          </a:xfrm>
        </p:spPr>
        <p:txBody>
          <a:bodyPr>
            <a:normAutofit/>
          </a:bodyPr>
          <a:lstStyle/>
          <a:p>
            <a:pPr lvl="0"/>
            <a:r>
              <a:rPr kumimoji="0" lang="es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List</a:t>
            </a: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of software </a:t>
            </a:r>
            <a:r>
              <a:rPr kumimoji="0" lang="es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applications</a:t>
            </a: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IVET, CVET and </a:t>
            </a:r>
            <a:r>
              <a:rPr kumimoji="0" lang="es-ES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Quality</a:t>
            </a: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endParaRPr lang="es-ES" dirty="0">
              <a:latin typeface="+mn-lt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59702" y="5681609"/>
            <a:ext cx="4987747" cy="408041"/>
          </a:xfrm>
        </p:spPr>
        <p:txBody>
          <a:bodyPr>
            <a:normAutofit lnSpcReduction="10000"/>
          </a:bodyPr>
          <a:lstStyle/>
          <a:p>
            <a:pPr lvl="0"/>
            <a:r>
              <a:rPr kumimoji="0" lang="es-ES" altLang="es-E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Alcalá de Henares 26 de abril 2015</a:t>
            </a:r>
          </a:p>
          <a:p>
            <a:endParaRPr lang="es-E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802" y="484188"/>
            <a:ext cx="1223962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>
                <a:latin typeface="+mn-lt"/>
              </a:rPr>
              <a:t>Quality</a:t>
            </a:r>
            <a:r>
              <a:rPr lang="es-ES" dirty="0" smtClean="0">
                <a:latin typeface="+mn-lt"/>
              </a:rPr>
              <a:t> Management in </a:t>
            </a:r>
            <a:r>
              <a:rPr lang="es-ES" dirty="0" err="1" smtClean="0">
                <a:latin typeface="+mn-lt"/>
              </a:rPr>
              <a:t>Education</a:t>
            </a:r>
            <a:endParaRPr lang="es-ES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Alexia </a:t>
            </a:r>
            <a:r>
              <a:rPr lang="en-GB" b="1" dirty="0" err="1" smtClean="0"/>
              <a:t>Calidad</a:t>
            </a:r>
            <a:r>
              <a:rPr lang="en-GB" b="1" dirty="0" smtClean="0"/>
              <a:t>:   </a:t>
            </a:r>
            <a:r>
              <a:rPr lang="en-GB" dirty="0"/>
              <a:t>Academic Management and Student Tracking</a:t>
            </a:r>
          </a:p>
          <a:p>
            <a:pPr marL="228600" lvl="2">
              <a:spcBef>
                <a:spcPts val="1000"/>
              </a:spcBef>
            </a:pPr>
            <a:r>
              <a:rPr lang="en-GB" sz="2800" b="1" dirty="0" err="1" smtClean="0"/>
              <a:t>Qualiteasy</a:t>
            </a:r>
            <a:r>
              <a:rPr lang="en-GB" sz="2800" b="1" dirty="0" smtClean="0"/>
              <a:t>:</a:t>
            </a:r>
            <a:r>
              <a:rPr lang="en-GB" sz="2800" dirty="0" smtClean="0"/>
              <a:t> </a:t>
            </a:r>
            <a:r>
              <a:rPr lang="en-GB" sz="2800" dirty="0"/>
              <a:t>a CMI process. 9001, 14001, 22000 </a:t>
            </a:r>
            <a:r>
              <a:rPr lang="en-GB" sz="2800" dirty="0" err="1"/>
              <a:t>ts</a:t>
            </a:r>
            <a:r>
              <a:rPr lang="en-GB" sz="2800" dirty="0"/>
              <a:t>, 18001 and cloud</a:t>
            </a:r>
            <a:endParaRPr lang="es-ES" sz="2800" dirty="0"/>
          </a:p>
          <a:p>
            <a:pPr marL="228600" lvl="2">
              <a:spcBef>
                <a:spcPts val="1000"/>
              </a:spcBef>
            </a:pPr>
            <a:r>
              <a:rPr lang="en-GB" sz="2800" b="1" dirty="0" smtClean="0"/>
              <a:t>EDC-</a:t>
            </a:r>
            <a:r>
              <a:rPr lang="en-GB" sz="2800" b="1" dirty="0" err="1" smtClean="0"/>
              <a:t>Unesco</a:t>
            </a:r>
            <a:r>
              <a:rPr lang="en-GB" sz="2800" b="1" dirty="0" smtClean="0"/>
              <a:t>:</a:t>
            </a:r>
            <a:r>
              <a:rPr lang="es-ES" sz="2800" b="1" dirty="0" smtClean="0"/>
              <a:t> </a:t>
            </a:r>
            <a:r>
              <a:rPr lang="es-ES" sz="2800" dirty="0" smtClean="0"/>
              <a:t>  </a:t>
            </a:r>
            <a:r>
              <a:rPr lang="es-ES" sz="2800" dirty="0" err="1" smtClean="0"/>
              <a:t>Quality</a:t>
            </a:r>
            <a:r>
              <a:rPr lang="es-ES" sz="2800" dirty="0" smtClean="0"/>
              <a:t> </a:t>
            </a:r>
            <a:r>
              <a:rPr lang="es-ES" sz="2800" dirty="0" err="1"/>
              <a:t>Assurance</a:t>
            </a:r>
            <a:r>
              <a:rPr lang="es-ES" sz="2800" dirty="0"/>
              <a:t> of </a:t>
            </a:r>
            <a:r>
              <a:rPr lang="es-ES" sz="2800" dirty="0" err="1"/>
              <a:t>Education</a:t>
            </a:r>
            <a:r>
              <a:rPr lang="es-ES" sz="2800" dirty="0"/>
              <a:t> </a:t>
            </a:r>
            <a:r>
              <a:rPr lang="es-ES" sz="2800" dirty="0" err="1"/>
              <a:t>for</a:t>
            </a:r>
            <a:r>
              <a:rPr lang="es-ES" sz="2800" dirty="0"/>
              <a:t> </a:t>
            </a:r>
            <a:r>
              <a:rPr lang="es-ES" sz="2800" dirty="0" err="1"/>
              <a:t>Democratic</a:t>
            </a:r>
            <a:r>
              <a:rPr lang="es-ES" sz="2800" dirty="0"/>
              <a:t> </a:t>
            </a:r>
            <a:r>
              <a:rPr lang="es-ES" sz="2800" dirty="0" err="1"/>
              <a:t>Citizenship</a:t>
            </a:r>
            <a:r>
              <a:rPr lang="es-ES" sz="2800" dirty="0"/>
              <a:t> (EDC) in </a:t>
            </a:r>
            <a:r>
              <a:rPr lang="es-ES" sz="2800" dirty="0" err="1"/>
              <a:t>Schools</a:t>
            </a:r>
            <a:r>
              <a:rPr lang="es-ES" sz="2800" dirty="0"/>
              <a:t> </a:t>
            </a:r>
          </a:p>
          <a:p>
            <a:pPr marL="228600" lvl="2">
              <a:spcBef>
                <a:spcPts val="1000"/>
              </a:spcBef>
            </a:pPr>
            <a:r>
              <a:rPr lang="en-GB" sz="2800" b="1" dirty="0" smtClean="0"/>
              <a:t>MAMCO:</a:t>
            </a:r>
            <a:r>
              <a:rPr lang="es-ES" sz="2800" dirty="0" smtClean="0"/>
              <a:t> </a:t>
            </a:r>
            <a:r>
              <a:rPr lang="en-GB" sz="2800" dirty="0" smtClean="0"/>
              <a:t>based </a:t>
            </a:r>
            <a:r>
              <a:rPr lang="en-GB" sz="2800" dirty="0"/>
              <a:t>on comparative analysis of statistical indicators</a:t>
            </a:r>
            <a:r>
              <a:rPr lang="es-ES" sz="2800" dirty="0"/>
              <a:t> </a:t>
            </a:r>
          </a:p>
          <a:p>
            <a:pPr marL="228600" lvl="2">
              <a:spcBef>
                <a:spcPts val="1000"/>
              </a:spcBef>
            </a:pPr>
            <a:r>
              <a:rPr lang="en-GB" sz="2800" b="1" dirty="0" err="1"/>
              <a:t>eNQA</a:t>
            </a:r>
            <a:r>
              <a:rPr lang="en-GB" sz="2800" b="1" dirty="0"/>
              <a:t>:</a:t>
            </a:r>
            <a:r>
              <a:rPr lang="es-ES" sz="2800" b="1" dirty="0"/>
              <a:t>  </a:t>
            </a:r>
            <a:r>
              <a:rPr lang="en-GB" sz="2800" dirty="0"/>
              <a:t>management system for the tracking, assessment and verification of vocational qualifications </a:t>
            </a:r>
            <a:endParaRPr lang="es-ES" sz="2800" dirty="0"/>
          </a:p>
          <a:p>
            <a:pPr>
              <a:spcAft>
                <a:spcPts val="0"/>
              </a:spcAft>
            </a:pPr>
            <a:r>
              <a:rPr lang="en-GB" b="1" dirty="0" err="1" smtClean="0"/>
              <a:t>ISOTools</a:t>
            </a:r>
            <a:r>
              <a:rPr lang="en-GB" b="1" dirty="0" smtClean="0"/>
              <a:t>:</a:t>
            </a:r>
            <a:r>
              <a:rPr lang="es-ES" dirty="0" smtClean="0"/>
              <a:t> </a:t>
            </a:r>
            <a:r>
              <a:rPr lang="en-GB" dirty="0"/>
              <a:t>has different module software ISO 9001, 14001, OHSAS 18001 and 27001</a:t>
            </a:r>
            <a:endParaRPr lang="es-ES" dirty="0"/>
          </a:p>
          <a:p>
            <a:pPr marL="228600" lvl="2">
              <a:spcBef>
                <a:spcPts val="1000"/>
              </a:spcBef>
            </a:pPr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487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206375"/>
            <a:ext cx="10515600" cy="1325563"/>
          </a:xfrm>
        </p:spPr>
        <p:txBody>
          <a:bodyPr/>
          <a:lstStyle/>
          <a:p>
            <a:pPr algn="ctr"/>
            <a:r>
              <a:rPr lang="es-ES" dirty="0" err="1" smtClean="0">
                <a:latin typeface="+mn-lt"/>
              </a:rPr>
              <a:t>Quality</a:t>
            </a:r>
            <a:r>
              <a:rPr lang="es-ES" dirty="0" smtClean="0">
                <a:latin typeface="+mn-lt"/>
              </a:rPr>
              <a:t> Management in </a:t>
            </a:r>
            <a:r>
              <a:rPr lang="es-ES" dirty="0" err="1" smtClean="0">
                <a:latin typeface="+mn-lt"/>
              </a:rPr>
              <a:t>Education</a:t>
            </a:r>
            <a:endParaRPr lang="es-ES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65414"/>
            <a:ext cx="10515600" cy="5584372"/>
          </a:xfrm>
        </p:spPr>
        <p:txBody>
          <a:bodyPr>
            <a:normAutofit/>
          </a:bodyPr>
          <a:lstStyle/>
          <a:p>
            <a:r>
              <a:rPr lang="en-GB" b="1" dirty="0">
                <a:ea typeface="ＭＳ 明朝" charset="-128"/>
              </a:rPr>
              <a:t>SIGCE</a:t>
            </a:r>
            <a:r>
              <a:rPr lang="en-GB" dirty="0" smtClean="0">
                <a:effectLst/>
                <a:ea typeface="ＭＳ 明朝" charset="-128"/>
              </a:rPr>
              <a:t> </a:t>
            </a:r>
            <a:r>
              <a:rPr lang="en-GB" dirty="0" smtClean="0">
                <a:effectLst/>
              </a:rPr>
              <a:t>Management Information System of Educational Quality</a:t>
            </a:r>
          </a:p>
          <a:p>
            <a:pPr lvl="1"/>
            <a:r>
              <a:rPr lang="en-GB" dirty="0" smtClean="0"/>
              <a:t>3 </a:t>
            </a:r>
            <a:r>
              <a:rPr lang="en-GB" dirty="0" smtClean="0"/>
              <a:t>modules PEI, PAM and PMI</a:t>
            </a:r>
            <a:endParaRPr lang="en-GB" dirty="0" smtClean="0">
              <a:effectLst/>
            </a:endParaRPr>
          </a:p>
          <a:p>
            <a:r>
              <a:rPr lang="en-GB" b="1" dirty="0" smtClean="0"/>
              <a:t>Management System of Educational Quality  </a:t>
            </a:r>
            <a:r>
              <a:rPr lang="en-GB" b="1" dirty="0">
                <a:ea typeface="ＭＳ 明朝" charset="-128"/>
              </a:rPr>
              <a:t>JESSS</a:t>
            </a:r>
          </a:p>
          <a:p>
            <a:pPr lvl="1"/>
            <a:r>
              <a:rPr lang="en-GB" dirty="0" smtClean="0"/>
              <a:t>Based </a:t>
            </a:r>
            <a:r>
              <a:rPr lang="en-GB" dirty="0"/>
              <a:t>on comparative analysis of statistical indicators, the results of assessment individual achievements and opinion polls</a:t>
            </a:r>
            <a:endParaRPr lang="es-ES" dirty="0"/>
          </a:p>
          <a:p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/>
              <a:t>project</a:t>
            </a:r>
            <a:r>
              <a:rPr lang="es-ES" b="1" dirty="0"/>
              <a:t> </a:t>
            </a:r>
            <a:r>
              <a:rPr lang="es-ES" b="1" dirty="0" smtClean="0"/>
              <a:t>VITA:</a:t>
            </a:r>
            <a:r>
              <a:rPr lang="es-ES" dirty="0" smtClean="0"/>
              <a:t> </a:t>
            </a:r>
            <a:r>
              <a:rPr lang="es-ES" dirty="0" err="1"/>
              <a:t>development</a:t>
            </a:r>
            <a:r>
              <a:rPr lang="es-ES" dirty="0"/>
              <a:t> of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educationally</a:t>
            </a:r>
            <a:r>
              <a:rPr lang="es-ES" dirty="0"/>
              <a:t> and </a:t>
            </a:r>
            <a:r>
              <a:rPr lang="es-ES" dirty="0" err="1"/>
              <a:t>scientifically</a:t>
            </a:r>
            <a:r>
              <a:rPr lang="es-ES" dirty="0"/>
              <a:t> </a:t>
            </a:r>
            <a:r>
              <a:rPr lang="es-ES" dirty="0" err="1"/>
              <a:t>standardised</a:t>
            </a:r>
            <a:r>
              <a:rPr lang="es-ES" dirty="0"/>
              <a:t> </a:t>
            </a:r>
            <a:r>
              <a:rPr lang="es-ES" dirty="0" err="1"/>
              <a:t>method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describing</a:t>
            </a:r>
            <a:r>
              <a:rPr lang="es-ES" dirty="0"/>
              <a:t> </a:t>
            </a:r>
            <a:r>
              <a:rPr lang="es-ES" dirty="0" err="1"/>
              <a:t>acquired</a:t>
            </a:r>
            <a:r>
              <a:rPr lang="es-ES" dirty="0"/>
              <a:t> </a:t>
            </a:r>
            <a:r>
              <a:rPr lang="es-ES" dirty="0" err="1" smtClean="0"/>
              <a:t>service-oriented</a:t>
            </a:r>
            <a:r>
              <a:rPr lang="es-ES" dirty="0" smtClean="0"/>
              <a:t> </a:t>
            </a:r>
            <a:r>
              <a:rPr lang="es-ES" dirty="0" err="1" smtClean="0"/>
              <a:t>competences</a:t>
            </a:r>
            <a:endParaRPr lang="es-ES" dirty="0"/>
          </a:p>
          <a:p>
            <a:r>
              <a:rPr lang="en-GB" b="1" dirty="0" smtClean="0"/>
              <a:t>EU </a:t>
            </a:r>
            <a:r>
              <a:rPr lang="en-GB" b="1" dirty="0"/>
              <a:t>Quality </a:t>
            </a:r>
            <a:r>
              <a:rPr lang="en-GB" b="1" dirty="0" smtClean="0"/>
              <a:t>Assuranc</a:t>
            </a:r>
            <a:r>
              <a:rPr lang="en-GB" b="1" dirty="0" smtClean="0"/>
              <a:t>e: </a:t>
            </a:r>
            <a:r>
              <a:rPr lang="es-ES" dirty="0" smtClean="0"/>
              <a:t>Framework </a:t>
            </a:r>
            <a:r>
              <a:rPr lang="es-ES" dirty="0" err="1"/>
              <a:t>for</a:t>
            </a:r>
            <a:r>
              <a:rPr lang="es-ES" dirty="0"/>
              <a:t> VET </a:t>
            </a:r>
            <a:r>
              <a:rPr lang="es-ES" dirty="0" err="1"/>
              <a:t>recommends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four</a:t>
            </a:r>
            <a:r>
              <a:rPr lang="es-ES" dirty="0"/>
              <a:t> </a:t>
            </a:r>
            <a:r>
              <a:rPr lang="es-ES" dirty="0" err="1"/>
              <a:t>stages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quality</a:t>
            </a:r>
            <a:r>
              <a:rPr lang="es-ES" dirty="0"/>
              <a:t> </a:t>
            </a:r>
            <a:r>
              <a:rPr lang="es-ES" dirty="0" err="1"/>
              <a:t>cycle</a:t>
            </a:r>
            <a:r>
              <a:rPr lang="es-ES" dirty="0"/>
              <a:t>,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indicators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indicative</a:t>
            </a:r>
            <a:r>
              <a:rPr lang="es-ES" dirty="0"/>
              <a:t> </a:t>
            </a:r>
            <a:r>
              <a:rPr lang="es-ES" dirty="0" err="1"/>
              <a:t>descriptors</a:t>
            </a:r>
            <a:r>
              <a:rPr lang="es-ES" dirty="0"/>
              <a:t> are </a:t>
            </a:r>
            <a:r>
              <a:rPr lang="es-ES" dirty="0" err="1"/>
              <a:t>used</a:t>
            </a:r>
            <a:r>
              <a:rPr lang="es-ES" dirty="0"/>
              <a:t> to </a:t>
            </a:r>
            <a:r>
              <a:rPr lang="es-ES" dirty="0" err="1"/>
              <a:t>improve</a:t>
            </a:r>
            <a:r>
              <a:rPr lang="es-ES" dirty="0"/>
              <a:t> </a:t>
            </a:r>
            <a:r>
              <a:rPr lang="es-ES" dirty="0" err="1"/>
              <a:t>further</a:t>
            </a:r>
            <a:r>
              <a:rPr lang="es-ES" dirty="0"/>
              <a:t> and </a:t>
            </a:r>
            <a:r>
              <a:rPr lang="es-ES" dirty="0" err="1"/>
              <a:t>develop</a:t>
            </a:r>
            <a:r>
              <a:rPr lang="es-ES" dirty="0"/>
              <a:t> VET </a:t>
            </a:r>
            <a:r>
              <a:rPr lang="es-ES" dirty="0" err="1"/>
              <a:t>systems</a:t>
            </a:r>
            <a:r>
              <a:rPr lang="es-ES" dirty="0"/>
              <a:t> </a:t>
            </a:r>
            <a:endParaRPr lang="es-ES" dirty="0" smtClean="0"/>
          </a:p>
          <a:p>
            <a:pPr>
              <a:spcAft>
                <a:spcPts val="0"/>
              </a:spcAft>
            </a:pPr>
            <a:r>
              <a:rPr lang="es-ES" b="1" dirty="0" smtClean="0">
                <a:effectLst/>
                <a:ea typeface="Times New Roman" charset="0"/>
              </a:rPr>
              <a:t>QUADRAT </a:t>
            </a:r>
            <a:r>
              <a:rPr lang="es-ES" b="1" dirty="0" err="1" smtClean="0">
                <a:effectLst/>
                <a:ea typeface="Times New Roman" charset="0"/>
              </a:rPr>
              <a:t>quality</a:t>
            </a:r>
            <a:r>
              <a:rPr lang="es-ES" b="1" dirty="0" smtClean="0">
                <a:effectLst/>
                <a:ea typeface="Times New Roman" charset="0"/>
              </a:rPr>
              <a:t> </a:t>
            </a:r>
            <a:r>
              <a:rPr lang="es-ES" b="1" dirty="0" err="1" smtClean="0">
                <a:effectLst/>
                <a:ea typeface="Times New Roman" charset="0"/>
              </a:rPr>
              <a:t>assurance</a:t>
            </a:r>
            <a:r>
              <a:rPr lang="es-ES" b="1" dirty="0" smtClean="0">
                <a:effectLst/>
                <a:ea typeface="Times New Roman" charset="0"/>
              </a:rPr>
              <a:t> software:  </a:t>
            </a:r>
            <a:r>
              <a:rPr lang="es-ES" dirty="0" err="1" smtClean="0">
                <a:effectLst/>
                <a:ea typeface="Times New Roman" charset="0"/>
              </a:rPr>
              <a:t>organization</a:t>
            </a:r>
            <a:r>
              <a:rPr lang="es-ES" dirty="0" smtClean="0">
                <a:effectLst/>
                <a:ea typeface="Times New Roman" charset="0"/>
              </a:rPr>
              <a:t>, </a:t>
            </a:r>
            <a:r>
              <a:rPr lang="es-ES" dirty="0" err="1" smtClean="0">
                <a:effectLst/>
                <a:ea typeface="Times New Roman" charset="0"/>
              </a:rPr>
              <a:t>management</a:t>
            </a:r>
            <a:r>
              <a:rPr lang="es-ES" dirty="0" smtClean="0">
                <a:effectLst/>
                <a:ea typeface="Times New Roman" charset="0"/>
              </a:rPr>
              <a:t> </a:t>
            </a:r>
            <a:r>
              <a:rPr lang="es-ES" dirty="0" smtClean="0">
                <a:effectLst/>
                <a:ea typeface="Times New Roman" charset="0"/>
              </a:rPr>
              <a:t>and control </a:t>
            </a:r>
            <a:r>
              <a:rPr lang="es-ES" dirty="0" err="1" smtClean="0">
                <a:effectLst/>
                <a:ea typeface="Times New Roman" charset="0"/>
              </a:rPr>
              <a:t>processes</a:t>
            </a:r>
            <a:r>
              <a:rPr lang="es-ES" dirty="0" smtClean="0">
                <a:effectLst/>
                <a:ea typeface="Times New Roman" charset="0"/>
              </a:rPr>
              <a:t> of </a:t>
            </a:r>
            <a:r>
              <a:rPr lang="es-ES" dirty="0" err="1" smtClean="0">
                <a:effectLst/>
                <a:ea typeface="Times New Roman" charset="0"/>
              </a:rPr>
              <a:t>adult</a:t>
            </a:r>
            <a:r>
              <a:rPr lang="es-ES" dirty="0" smtClean="0">
                <a:effectLst/>
                <a:ea typeface="Times New Roman" charset="0"/>
              </a:rPr>
              <a:t> </a:t>
            </a:r>
            <a:r>
              <a:rPr lang="es-ES" dirty="0" err="1" smtClean="0">
                <a:effectLst/>
                <a:ea typeface="Times New Roman" charset="0"/>
              </a:rPr>
              <a:t>learning</a:t>
            </a:r>
            <a:r>
              <a:rPr lang="es-ES" dirty="0" smtClean="0">
                <a:effectLst/>
                <a:ea typeface="Times New Roman" charset="0"/>
              </a:rPr>
              <a:t> </a:t>
            </a:r>
            <a:r>
              <a:rPr lang="es-ES" dirty="0" err="1" smtClean="0">
                <a:effectLst/>
                <a:ea typeface="Times New Roman" charset="0"/>
              </a:rPr>
              <a:t>organisations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9964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500" y="365125"/>
            <a:ext cx="11217728" cy="1325563"/>
          </a:xfrm>
        </p:spPr>
        <p:txBody>
          <a:bodyPr/>
          <a:lstStyle/>
          <a:p>
            <a:r>
              <a:rPr lang="es-ES" dirty="0" err="1" smtClean="0">
                <a:latin typeface="+mn-lt"/>
              </a:rPr>
              <a:t>Systems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Quality</a:t>
            </a:r>
            <a:r>
              <a:rPr lang="es-ES" dirty="0" smtClean="0">
                <a:latin typeface="+mn-lt"/>
              </a:rPr>
              <a:t> Management in </a:t>
            </a:r>
            <a:r>
              <a:rPr lang="es-ES" dirty="0" err="1" smtClean="0">
                <a:latin typeface="+mn-lt"/>
              </a:rPr>
              <a:t>private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schools</a:t>
            </a:r>
            <a:endParaRPr lang="es-ES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dirty="0" smtClean="0">
                <a:ea typeface="ＭＳ 明朝" charset="-128"/>
              </a:rPr>
              <a:t>Used by College </a:t>
            </a:r>
            <a:r>
              <a:rPr lang="en-GB" b="1" dirty="0" err="1" smtClean="0">
                <a:ea typeface="ＭＳ 明朝" charset="-128"/>
              </a:rPr>
              <a:t>Escolapias</a:t>
            </a:r>
            <a:r>
              <a:rPr lang="en-GB" dirty="0" smtClean="0">
                <a:ea typeface="ＭＳ 明朝" charset="-128"/>
              </a:rPr>
              <a:t> of Valencia (ISO 9001:2008</a:t>
            </a:r>
            <a:r>
              <a:rPr lang="en-GB" dirty="0" smtClean="0">
                <a:ea typeface="ＭＳ 明朝" charset="-128"/>
              </a:rPr>
              <a:t>)</a:t>
            </a:r>
            <a:r>
              <a:rPr lang="es-ES" dirty="0" smtClean="0">
                <a:ea typeface="ＭＳ 明朝" charset="-128"/>
              </a:rPr>
              <a:t> </a:t>
            </a:r>
            <a:endParaRPr lang="es-ES" dirty="0" smtClean="0">
              <a:ea typeface="ＭＳ 明朝" charset="-128"/>
            </a:endParaRPr>
          </a:p>
          <a:p>
            <a:pPr>
              <a:spcAft>
                <a:spcPts val="0"/>
              </a:spcAft>
            </a:pPr>
            <a:endParaRPr lang="es-ES" dirty="0" smtClean="0">
              <a:ea typeface="ＭＳ 明朝" charset="-128"/>
            </a:endParaRPr>
          </a:p>
          <a:p>
            <a:pPr>
              <a:spcAft>
                <a:spcPts val="0"/>
              </a:spcAft>
            </a:pPr>
            <a:r>
              <a:rPr lang="es-ES" dirty="0" err="1" smtClean="0">
                <a:ea typeface="ＭＳ 明朝" charset="-128"/>
              </a:rPr>
              <a:t>Used</a:t>
            </a:r>
            <a:r>
              <a:rPr lang="es-ES" dirty="0" smtClean="0">
                <a:ea typeface="ＭＳ 明朝" charset="-128"/>
              </a:rPr>
              <a:t> in </a:t>
            </a:r>
            <a:r>
              <a:rPr lang="es-ES" dirty="0" err="1" smtClean="0">
                <a:ea typeface="ＭＳ 明朝" charset="-128"/>
              </a:rPr>
              <a:t>Specialized</a:t>
            </a:r>
            <a:r>
              <a:rPr lang="es-ES" dirty="0" smtClean="0">
                <a:ea typeface="ＭＳ 明朝" charset="-128"/>
              </a:rPr>
              <a:t> </a:t>
            </a:r>
            <a:r>
              <a:rPr lang="es-ES" dirty="0" err="1" smtClean="0">
                <a:ea typeface="ＭＳ 明朝" charset="-128"/>
              </a:rPr>
              <a:t>Institute</a:t>
            </a:r>
            <a:r>
              <a:rPr lang="es-ES" dirty="0" smtClean="0">
                <a:ea typeface="ＭＳ 明朝" charset="-128"/>
              </a:rPr>
              <a:t> of </a:t>
            </a:r>
            <a:r>
              <a:rPr lang="es-ES" dirty="0" err="1" smtClean="0">
                <a:ea typeface="ＭＳ 明朝" charset="-128"/>
              </a:rPr>
              <a:t>Education</a:t>
            </a:r>
            <a:r>
              <a:rPr lang="es-ES" dirty="0" smtClean="0">
                <a:ea typeface="ＭＳ 明朝" charset="-128"/>
              </a:rPr>
              <a:t> </a:t>
            </a:r>
            <a:r>
              <a:rPr lang="en-GB" dirty="0" smtClean="0">
                <a:ea typeface="ＭＳ 明朝" charset="-128"/>
              </a:rPr>
              <a:t>"</a:t>
            </a:r>
            <a:r>
              <a:rPr lang="en-GB" b="1" dirty="0" smtClean="0">
                <a:ea typeface="ＭＳ 明朝" charset="-128"/>
              </a:rPr>
              <a:t>El </a:t>
            </a:r>
            <a:r>
              <a:rPr lang="en-GB" b="1" dirty="0" err="1" smtClean="0">
                <a:ea typeface="ＭＳ 明朝" charset="-128"/>
              </a:rPr>
              <a:t>Espíritu</a:t>
            </a:r>
            <a:r>
              <a:rPr lang="en-GB" b="1" dirty="0" smtClean="0">
                <a:ea typeface="ＭＳ 明朝" charset="-128"/>
              </a:rPr>
              <a:t> Santo</a:t>
            </a:r>
            <a:r>
              <a:rPr lang="en-GB" dirty="0" smtClean="0">
                <a:ea typeface="ＭＳ 明朝" charset="-128"/>
              </a:rPr>
              <a:t>”: certified as </a:t>
            </a:r>
            <a:r>
              <a:rPr lang="en-GB" dirty="0" smtClean="0">
                <a:ea typeface="ＭＳ 明朝" charset="-128"/>
              </a:rPr>
              <a:t>ISO 9001</a:t>
            </a:r>
            <a:r>
              <a:rPr lang="es-ES" dirty="0" smtClean="0">
                <a:ea typeface="ＭＳ 明朝" charset="-128"/>
              </a:rPr>
              <a:t> </a:t>
            </a:r>
          </a:p>
          <a:p>
            <a:pPr>
              <a:spcAft>
                <a:spcPts val="0"/>
              </a:spcAft>
            </a:pPr>
            <a:endParaRPr lang="es-ES" dirty="0" smtClean="0">
              <a:ea typeface="ＭＳ 明朝" charset="-128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ea typeface="ＭＳ 明朝" charset="-128"/>
              </a:rPr>
              <a:t>Used by College </a:t>
            </a:r>
            <a:r>
              <a:rPr lang="en-GB" b="1" dirty="0" smtClean="0">
                <a:ea typeface="ＭＳ 明朝" charset="-128"/>
              </a:rPr>
              <a:t>INSECOL S.A.S</a:t>
            </a:r>
            <a:r>
              <a:rPr lang="es-ES" b="1" dirty="0" smtClean="0">
                <a:ea typeface="ＭＳ 明朝" charset="-128"/>
              </a:rPr>
              <a:t>  </a:t>
            </a:r>
            <a:r>
              <a:rPr lang="en-GB" dirty="0" smtClean="0"/>
              <a:t>is certificated in ISO 9001</a:t>
            </a:r>
            <a:r>
              <a:rPr lang="es-ES" dirty="0" smtClean="0">
                <a:effectLst/>
              </a:rPr>
              <a:t> </a:t>
            </a:r>
            <a:endParaRPr lang="es-ES" dirty="0">
              <a:ea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09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-206375"/>
            <a:ext cx="10515600" cy="1325563"/>
          </a:xfrm>
        </p:spPr>
        <p:txBody>
          <a:bodyPr/>
          <a:lstStyle/>
          <a:p>
            <a:pPr algn="ctr"/>
            <a:r>
              <a:rPr lang="es-ES" dirty="0" err="1" smtClean="0">
                <a:latin typeface="+mn-lt"/>
              </a:rPr>
              <a:t>Systems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Quality</a:t>
            </a:r>
            <a:r>
              <a:rPr lang="es-ES" dirty="0" smtClean="0">
                <a:latin typeface="+mn-lt"/>
              </a:rPr>
              <a:t> Management</a:t>
            </a:r>
            <a:endParaRPr lang="es-ES" dirty="0">
              <a:latin typeface="+mn-lt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1119188"/>
            <a:ext cx="10515600" cy="5057775"/>
          </a:xfrm>
        </p:spPr>
        <p:txBody>
          <a:bodyPr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en-GB" b="1" dirty="0" err="1" smtClean="0">
                <a:effectLst/>
                <a:ea typeface="ＭＳ 明朝" charset="-128"/>
              </a:rPr>
              <a:t>Qualios</a:t>
            </a:r>
            <a:r>
              <a:rPr lang="en-GB" b="1" dirty="0" smtClean="0">
                <a:effectLst/>
                <a:ea typeface="ＭＳ 明朝" charset="-128"/>
              </a:rPr>
              <a:t> doc and manager </a:t>
            </a:r>
            <a:r>
              <a:rPr lang="en-GB" dirty="0" smtClean="0">
                <a:effectLst/>
                <a:ea typeface="ＭＳ 明朝" charset="-128"/>
              </a:rPr>
              <a:t>allows you to manage your documents</a:t>
            </a:r>
            <a:r>
              <a:rPr lang="es-ES" dirty="0" smtClean="0">
                <a:effectLst/>
              </a:rPr>
              <a:t>  </a:t>
            </a:r>
            <a:r>
              <a:rPr lang="en-GB" dirty="0" smtClean="0">
                <a:effectLst/>
                <a:ea typeface="ＭＳ 明朝" charset="-128"/>
              </a:rPr>
              <a:t>software ensures real time control </a:t>
            </a:r>
            <a:r>
              <a:rPr lang="en-GB" dirty="0"/>
              <a:t>of management reports</a:t>
            </a:r>
            <a:r>
              <a:rPr lang="es-ES" dirty="0" smtClean="0">
                <a:effectLst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b="1" dirty="0" err="1" smtClean="0">
                <a:effectLst/>
                <a:ea typeface="ＭＳ 明朝" charset="-128"/>
              </a:rPr>
              <a:t>Kmkey</a:t>
            </a:r>
            <a:r>
              <a:rPr lang="en-GB" b="1" dirty="0" smtClean="0">
                <a:effectLst/>
                <a:ea typeface="ＭＳ 明朝" charset="-128"/>
              </a:rPr>
              <a:t> Quality</a:t>
            </a:r>
            <a:r>
              <a:rPr lang="es-ES" b="1" dirty="0" smtClean="0">
                <a:effectLst/>
              </a:rPr>
              <a:t> </a:t>
            </a:r>
            <a:r>
              <a:rPr lang="es-ES" dirty="0" err="1" smtClean="0">
                <a:effectLst/>
              </a:rPr>
              <a:t>is</a:t>
            </a:r>
            <a:r>
              <a:rPr lang="es-ES" dirty="0" smtClean="0">
                <a:effectLst/>
              </a:rPr>
              <a:t> </a:t>
            </a:r>
            <a:r>
              <a:rPr lang="en-GB" dirty="0" smtClean="0">
                <a:effectLst/>
                <a:ea typeface="ＭＳ 明朝" charset="-128"/>
              </a:rPr>
              <a:t>quality management software</a:t>
            </a:r>
            <a:r>
              <a:rPr lang="es-ES" dirty="0" smtClean="0">
                <a:effectLst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effectLst/>
                <a:ea typeface="ＭＳ 明朝" charset="-128"/>
              </a:rPr>
              <a:t>q-</a:t>
            </a:r>
            <a:r>
              <a:rPr lang="en-GB" b="1" dirty="0" err="1" smtClean="0">
                <a:effectLst/>
                <a:ea typeface="ＭＳ 明朝" charset="-128"/>
              </a:rPr>
              <a:t>bo.org</a:t>
            </a:r>
            <a:r>
              <a:rPr lang="es-ES" dirty="0" smtClean="0">
                <a:effectLst/>
              </a:rPr>
              <a:t> </a:t>
            </a:r>
            <a:r>
              <a:rPr lang="en-GB" dirty="0" smtClean="0">
                <a:effectLst/>
                <a:ea typeface="ＭＳ 明朝" charset="-128"/>
              </a:rPr>
              <a:t>is the tool to manage the continuous improvement of quality</a:t>
            </a:r>
          </a:p>
          <a:p>
            <a:pPr>
              <a:spcAft>
                <a:spcPts val="0"/>
              </a:spcAft>
            </a:pPr>
            <a:r>
              <a:rPr lang="en-GB" b="1" dirty="0"/>
              <a:t>Quality Consulting</a:t>
            </a:r>
            <a:r>
              <a:rPr lang="es-ES" b="1" dirty="0" smtClean="0">
                <a:effectLst/>
              </a:rPr>
              <a:t> </a:t>
            </a:r>
            <a:r>
              <a:rPr lang="en-GB" b="1" dirty="0" smtClean="0">
                <a:effectLst/>
                <a:ea typeface="ＭＳ 明朝" charset="-128"/>
              </a:rPr>
              <a:t> </a:t>
            </a:r>
            <a:r>
              <a:rPr lang="en-GB" dirty="0"/>
              <a:t>is a software to complain a ISO 9001 and ISO 14001</a:t>
            </a:r>
            <a:r>
              <a:rPr lang="es-ES" dirty="0" smtClean="0">
                <a:effectLst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b="1" dirty="0" err="1"/>
              <a:t>Egam</a:t>
            </a:r>
            <a:r>
              <a:rPr lang="es-ES" b="1" dirty="0"/>
              <a:t> </a:t>
            </a:r>
            <a:r>
              <a:rPr lang="es-ES" dirty="0" err="1" smtClean="0">
                <a:effectLst/>
              </a:rPr>
              <a:t>is</a:t>
            </a:r>
            <a:r>
              <a:rPr lang="es-ES" dirty="0" smtClean="0">
                <a:effectLst/>
              </a:rPr>
              <a:t> </a:t>
            </a:r>
            <a:r>
              <a:rPr lang="en-GB" dirty="0" smtClean="0">
                <a:effectLst/>
                <a:ea typeface="ＭＳ 明朝" charset="-128"/>
              </a:rPr>
              <a:t>document management and process management and CRM/PRM management</a:t>
            </a:r>
            <a:r>
              <a:rPr lang="es-ES" dirty="0" smtClean="0">
                <a:effectLst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b="1" dirty="0" err="1"/>
              <a:t>SoftExpert</a:t>
            </a:r>
            <a:r>
              <a:rPr lang="en-GB" b="1" dirty="0"/>
              <a:t> </a:t>
            </a:r>
            <a:r>
              <a:rPr lang="en-GB" b="1" dirty="0" smtClean="0"/>
              <a:t>EQM: </a:t>
            </a:r>
            <a:r>
              <a:rPr lang="en-GB" dirty="0" smtClean="0">
                <a:effectLst/>
                <a:ea typeface="ＭＳ 明朝" charset="-128"/>
              </a:rPr>
              <a:t>most </a:t>
            </a:r>
            <a:r>
              <a:rPr lang="en-GB" dirty="0" smtClean="0">
                <a:effectLst/>
                <a:ea typeface="ＭＳ 明朝" charset="-128"/>
              </a:rPr>
              <a:t>comprehensive integrated enterprise software for Compliance and Performance Excellence</a:t>
            </a:r>
            <a:r>
              <a:rPr lang="es-ES" dirty="0" smtClean="0">
                <a:effectLst/>
              </a:rPr>
              <a:t> </a:t>
            </a:r>
          </a:p>
          <a:p>
            <a:pPr lvl="1"/>
            <a:r>
              <a:rPr lang="en-GB" dirty="0" smtClean="0">
                <a:effectLst/>
                <a:ea typeface="ＭＳ 明朝" charset="-128"/>
              </a:rPr>
              <a:t>The suite is integrated with the main ERP systems</a:t>
            </a:r>
            <a:r>
              <a:rPr lang="es-ES" dirty="0" smtClean="0">
                <a:effectLst/>
              </a:rPr>
              <a:t> </a:t>
            </a:r>
            <a:endParaRPr lang="es-ES" dirty="0" smtClean="0">
              <a:effectLst/>
              <a:ea typeface="ＭＳ 明朝" charset="-128"/>
            </a:endParaRPr>
          </a:p>
          <a:p>
            <a:r>
              <a:rPr lang="en-GB" b="1" dirty="0" err="1"/>
              <a:t>AuraPortal</a:t>
            </a:r>
            <a:r>
              <a:rPr lang="en-GB" b="1" dirty="0"/>
              <a:t> Helium (</a:t>
            </a:r>
            <a:r>
              <a:rPr lang="en-GB" b="1" dirty="0" smtClean="0"/>
              <a:t>BPM</a:t>
            </a:r>
            <a:r>
              <a:rPr lang="es-ES" b="1" dirty="0" smtClean="0"/>
              <a:t>) </a:t>
            </a:r>
            <a:r>
              <a:rPr lang="en-GB" dirty="0"/>
              <a:t>Quality Control can be managed on three levels </a:t>
            </a:r>
            <a:endParaRPr lang="es-ES" dirty="0" smtClean="0">
              <a:effectLst/>
              <a:ea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951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333</Words>
  <Application>Microsoft Office PowerPoint</Application>
  <PresentationFormat>Personalizado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List of software applications IVET, CVET and Quality </vt:lpstr>
      <vt:lpstr>Quality Management in Education</vt:lpstr>
      <vt:lpstr>Quality Management in Education</vt:lpstr>
      <vt:lpstr>Systems Quality Management in private schools</vt:lpstr>
      <vt:lpstr>Systems Quality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of software applications IVET, CVET and Quality</dc:title>
  <dc:creator>amelio medina</dc:creator>
  <cp:lastModifiedBy>lufesa</cp:lastModifiedBy>
  <cp:revision>14</cp:revision>
  <dcterms:created xsi:type="dcterms:W3CDTF">2015-05-18T16:20:04Z</dcterms:created>
  <dcterms:modified xsi:type="dcterms:W3CDTF">2015-05-19T09:18:25Z</dcterms:modified>
</cp:coreProperties>
</file>