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3" r:id="rId9"/>
    <p:sldId id="284" r:id="rId10"/>
    <p:sldId id="285" r:id="rId11"/>
    <p:sldId id="288" r:id="rId12"/>
    <p:sldId id="289" r:id="rId13"/>
    <p:sldId id="291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dri\munka\Adri\2014-2015\OPENQASS\KSH\ks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Distribution of students by programmes, 1990-2013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'proramtipus szerinti megosz en'!$B$2</c:f>
              <c:strCache>
                <c:ptCount val="1"/>
                <c:pt idx="0">
                  <c:v>Grammar School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'proramtipus szerinti megosz en'!$A$3:$A$26</c:f>
              <c:strCache>
                <c:ptCount val="24"/>
                <c:pt idx="0">
                  <c:v>1990/1991</c:v>
                </c:pt>
                <c:pt idx="1">
                  <c:v>1991/1992</c:v>
                </c:pt>
                <c:pt idx="2">
                  <c:v>1992/1993</c:v>
                </c:pt>
                <c:pt idx="3">
                  <c:v>1993/1994</c:v>
                </c:pt>
                <c:pt idx="4">
                  <c:v>1994/1995</c:v>
                </c:pt>
                <c:pt idx="5">
                  <c:v>1995/1996</c:v>
                </c:pt>
                <c:pt idx="6">
                  <c:v>1996/1997</c:v>
                </c:pt>
                <c:pt idx="7">
                  <c:v>1997/1998</c:v>
                </c:pt>
                <c:pt idx="8">
                  <c:v>1998/1999</c:v>
                </c:pt>
                <c:pt idx="9">
                  <c:v>1999/2000</c:v>
                </c:pt>
                <c:pt idx="10">
                  <c:v>2000/2001</c:v>
                </c:pt>
                <c:pt idx="11">
                  <c:v>2001/2002</c:v>
                </c:pt>
                <c:pt idx="12">
                  <c:v>2002/2003</c:v>
                </c:pt>
                <c:pt idx="13">
                  <c:v>2003/2004</c:v>
                </c:pt>
                <c:pt idx="14">
                  <c:v>2004/2005</c:v>
                </c:pt>
                <c:pt idx="15">
                  <c:v>2005/2006</c:v>
                </c:pt>
                <c:pt idx="16">
                  <c:v>2006/2007</c:v>
                </c:pt>
                <c:pt idx="17">
                  <c:v>2007/2008</c:v>
                </c:pt>
                <c:pt idx="18">
                  <c:v>2008/2009</c:v>
                </c:pt>
                <c:pt idx="19">
                  <c:v>2009/2010</c:v>
                </c:pt>
                <c:pt idx="20">
                  <c:v>2010/2011</c:v>
                </c:pt>
                <c:pt idx="21">
                  <c:v>2011/2012</c:v>
                </c:pt>
                <c:pt idx="22">
                  <c:v>2012/2013</c:v>
                </c:pt>
                <c:pt idx="23">
                  <c:v>2013/2014</c:v>
                </c:pt>
              </c:strCache>
            </c:strRef>
          </c:cat>
          <c:val>
            <c:numRef>
              <c:f>'proramtipus szerinti megosz en'!$B$3:$B$26</c:f>
              <c:numCache>
                <c:formatCode>#,##0</c:formatCode>
                <c:ptCount val="24"/>
                <c:pt idx="0">
                  <c:v>142247</c:v>
                </c:pt>
                <c:pt idx="1">
                  <c:v>154051</c:v>
                </c:pt>
                <c:pt idx="2">
                  <c:v>165314</c:v>
                </c:pt>
                <c:pt idx="3">
                  <c:v>172751</c:v>
                </c:pt>
                <c:pt idx="4">
                  <c:v>182448</c:v>
                </c:pt>
                <c:pt idx="5">
                  <c:v>186671</c:v>
                </c:pt>
                <c:pt idx="6">
                  <c:v>189963</c:v>
                </c:pt>
                <c:pt idx="7">
                  <c:v>194841</c:v>
                </c:pt>
                <c:pt idx="8">
                  <c:v>201802</c:v>
                </c:pt>
                <c:pt idx="9">
                  <c:v>208570</c:v>
                </c:pt>
                <c:pt idx="10">
                  <c:v>215500</c:v>
                </c:pt>
                <c:pt idx="11">
                  <c:v>223474</c:v>
                </c:pt>
                <c:pt idx="12">
                  <c:v>232399</c:v>
                </c:pt>
                <c:pt idx="13">
                  <c:v>239086</c:v>
                </c:pt>
                <c:pt idx="14">
                  <c:v>238850</c:v>
                </c:pt>
                <c:pt idx="15">
                  <c:v>243878</c:v>
                </c:pt>
                <c:pt idx="16">
                  <c:v>246267</c:v>
                </c:pt>
                <c:pt idx="17">
                  <c:v>243152</c:v>
                </c:pt>
                <c:pt idx="18">
                  <c:v>242777</c:v>
                </c:pt>
                <c:pt idx="19">
                  <c:v>239992</c:v>
                </c:pt>
                <c:pt idx="20">
                  <c:v>241872</c:v>
                </c:pt>
                <c:pt idx="21">
                  <c:v>236707</c:v>
                </c:pt>
                <c:pt idx="22">
                  <c:v>228315</c:v>
                </c:pt>
                <c:pt idx="23">
                  <c:v>220472</c:v>
                </c:pt>
              </c:numCache>
            </c:numRef>
          </c:val>
        </c:ser>
        <c:ser>
          <c:idx val="1"/>
          <c:order val="1"/>
          <c:tx>
            <c:strRef>
              <c:f>'proramtipus szerinti megosz en'!$C$2</c:f>
              <c:strCache>
                <c:ptCount val="1"/>
                <c:pt idx="0">
                  <c:v>Secondary Vocational School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'proramtipus szerinti megosz en'!$A$3:$A$26</c:f>
              <c:strCache>
                <c:ptCount val="24"/>
                <c:pt idx="0">
                  <c:v>1990/1991</c:v>
                </c:pt>
                <c:pt idx="1">
                  <c:v>1991/1992</c:v>
                </c:pt>
                <c:pt idx="2">
                  <c:v>1992/1993</c:v>
                </c:pt>
                <c:pt idx="3">
                  <c:v>1993/1994</c:v>
                </c:pt>
                <c:pt idx="4">
                  <c:v>1994/1995</c:v>
                </c:pt>
                <c:pt idx="5">
                  <c:v>1995/1996</c:v>
                </c:pt>
                <c:pt idx="6">
                  <c:v>1996/1997</c:v>
                </c:pt>
                <c:pt idx="7">
                  <c:v>1997/1998</c:v>
                </c:pt>
                <c:pt idx="8">
                  <c:v>1998/1999</c:v>
                </c:pt>
                <c:pt idx="9">
                  <c:v>1999/2000</c:v>
                </c:pt>
                <c:pt idx="10">
                  <c:v>2000/2001</c:v>
                </c:pt>
                <c:pt idx="11">
                  <c:v>2001/2002</c:v>
                </c:pt>
                <c:pt idx="12">
                  <c:v>2002/2003</c:v>
                </c:pt>
                <c:pt idx="13">
                  <c:v>2003/2004</c:v>
                </c:pt>
                <c:pt idx="14">
                  <c:v>2004/2005</c:v>
                </c:pt>
                <c:pt idx="15">
                  <c:v>2005/2006</c:v>
                </c:pt>
                <c:pt idx="16">
                  <c:v>2006/2007</c:v>
                </c:pt>
                <c:pt idx="17">
                  <c:v>2007/2008</c:v>
                </c:pt>
                <c:pt idx="18">
                  <c:v>2008/2009</c:v>
                </c:pt>
                <c:pt idx="19">
                  <c:v>2009/2010</c:v>
                </c:pt>
                <c:pt idx="20">
                  <c:v>2010/2011</c:v>
                </c:pt>
                <c:pt idx="21">
                  <c:v>2011/2012</c:v>
                </c:pt>
                <c:pt idx="22">
                  <c:v>2012/2013</c:v>
                </c:pt>
                <c:pt idx="23">
                  <c:v>2013/2014</c:v>
                </c:pt>
              </c:strCache>
            </c:strRef>
          </c:cat>
          <c:val>
            <c:numRef>
              <c:f>'proramtipus szerinti megosz en'!$C$3:$C$26</c:f>
              <c:numCache>
                <c:formatCode>#,##0</c:formatCode>
                <c:ptCount val="24"/>
                <c:pt idx="0">
                  <c:v>217787</c:v>
                </c:pt>
                <c:pt idx="1">
                  <c:v>225265</c:v>
                </c:pt>
                <c:pt idx="2">
                  <c:v>235019</c:v>
                </c:pt>
                <c:pt idx="3">
                  <c:v>246135</c:v>
                </c:pt>
                <c:pt idx="4">
                  <c:v>254678</c:v>
                </c:pt>
                <c:pt idx="5">
                  <c:v>261838</c:v>
                </c:pt>
                <c:pt idx="6">
                  <c:v>272207</c:v>
                </c:pt>
                <c:pt idx="7">
                  <c:v>279801</c:v>
                </c:pt>
                <c:pt idx="8">
                  <c:v>289259</c:v>
                </c:pt>
                <c:pt idx="9">
                  <c:v>296753</c:v>
                </c:pt>
                <c:pt idx="10">
                  <c:v>294000</c:v>
                </c:pt>
                <c:pt idx="11">
                  <c:v>292646</c:v>
                </c:pt>
                <c:pt idx="12">
                  <c:v>287074</c:v>
                </c:pt>
                <c:pt idx="13">
                  <c:v>292305</c:v>
                </c:pt>
                <c:pt idx="14">
                  <c:v>290139</c:v>
                </c:pt>
                <c:pt idx="15">
                  <c:v>287290</c:v>
                </c:pt>
                <c:pt idx="16">
                  <c:v>288156</c:v>
                </c:pt>
                <c:pt idx="17">
                  <c:v>281898</c:v>
                </c:pt>
                <c:pt idx="18">
                  <c:v>271351</c:v>
                </c:pt>
                <c:pt idx="19">
                  <c:v>273344</c:v>
                </c:pt>
                <c:pt idx="20">
                  <c:v>273596</c:v>
                </c:pt>
                <c:pt idx="21">
                  <c:v>265788</c:v>
                </c:pt>
                <c:pt idx="22">
                  <c:v>258233</c:v>
                </c:pt>
                <c:pt idx="23">
                  <c:v>239071</c:v>
                </c:pt>
              </c:numCache>
            </c:numRef>
          </c:val>
        </c:ser>
        <c:ser>
          <c:idx val="2"/>
          <c:order val="2"/>
          <c:tx>
            <c:strRef>
              <c:f>'proramtipus szerinti megosz en'!$D$2</c:f>
              <c:strCache>
                <c:ptCount val="1"/>
                <c:pt idx="0">
                  <c:v>Secondary and Special Secondary School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'proramtipus szerinti megosz en'!$A$3:$A$26</c:f>
              <c:strCache>
                <c:ptCount val="24"/>
                <c:pt idx="0">
                  <c:v>1990/1991</c:v>
                </c:pt>
                <c:pt idx="1">
                  <c:v>1991/1992</c:v>
                </c:pt>
                <c:pt idx="2">
                  <c:v>1992/1993</c:v>
                </c:pt>
                <c:pt idx="3">
                  <c:v>1993/1994</c:v>
                </c:pt>
                <c:pt idx="4">
                  <c:v>1994/1995</c:v>
                </c:pt>
                <c:pt idx="5">
                  <c:v>1995/1996</c:v>
                </c:pt>
                <c:pt idx="6">
                  <c:v>1996/1997</c:v>
                </c:pt>
                <c:pt idx="7">
                  <c:v>1997/1998</c:v>
                </c:pt>
                <c:pt idx="8">
                  <c:v>1998/1999</c:v>
                </c:pt>
                <c:pt idx="9">
                  <c:v>1999/2000</c:v>
                </c:pt>
                <c:pt idx="10">
                  <c:v>2000/2001</c:v>
                </c:pt>
                <c:pt idx="11">
                  <c:v>2001/2002</c:v>
                </c:pt>
                <c:pt idx="12">
                  <c:v>2002/2003</c:v>
                </c:pt>
                <c:pt idx="13">
                  <c:v>2003/2004</c:v>
                </c:pt>
                <c:pt idx="14">
                  <c:v>2004/2005</c:v>
                </c:pt>
                <c:pt idx="15">
                  <c:v>2005/2006</c:v>
                </c:pt>
                <c:pt idx="16">
                  <c:v>2006/2007</c:v>
                </c:pt>
                <c:pt idx="17">
                  <c:v>2007/2008</c:v>
                </c:pt>
                <c:pt idx="18">
                  <c:v>2008/2009</c:v>
                </c:pt>
                <c:pt idx="19">
                  <c:v>2009/2010</c:v>
                </c:pt>
                <c:pt idx="20">
                  <c:v>2010/2011</c:v>
                </c:pt>
                <c:pt idx="21">
                  <c:v>2011/2012</c:v>
                </c:pt>
                <c:pt idx="22">
                  <c:v>2012/2013</c:v>
                </c:pt>
                <c:pt idx="23">
                  <c:v>2013/2014</c:v>
                </c:pt>
              </c:strCache>
            </c:strRef>
          </c:cat>
          <c:val>
            <c:numRef>
              <c:f>'proramtipus szerinti megosz en'!$D$3:$D$26</c:f>
              <c:numCache>
                <c:formatCode>#,##0</c:formatCode>
                <c:ptCount val="24"/>
                <c:pt idx="0">
                  <c:v>225356</c:v>
                </c:pt>
                <c:pt idx="1">
                  <c:v>225832</c:v>
                </c:pt>
                <c:pt idx="2">
                  <c:v>216231</c:v>
                </c:pt>
                <c:pt idx="3">
                  <c:v>204254</c:v>
                </c:pt>
                <c:pt idx="4">
                  <c:v>191297</c:v>
                </c:pt>
                <c:pt idx="5">
                  <c:v>177966</c:v>
                </c:pt>
                <c:pt idx="6">
                  <c:v>163770</c:v>
                </c:pt>
                <c:pt idx="7">
                  <c:v>149171</c:v>
                </c:pt>
                <c:pt idx="8">
                  <c:v>132623</c:v>
                </c:pt>
                <c:pt idx="9">
                  <c:v>121680</c:v>
                </c:pt>
                <c:pt idx="10">
                  <c:v>126600</c:v>
                </c:pt>
                <c:pt idx="11">
                  <c:v>132998</c:v>
                </c:pt>
                <c:pt idx="12">
                  <c:v>133968</c:v>
                </c:pt>
                <c:pt idx="13">
                  <c:v>134820</c:v>
                </c:pt>
                <c:pt idx="14">
                  <c:v>135277</c:v>
                </c:pt>
                <c:pt idx="15">
                  <c:v>135008</c:v>
                </c:pt>
                <c:pt idx="16">
                  <c:v>134029</c:v>
                </c:pt>
                <c:pt idx="17">
                  <c:v>138839</c:v>
                </c:pt>
                <c:pt idx="18">
                  <c:v>138657</c:v>
                </c:pt>
                <c:pt idx="19">
                  <c:v>145285</c:v>
                </c:pt>
                <c:pt idx="20">
                  <c:v>147340</c:v>
                </c:pt>
                <c:pt idx="21">
                  <c:v>149556</c:v>
                </c:pt>
                <c:pt idx="22">
                  <c:v>139453</c:v>
                </c:pt>
                <c:pt idx="23">
                  <c:v>125606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167424"/>
        <c:axId val="72168960"/>
      </c:barChart>
      <c:catAx>
        <c:axId val="7216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2168960"/>
        <c:crosses val="autoZero"/>
        <c:auto val="1"/>
        <c:lblAlgn val="ctr"/>
        <c:lblOffset val="100"/>
        <c:noMultiLvlLbl val="0"/>
      </c:catAx>
      <c:valAx>
        <c:axId val="7216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216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D246F-1019-4216-87F5-1B31F028BBF7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A1A75-10AF-4248-9EBD-0588B87D415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092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6095-6ED5-4035-8227-83CC52D9878A}" type="datetimeFigureOut">
              <a:rPr lang="hu-HU" smtClean="0"/>
              <a:pPr/>
              <a:t>2015.05.26.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Assurance in the Hungarian VET schools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712968" cy="100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Open Source Quality Assurance System for Vocational Education</a:t>
            </a:r>
            <a:b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2014-1-HU01-KA202-002356</a:t>
            </a: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hu-HU" sz="2400" dirty="0" smtClean="0"/>
          </a:p>
          <a:p>
            <a:pPr>
              <a:defRPr/>
            </a:pPr>
            <a:endParaRPr lang="hu-HU" sz="2400" dirty="0" smtClean="0"/>
          </a:p>
          <a:p>
            <a:pPr>
              <a:defRPr/>
            </a:pPr>
            <a:endParaRPr lang="hu-HU" sz="2400" dirty="0" smtClean="0"/>
          </a:p>
          <a:p>
            <a:pPr>
              <a:defRPr/>
            </a:pPr>
            <a:endParaRPr lang="hu-HU" sz="2400" dirty="0" smtClean="0"/>
          </a:p>
          <a:p>
            <a:pPr>
              <a:defRPr/>
            </a:pPr>
            <a:endParaRPr lang="hu-HU" sz="2400" dirty="0" smtClean="0"/>
          </a:p>
          <a:p>
            <a:pPr>
              <a:defRPr/>
            </a:pPr>
            <a:endParaRPr lang="hu-H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6672"/>
            <a:ext cx="2044824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QUALITY MANAGEMENT IN SCHOOLS</a:t>
            </a: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>2013-2015</a:t>
            </a:r>
            <a: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85395"/>
          </a:xfrm>
        </p:spPr>
        <p:txBody>
          <a:bodyPr>
            <a:normAutofit/>
          </a:bodyPr>
          <a:lstStyle/>
          <a:p>
            <a:r>
              <a:rPr lang="en-GB" sz="2800" u="sng" dirty="0" smtClean="0"/>
              <a:t>Having a look at the charts</a:t>
            </a:r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summarizing measuring/assessing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/>
              <a:t>it can be seen that the most important criteria of self-assessment can be found in public education, even if they are not applied within the confines of quality assurance.</a:t>
            </a:r>
            <a:endParaRPr lang="hu-HU" sz="2800" dirty="0" smtClean="0"/>
          </a:p>
          <a:p>
            <a:r>
              <a:rPr lang="en-GB" sz="2800" u="sng" dirty="0" smtClean="0"/>
              <a:t>The system of school inspection </a:t>
            </a:r>
            <a:r>
              <a:rPr lang="en-GB" sz="2800" dirty="0" smtClean="0"/>
              <a:t>(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pedagogic-professional controlling model)</a:t>
            </a:r>
            <a:r>
              <a:rPr lang="en-GB" sz="2800" dirty="0" smtClean="0"/>
              <a:t> was introduced in school-based education in Hungary in 2013 – like in most EU countries.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mainly based on external evaluation, but self-assessment is also part of it.</a:t>
            </a:r>
            <a:endParaRPr lang="hu-H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sz="2800" dirty="0" smtClean="0"/>
          </a:p>
          <a:p>
            <a:pPr>
              <a:spcBef>
                <a:spcPts val="0"/>
              </a:spcBef>
              <a:buNone/>
            </a:pPr>
            <a:endParaRPr lang="hu-HU" sz="2800" dirty="0" smtClean="0"/>
          </a:p>
          <a:p>
            <a:pPr>
              <a:spcBef>
                <a:spcPts val="0"/>
              </a:spcBef>
              <a:buNone/>
            </a:pPr>
            <a:endParaRPr lang="hu-HU" sz="2800" b="1" dirty="0" smtClean="0"/>
          </a:p>
          <a:p>
            <a:pPr>
              <a:spcBef>
                <a:spcPts val="0"/>
              </a:spcBef>
              <a:buNone/>
            </a:pPr>
            <a:endParaRPr lang="hu-HU" sz="2800" b="1" dirty="0" smtClean="0"/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QUALITY MANAGEMENT IN SCHOOLS</a:t>
            </a: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>2013-2015</a:t>
            </a:r>
            <a: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85395"/>
          </a:xfrm>
        </p:spPr>
        <p:txBody>
          <a:bodyPr>
            <a:normAutofit fontScale="92500" lnSpcReduction="10000"/>
          </a:bodyPr>
          <a:lstStyle/>
          <a:p>
            <a:endParaRPr lang="hu-HU" sz="2800" dirty="0" smtClean="0"/>
          </a:p>
          <a:p>
            <a:pPr>
              <a:buNone/>
            </a:pPr>
            <a:r>
              <a:rPr lang="en-GB" sz="2800" u="sng" dirty="0" smtClean="0"/>
              <a:t>Most important features of </a:t>
            </a:r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</a:t>
            </a:r>
            <a:r>
              <a:rPr lang="en-GB" sz="2800" u="sng" dirty="0" smtClean="0"/>
              <a:t>t in connection wit</a:t>
            </a:r>
            <a:r>
              <a:rPr lang="hu-HU" sz="2800" u="sng" dirty="0" smtClean="0"/>
              <a:t>h</a:t>
            </a:r>
          </a:p>
          <a:p>
            <a:pPr>
              <a:buNone/>
            </a:pPr>
            <a:r>
              <a:rPr lang="en-GB" sz="2800" u="sng" dirty="0" smtClean="0"/>
              <a:t>school inspection</a:t>
            </a:r>
            <a:r>
              <a:rPr lang="hu-HU" sz="2800" u="sng" dirty="0" smtClean="0"/>
              <a:t>:</a:t>
            </a:r>
            <a:endParaRPr lang="hu-HU" sz="2800" dirty="0" smtClean="0"/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</a:t>
            </a:r>
            <a:r>
              <a:rPr lang="en-GB" sz="2400" dirty="0" smtClean="0"/>
              <a:t>: close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of external evaluation</a:t>
            </a:r>
            <a:r>
              <a:rPr lang="en-GB" sz="2400" dirty="0" smtClean="0"/>
              <a:t> (school inspection) and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</a:t>
            </a:r>
            <a:endParaRPr lang="hu-H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 of school focuses</a:t>
            </a:r>
            <a:r>
              <a:rPr lang="en-GB" sz="2400" dirty="0" smtClean="0"/>
              <a:t> on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of learning-teaching and on the quality of </a:t>
            </a:r>
            <a:r>
              <a:rPr lang="en-GB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techers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work</a:t>
            </a:r>
            <a:endParaRPr lang="hu-H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critera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tools of the self-assessment </a:t>
            </a:r>
            <a:r>
              <a:rPr lang="en-GB" sz="2400" dirty="0" smtClean="0"/>
              <a:t>of the school/manager/teacher comply with the criteria and the tools of evaluation of the school inspection/manager/teacher; in case of teachers also with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requirements of the system of qualification</a:t>
            </a:r>
            <a:r>
              <a:rPr lang="en-GB" sz="2400" dirty="0" smtClean="0"/>
              <a:t>.</a:t>
            </a:r>
            <a:endParaRPr lang="hu-HU" sz="2400" dirty="0" smtClean="0"/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criteria of school inspection </a:t>
            </a:r>
            <a:r>
              <a:rPr lang="en-GB" sz="2400" dirty="0" smtClean="0"/>
              <a:t>are completed with the criteria and expectations of self-assessment at all three levels. </a:t>
            </a:r>
            <a:endParaRPr lang="hu-HU" sz="2400" dirty="0" smtClean="0"/>
          </a:p>
          <a:p>
            <a:pPr>
              <a:spcBef>
                <a:spcPts val="0"/>
              </a:spcBef>
              <a:buNone/>
            </a:pPr>
            <a:endParaRPr lang="hu-HU" dirty="0" smtClean="0"/>
          </a:p>
          <a:p>
            <a:pPr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QUALITY MANAGEMENT IN SCHOOLS</a:t>
            </a: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>2013-2015</a:t>
            </a:r>
            <a: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7"/>
            <a:ext cx="8280920" cy="4536504"/>
          </a:xfrm>
        </p:spPr>
        <p:txBody>
          <a:bodyPr>
            <a:normAutofit fontScale="77500" lnSpcReduction="20000"/>
          </a:bodyPr>
          <a:lstStyle/>
          <a:p>
            <a:endParaRPr lang="hu-HU" sz="2800" dirty="0" smtClean="0"/>
          </a:p>
          <a:p>
            <a:pPr>
              <a:buNone/>
            </a:pPr>
            <a:r>
              <a:rPr lang="en-GB" sz="3100" u="sng" dirty="0" smtClean="0"/>
              <a:t>A system for </a:t>
            </a:r>
            <a:r>
              <a:rPr lang="en-GB" sz="3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evaluation </a:t>
            </a:r>
            <a:r>
              <a:rPr lang="en-GB" sz="3100" u="sng" dirty="0" smtClean="0"/>
              <a:t>can and should be </a:t>
            </a:r>
            <a:endParaRPr lang="hu-HU" sz="3100" u="sng" dirty="0" smtClean="0"/>
          </a:p>
          <a:p>
            <a:pPr>
              <a:buNone/>
            </a:pPr>
            <a:r>
              <a:rPr lang="hu-HU" sz="3100" u="sng" dirty="0" smtClean="0"/>
              <a:t>c</a:t>
            </a:r>
            <a:r>
              <a:rPr lang="en-GB" sz="3100" u="sng" dirty="0" err="1" smtClean="0"/>
              <a:t>reated</a:t>
            </a:r>
            <a:r>
              <a:rPr lang="hu-HU" sz="3100" u="sng" dirty="0" smtClean="0"/>
              <a:t> </a:t>
            </a:r>
            <a:r>
              <a:rPr lang="en-GB" sz="3100" u="sng" dirty="0" smtClean="0"/>
              <a:t>and operated in order to achieve the following </a:t>
            </a:r>
            <a:endParaRPr lang="hu-HU" sz="3100" u="sng" dirty="0" smtClean="0"/>
          </a:p>
          <a:p>
            <a:pPr>
              <a:buNone/>
            </a:pPr>
            <a:r>
              <a:rPr lang="en-GB" sz="3100" u="sng" dirty="0" smtClean="0"/>
              <a:t>goals: </a:t>
            </a:r>
            <a:endParaRPr lang="hu-HU" sz="3100" u="sng" dirty="0" smtClean="0"/>
          </a:p>
          <a:p>
            <a:pPr>
              <a:buNone/>
            </a:pPr>
            <a:endParaRPr lang="hu-HU" sz="2800" dirty="0" smtClean="0"/>
          </a:p>
          <a:p>
            <a:pPr lvl="0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protect the rights and interest of (adult) students</a:t>
            </a:r>
            <a:endParaRPr lang="hu-H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it possible for </a:t>
            </a:r>
            <a:r>
              <a:rPr lang="en-GB" sz="2800" dirty="0" smtClean="0"/>
              <a:t>the schools to provide (adult) students with quality training-education</a:t>
            </a:r>
            <a:endParaRPr lang="hu-HU" sz="2800" dirty="0" smtClean="0"/>
          </a:p>
          <a:p>
            <a:pPr lvl="0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support schools </a:t>
            </a:r>
            <a:r>
              <a:rPr lang="en-GB" sz="2800" dirty="0" smtClean="0"/>
              <a:t>in order to be able to continuously develop their operation, professional work and efficiency</a:t>
            </a:r>
            <a:endParaRPr lang="hu-HU" sz="2800" dirty="0" smtClean="0"/>
          </a:p>
          <a:p>
            <a:pPr lvl="0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certify self-assessment locally</a:t>
            </a:r>
            <a:endParaRPr lang="hu-H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collect and analyze data regularly</a:t>
            </a:r>
            <a:r>
              <a:rPr lang="en-GB" sz="2800" dirty="0" smtClean="0"/>
              <a:t> in order to establish local, regional and national planning and development</a:t>
            </a:r>
            <a:endParaRPr lang="hu-HU" sz="2800" dirty="0" smtClean="0"/>
          </a:p>
          <a:p>
            <a:pPr lvl="0"/>
            <a:endParaRPr lang="hu-HU" sz="2800" dirty="0" smtClean="0"/>
          </a:p>
          <a:p>
            <a:pPr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pPr marL="0" indent="0" algn="ctr">
              <a:buNone/>
            </a:pPr>
            <a:r>
              <a:rPr lang="hu-HU" b="1" i="1" dirty="0" err="1" smtClean="0"/>
              <a:t>Thank</a:t>
            </a:r>
            <a:r>
              <a:rPr lang="hu-HU" b="1" i="1" dirty="0" smtClean="0"/>
              <a:t> </a:t>
            </a:r>
            <a:r>
              <a:rPr lang="hu-HU" b="1" i="1" dirty="0" err="1" smtClean="0"/>
              <a:t>you</a:t>
            </a:r>
            <a:r>
              <a:rPr lang="hu-HU" b="1" i="1" dirty="0" smtClean="0"/>
              <a:t> </a:t>
            </a:r>
            <a:r>
              <a:rPr lang="hu-HU" b="1" i="1" dirty="0" err="1" smtClean="0"/>
              <a:t>for</a:t>
            </a:r>
            <a:r>
              <a:rPr lang="hu-HU" b="1" i="1" dirty="0" smtClean="0"/>
              <a:t> </a:t>
            </a:r>
            <a:r>
              <a:rPr lang="hu-HU" b="1" i="1" dirty="0" err="1" smtClean="0"/>
              <a:t>your</a:t>
            </a:r>
            <a:r>
              <a:rPr lang="hu-HU" b="1" i="1" dirty="0" smtClean="0"/>
              <a:t> </a:t>
            </a:r>
            <a:r>
              <a:rPr lang="hu-HU" b="1" i="1" dirty="0" err="1" smtClean="0"/>
              <a:t>attention</a:t>
            </a:r>
            <a:r>
              <a:rPr lang="hu-HU" b="1" i="1" dirty="0" smtClean="0"/>
              <a:t>! </a:t>
            </a:r>
            <a:r>
              <a:rPr lang="hu-HU" b="1" dirty="0" smtClean="0">
                <a:sym typeface="Wingdings" panose="05000000000000000000" pitchFamily="2" charset="2"/>
              </a:rPr>
              <a:t></a:t>
            </a:r>
          </a:p>
          <a:p>
            <a:endParaRPr lang="hu-H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u-HU" dirty="0">
              <a:sym typeface="Wingdings" panose="05000000000000000000" pitchFamily="2" charset="2"/>
            </a:endParaRPr>
          </a:p>
          <a:p>
            <a:endParaRPr lang="hu-HU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hu-HU" dirty="0" smtClean="0">
                <a:sym typeface="Wingdings" panose="05000000000000000000" pitchFamily="2" charset="2"/>
              </a:rPr>
              <a:t>Dr. Sediviné Balassa Ildikó 	  Tóth Ildikó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13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 smtClean="0"/>
              <a:t>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</a:rPr>
              <a:t>GENERAL INTRODUCTION ABOUT </a:t>
            </a:r>
            <a:r>
              <a:rPr lang="hu-HU" sz="27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</a:rPr>
              <a:t>EDUCATION SYSTEM 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425355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  <p:pic>
        <p:nvPicPr>
          <p:cNvPr id="5" name="Kép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0" b="14495"/>
          <a:stretch/>
        </p:blipFill>
        <p:spPr bwMode="auto">
          <a:xfrm>
            <a:off x="1115616" y="332656"/>
            <a:ext cx="5645428" cy="5976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Balra nyíl 5"/>
          <p:cNvSpPr/>
          <p:nvPr/>
        </p:nvSpPr>
        <p:spPr>
          <a:xfrm>
            <a:off x="6156176" y="2780928"/>
            <a:ext cx="2016224" cy="1224136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</a:t>
            </a:r>
            <a:endParaRPr lang="hu-H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Jobbra nyíl 6"/>
          <p:cNvSpPr/>
          <p:nvPr/>
        </p:nvSpPr>
        <p:spPr>
          <a:xfrm>
            <a:off x="251520" y="1268760"/>
            <a:ext cx="1800200" cy="1656184"/>
          </a:xfrm>
          <a:prstGeom prst="rightArrow">
            <a:avLst>
              <a:gd name="adj1" fmla="val 61611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endParaRPr lang="hu-H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VOCATIONAL</a:t>
            </a:r>
            <a:r>
              <a:rPr lang="hu-HU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SECONDARY VOCATIONAL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SCHOOL</a:t>
            </a:r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83568" y="1242551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graph below shows the breakdown of the full-time students at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grade and its changes between 1990 and 2013.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/>
        </p:nvGraphicFramePr>
        <p:xfrm>
          <a:off x="755576" y="1988840"/>
          <a:ext cx="79208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VOCATIONAL</a:t>
            </a:r>
            <a:r>
              <a:rPr lang="hu-HU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SECONDARY VOCATIONAL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GRAMMAR SCHOOL</a:t>
            </a:r>
            <a:r>
              <a:rPr lang="hu-HU" sz="27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hu-HU" sz="27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Number of students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340768"/>
            <a:ext cx="8165504" cy="47853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000" dirty="0" smtClean="0"/>
              <a:t>The table below shows that the last school year has not </a:t>
            </a:r>
            <a:r>
              <a:rPr lang="hu-HU" sz="2000" dirty="0" err="1" smtClean="0"/>
              <a:t>changed</a:t>
            </a:r>
            <a:r>
              <a:rPr lang="en-GB" sz="2000" dirty="0" smtClean="0"/>
              <a:t> </a:t>
            </a:r>
            <a:r>
              <a:rPr lang="en-GB" sz="2000" dirty="0" smtClean="0"/>
              <a:t>the results </a:t>
            </a:r>
            <a:endParaRPr lang="hu-HU" sz="2000" dirty="0" smtClean="0"/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yet and significant shift towards high number of students in 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grade has not </a:t>
            </a:r>
            <a:endParaRPr lang="hu-HU" sz="2000" dirty="0" smtClean="0"/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occurred either:</a:t>
            </a:r>
            <a:endParaRPr lang="hu-HU" sz="2000" dirty="0" smtClean="0"/>
          </a:p>
          <a:p>
            <a:pPr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21789"/>
              </p:ext>
            </p:extLst>
          </p:nvPr>
        </p:nvGraphicFramePr>
        <p:xfrm>
          <a:off x="683568" y="2564904"/>
          <a:ext cx="7849864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762"/>
                <a:gridCol w="2982762"/>
                <a:gridCol w="942170"/>
                <a:gridCol w="942170"/>
              </a:tblGrid>
              <a:tr h="20002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2013/2014 school year (full-time)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Type of school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students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 of total upper secondary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Vocational school (SZI)</a:t>
                      </a:r>
                      <a:endParaRPr lang="hu-H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General education grades (9-10) 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14 026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3,12%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VET grades (11, 11-12, 11-13)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99 440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22,13%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113 466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25,25%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Secondary vocational school (SZKI)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General education grades (9-12)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150 419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33,48%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VET grades (13-14/15)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53 096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203 515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Grammar school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General education (grades 9-12/13)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185 440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41,27%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 upper secondary level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449 325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100,00%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EDUCATION AND ADULT TRAINING</a:t>
            </a:r>
            <a:r>
              <a:rPr lang="hu-H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47853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400" dirty="0" smtClean="0"/>
              <a:t>In the past years the Government introduced several provisions to</a:t>
            </a:r>
            <a:endParaRPr lang="hu-HU" sz="2400" dirty="0" smtClean="0"/>
          </a:p>
          <a:p>
            <a:pPr>
              <a:spcBef>
                <a:spcPts val="0"/>
              </a:spcBef>
              <a:buNone/>
            </a:pPr>
            <a:r>
              <a:rPr lang="hu-HU" sz="2400" dirty="0" smtClean="0"/>
              <a:t>e</a:t>
            </a:r>
            <a:r>
              <a:rPr lang="en-GB" sz="2400" dirty="0" err="1" smtClean="0"/>
              <a:t>nhance</a:t>
            </a:r>
            <a:r>
              <a:rPr lang="hu-HU" sz="2400" dirty="0" smtClean="0"/>
              <a:t> </a:t>
            </a:r>
            <a:r>
              <a:rPr lang="en-GB" sz="2400" dirty="0" smtClean="0"/>
              <a:t>participation in </a:t>
            </a:r>
            <a:r>
              <a:rPr lang="en-GB" sz="2400" b="1" dirty="0" smtClean="0"/>
              <a:t>adult training</a:t>
            </a:r>
            <a:r>
              <a:rPr lang="en-GB" sz="2400" dirty="0" smtClean="0"/>
              <a:t>. </a:t>
            </a:r>
            <a:endParaRPr lang="hu-HU" sz="2400" dirty="0" smtClean="0"/>
          </a:p>
          <a:p>
            <a:pPr>
              <a:spcBef>
                <a:spcPts val="0"/>
              </a:spcBef>
              <a:buNone/>
            </a:pPr>
            <a:r>
              <a:rPr lang="en-GB" sz="2400" dirty="0" smtClean="0"/>
              <a:t>Despite these efforts </a:t>
            </a:r>
            <a:r>
              <a:rPr lang="hu-HU" sz="2400" dirty="0" smtClean="0"/>
              <a:t> </a:t>
            </a:r>
            <a:r>
              <a:rPr lang="en-GB" sz="2400" dirty="0" smtClean="0"/>
              <a:t>Hungary is lagging behind the EU average.</a:t>
            </a:r>
            <a:r>
              <a:rPr lang="hu-HU" sz="24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 smtClean="0"/>
              <a:t>Involvement in lifelong learning is at very low level.</a:t>
            </a:r>
            <a:endParaRPr lang="hu-HU" sz="2400" dirty="0" smtClean="0"/>
          </a:p>
          <a:p>
            <a:pPr>
              <a:spcBef>
                <a:spcPts val="0"/>
              </a:spcBef>
              <a:buNone/>
            </a:pPr>
            <a:endParaRPr lang="hu-HU" sz="2400" dirty="0" smtClean="0"/>
          </a:p>
          <a:p>
            <a:pPr algn="ctr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 was steadily decreasing between 2005 and 2013 and slowly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increasing in the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past two year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s.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  <p:pic>
        <p:nvPicPr>
          <p:cNvPr id="5" name="Kép 4" descr="C:\Users\balassa\AppData\Local\Microsoft\Windows\Temporary Internet Files\Content.Outlook\1AVMLI6Q\tablazat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8352928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QUALITY MANAGEMENT IN SCHOOLS</a:t>
            </a: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9"/>
            <a:ext cx="8424936" cy="446449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Hungary quality and quality improvement of</a:t>
            </a:r>
            <a:endParaRPr lang="hu-HU" sz="3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hu-HU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sz="3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ducation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training have been in the focus for years</a:t>
            </a:r>
            <a:r>
              <a:rPr lang="hu-HU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hu-HU" sz="2800" dirty="0" smtClean="0"/>
          </a:p>
          <a:p>
            <a:pPr>
              <a:spcBef>
                <a:spcPts val="0"/>
              </a:spcBef>
              <a:buNone/>
            </a:pPr>
            <a:r>
              <a:rPr lang="hu-HU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sz="2800" u="sng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GB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pilot pr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ojects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were introduced on the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initiative of the Education / VET Government in power 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resulting in a number of innovative tools to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support and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GB" sz="2800" dirty="0" err="1" smtClean="0">
                <a:solidFill>
                  <a:schemeClr val="tx2">
                    <a:lumMod val="75000"/>
                  </a:schemeClr>
                </a:solidFill>
              </a:rPr>
              <a:t>romote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 institutional level quality assurance in VET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hu-H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The practical initiatives, innovative tools developed and 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implemented within the Hungarian VET sector to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sz="28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upport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improvement and self-assessment include: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QUALITY MANAGEMENT IN SCHOOLS</a:t>
            </a: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435280" cy="46085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2000 – 2004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: The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COMENIUS 2000 Quality Improvement Programme for Public Education 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hu-H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2002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Hungarian Public Education Quality Award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(PEQA) was established in 2002 by the Minister of Education </a:t>
            </a: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hu-H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2003-2009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: Quality Improvement in the Development Program for Vocational Training Schools (Phase I: 2003-2006, Phase II: 2006-2009)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hu-H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2009-2011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Developing and piloting of an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integrated approach to quality management in the Hungarian VET sector as a whole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(comprising school-based VET, CVET, adult VET and higher level VET)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in line with EQAVET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hu-H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QUALITY MANAGEMENT IN SCHOOLS</a:t>
            </a:r>
            <a: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None/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  <p:pic>
        <p:nvPicPr>
          <p:cNvPr id="5" name="Kép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560840" cy="4432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QUALITY MANAGEMENT IN SCHOOLS</a:t>
            </a: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2013-2015</a:t>
            </a:r>
            <a: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78539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800" dirty="0" smtClean="0"/>
              <a:t>The present situation of quality assurance in the</a:t>
            </a:r>
            <a:r>
              <a:rPr lang="hu-HU" sz="28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800" dirty="0" smtClean="0"/>
              <a:t>operation</a:t>
            </a:r>
            <a:r>
              <a:rPr lang="hu-HU" sz="2800" dirty="0" smtClean="0"/>
              <a:t> </a:t>
            </a:r>
            <a:r>
              <a:rPr lang="en-GB" sz="2800" dirty="0" smtClean="0"/>
              <a:t>of Hungarian schools:</a:t>
            </a:r>
            <a:endParaRPr lang="hu-HU" sz="2800" dirty="0" smtClean="0"/>
          </a:p>
          <a:p>
            <a:pPr>
              <a:lnSpc>
                <a:spcPct val="110000"/>
              </a:lnSpc>
              <a:buNone/>
            </a:pP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chool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-based</a:t>
            </a: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en-GB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dult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 is regulated</a:t>
            </a:r>
            <a:endParaRPr lang="hu-H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buNone/>
            </a:pP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separately in</a:t>
            </a: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Hungary. </a:t>
            </a:r>
            <a:endParaRPr lang="hu-HU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buNone/>
            </a:pPr>
            <a:endParaRPr lang="hu-HU" sz="2800" dirty="0"/>
          </a:p>
          <a:p>
            <a:pPr>
              <a:lnSpc>
                <a:spcPct val="110000"/>
              </a:lnSpc>
              <a:buNone/>
            </a:pPr>
            <a:r>
              <a:rPr lang="en-GB" sz="2800" dirty="0" smtClean="0"/>
              <a:t>Accordingly</a:t>
            </a:r>
            <a:r>
              <a:rPr lang="hu-HU" sz="2800" dirty="0" smtClean="0"/>
              <a:t>,</a:t>
            </a:r>
            <a:r>
              <a:rPr lang="en-GB" sz="2800" dirty="0" smtClean="0"/>
              <a:t> the regulation of quality assurance is</a:t>
            </a:r>
            <a:r>
              <a:rPr lang="hu-HU" sz="2800" dirty="0" smtClean="0"/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hu-HU" sz="2800" dirty="0" smtClean="0"/>
              <a:t>d</a:t>
            </a:r>
            <a:r>
              <a:rPr lang="en-GB" sz="2800" dirty="0" err="1" smtClean="0"/>
              <a:t>ifferent</a:t>
            </a:r>
            <a:r>
              <a:rPr lang="hu-HU" sz="2800" dirty="0" smtClean="0"/>
              <a:t> </a:t>
            </a:r>
            <a:r>
              <a:rPr lang="en-GB" sz="2800" dirty="0" smtClean="0"/>
              <a:t>too, although in content they have similarities. </a:t>
            </a:r>
            <a:endParaRPr lang="hu-HU" sz="2800" dirty="0" smtClean="0"/>
          </a:p>
          <a:p>
            <a:pPr>
              <a:lnSpc>
                <a:spcPct val="110000"/>
              </a:lnSpc>
              <a:buNone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tables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ational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/>
              <a:t>present the</a:t>
            </a:r>
            <a:r>
              <a:rPr lang="hu-HU" sz="2800" dirty="0" smtClean="0"/>
              <a:t> </a:t>
            </a:r>
            <a:r>
              <a:rPr lang="en-GB" sz="2800" dirty="0" smtClean="0"/>
              <a:t>similarities</a:t>
            </a:r>
            <a:endParaRPr lang="hu-HU" sz="2800" dirty="0" smtClean="0"/>
          </a:p>
          <a:p>
            <a:pPr>
              <a:lnSpc>
                <a:spcPct val="110000"/>
              </a:lnSpc>
              <a:buNone/>
            </a:pPr>
            <a:r>
              <a:rPr lang="en-GB" sz="2800" dirty="0" smtClean="0"/>
              <a:t>and </a:t>
            </a:r>
            <a:r>
              <a:rPr lang="hu-HU" sz="2800" dirty="0" smtClean="0"/>
              <a:t>d</a:t>
            </a:r>
            <a:r>
              <a:rPr lang="en-GB" sz="2800" dirty="0" err="1" smtClean="0"/>
              <a:t>ifferences</a:t>
            </a:r>
            <a:r>
              <a:rPr lang="en-GB" sz="2800" dirty="0" smtClean="0"/>
              <a:t> of the </a:t>
            </a:r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education</a:t>
            </a:r>
            <a:r>
              <a:rPr lang="en-GB" sz="2800" dirty="0" smtClean="0"/>
              <a:t>.</a:t>
            </a:r>
            <a:endParaRPr lang="hu-HU" sz="2800" dirty="0" smtClean="0"/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endParaRPr lang="hu-H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71600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758</Words>
  <Application>Microsoft Office PowerPoint</Application>
  <PresentationFormat>Diavetítés a képernyőre (4:3 oldalarány)</PresentationFormat>
  <Paragraphs>214</Paragraphs>
  <Slides>13</Slides>
  <Notes>11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   Quality Assurance in the Hungarian VET schools  </vt:lpstr>
      <vt:lpstr>   GENERAL INTRODUCTION ABOUT  EDUCATION SYSTEM   </vt:lpstr>
      <vt:lpstr>   VOCATIONAL AND SECONDARY VOCATIONAL  SCHOOL </vt:lpstr>
      <vt:lpstr>  VOCATIONAL AND SECONDARY VOCATIONAL  + GRAMMAR SCHOOL  (Number of students)  </vt:lpstr>
      <vt:lpstr>  ADULT EDUCATION AND ADULT TRAINING   </vt:lpstr>
      <vt:lpstr>   QUALITY MANAGEMENT IN SCHOOLS   </vt:lpstr>
      <vt:lpstr>  QUALITY MANAGEMENT IN SCHOOLS  </vt:lpstr>
      <vt:lpstr>  QUALITY MANAGEMENT IN SCHOOLS  </vt:lpstr>
      <vt:lpstr>  QUALITY MANAGEMENT IN SCHOOLS 2013-2015  </vt:lpstr>
      <vt:lpstr>  QUALITY MANAGEMENT IN SCHOOLS 2013-2015  </vt:lpstr>
      <vt:lpstr>  QUALITY MANAGEMENT IN SCHOOLS 2013-2015  </vt:lpstr>
      <vt:lpstr>  QUALITY MANAGEMENT IN SCHOOLS 2013-2015 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banszki</dc:creator>
  <cp:lastModifiedBy>Tóth Ildikó</cp:lastModifiedBy>
  <cp:revision>124</cp:revision>
  <dcterms:created xsi:type="dcterms:W3CDTF">2013-08-21T07:40:10Z</dcterms:created>
  <dcterms:modified xsi:type="dcterms:W3CDTF">2015-05-26T14:03:16Z</dcterms:modified>
</cp:coreProperties>
</file>