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0" r:id="rId2"/>
    <p:sldId id="257" r:id="rId3"/>
    <p:sldId id="259" r:id="rId4"/>
    <p:sldId id="258" r:id="rId5"/>
    <p:sldId id="299" r:id="rId6"/>
    <p:sldId id="300" r:id="rId7"/>
    <p:sldId id="260" r:id="rId8"/>
    <p:sldId id="298" r:id="rId9"/>
    <p:sldId id="308" r:id="rId10"/>
    <p:sldId id="312" r:id="rId11"/>
    <p:sldId id="311" r:id="rId12"/>
  </p:sldIdLst>
  <p:sldSz cx="9144000" cy="6858000" type="screen4x3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1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404"/>
    </p:cViewPr>
  </p:sorterViewPr>
  <p:notesViewPr>
    <p:cSldViewPr>
      <p:cViewPr varScale="1">
        <p:scale>
          <a:sx n="85" d="100"/>
          <a:sy n="85" d="100"/>
        </p:scale>
        <p:origin x="-38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k8r2\f\Tenders%20etc\ERC\Dialogue%20Meeting\Stats\ca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2k8r2\f\Tom\Protect\Sales%20Inf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'By_Customer_Type '!$C$3:$D$3</c:f>
              <c:strCache>
                <c:ptCount val="2"/>
                <c:pt idx="0">
                  <c:v>Schools</c:v>
                </c:pt>
                <c:pt idx="1">
                  <c:v>Other</c:v>
                </c:pt>
              </c:strCache>
            </c:strRef>
          </c:cat>
          <c:val>
            <c:numRef>
              <c:f>'By_Customer_Type '!$C$4:$D$4</c:f>
              <c:numCache>
                <c:formatCode>General</c:formatCode>
                <c:ptCount val="2"/>
                <c:pt idx="0">
                  <c:v>368</c:v>
                </c:pt>
                <c:pt idx="1">
                  <c:v>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Revenue</c:v>
          </c:tx>
          <c:cat>
            <c:strRef>
              <c:f>'Centre and NonCentre Sales'!$A$3:$A$12</c:f>
              <c:strCache>
                <c:ptCount val="10"/>
                <c:pt idx="0">
                  <c:v>Commercial: A Training Services Provider</c:v>
                </c:pt>
                <c:pt idx="1">
                  <c:v>Commercial: Not a Training Services Provider</c:v>
                </c:pt>
                <c:pt idx="2">
                  <c:v>Community or Social</c:v>
                </c:pt>
                <c:pt idx="3">
                  <c:v>Education/Teaching Centre</c:v>
                </c:pt>
                <c:pt idx="4">
                  <c:v>Education: College or University</c:v>
                </c:pt>
                <c:pt idx="5">
                  <c:v>Education: Second Level</c:v>
                </c:pt>
                <c:pt idx="6">
                  <c:v>FAS</c:v>
                </c:pt>
                <c:pt idx="7">
                  <c:v>State: Departmental or Central Agency</c:v>
                </c:pt>
                <c:pt idx="8">
                  <c:v>State: Regional or Local</c:v>
                </c:pt>
                <c:pt idx="9">
                  <c:v>State: Semi-State Enterprise</c:v>
                </c:pt>
              </c:strCache>
            </c:strRef>
          </c:cat>
          <c:val>
            <c:numRef>
              <c:f>'Centre and NonCentre Sales'!$F$3:$F$12</c:f>
              <c:numCache>
                <c:formatCode>General</c:formatCode>
                <c:ptCount val="10"/>
                <c:pt idx="0">
                  <c:v>334447</c:v>
                </c:pt>
                <c:pt idx="1">
                  <c:v>47144</c:v>
                </c:pt>
                <c:pt idx="2">
                  <c:v>437558</c:v>
                </c:pt>
                <c:pt idx="3">
                  <c:v>22848</c:v>
                </c:pt>
                <c:pt idx="4">
                  <c:v>163403</c:v>
                </c:pt>
                <c:pt idx="5">
                  <c:v>1603638</c:v>
                </c:pt>
                <c:pt idx="6">
                  <c:v>716102</c:v>
                </c:pt>
                <c:pt idx="7">
                  <c:v>10120</c:v>
                </c:pt>
                <c:pt idx="8">
                  <c:v>6526</c:v>
                </c:pt>
                <c:pt idx="9">
                  <c:v>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l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A6347-86C9-4C0B-B1C5-9A31EB29E1D3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864592-6959-4C26-8EA8-27C009163474}" type="pres">
      <dgm:prSet presAssocID="{252A6347-86C9-4C0B-B1C5-9A31EB29E1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B60B5996-506A-455A-8B3F-DB394DE2D61F}" type="presOf" srcId="{252A6347-86C9-4C0B-B1C5-9A31EB29E1D3}" destId="{AA864592-6959-4C26-8EA8-27C009163474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0.0065</cdr:x>
      <cdr:y>0.00722</cdr:y>
    </cdr:from>
    <cdr:to>
      <cdr:x>0.0065</cdr:x>
      <cdr:y>0.00722</cdr:y>
    </cdr:to>
    <cdr:sp macro="" textlink="">
      <cdr:nvSpPr>
        <cdr:cNvPr id="2" name="DVCHARTID" hidden="1"/>
        <cdr:cNvSpPr txBox="1"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rtlCol="0" anchor="ctr"/>
        <a:lstStyle xmlns:a="http://schemas.openxmlformats.org/drawingml/2006/main"/>
        <a:p xmlns:a="http://schemas.openxmlformats.org/drawingml/2006/main">
          <a:pPr algn="r"/>
          <a:r>
            <a:rPr lang="en-IE" sz="1100"/>
            <a:t>TzhGDHxt33swYtj8gUfzjv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2D23-9D04-4593-A2F8-34D70944A855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F8B8-599D-4071-A6F7-F3E6DB6F17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8241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D4C0A-9F14-46F1-A147-A17175E4B7FF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EB1D9-A72D-42E2-AC6F-4F240D8694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41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48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833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405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005581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66" y="6230094"/>
            <a:ext cx="1008299" cy="5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74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222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837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674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510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877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227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3BD8C-5758-45CE-B9E0-8850E63838D0}" type="datetimeFigureOut">
              <a:rPr lang="en-IE" smtClean="0"/>
              <a:t>06/11/2014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8C87-15A5-4E0E-A518-63F541CFDE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649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8763"/>
            <a:ext cx="8640960" cy="28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Vocational Education and Training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Non-segregated second level education system</a:t>
            </a:r>
          </a:p>
          <a:p>
            <a:r>
              <a:rPr lang="en-IE" dirty="0" smtClean="0"/>
              <a:t>Traditional secondary schools</a:t>
            </a:r>
          </a:p>
          <a:p>
            <a:pPr lvl="1"/>
            <a:r>
              <a:rPr lang="en-IE" dirty="0" smtClean="0"/>
              <a:t>Largely academic</a:t>
            </a:r>
          </a:p>
          <a:p>
            <a:pPr lvl="1"/>
            <a:r>
              <a:rPr lang="en-IE" dirty="0" smtClean="0"/>
              <a:t>Objective to send students to university</a:t>
            </a:r>
          </a:p>
          <a:p>
            <a:r>
              <a:rPr lang="en-IE" dirty="0" smtClean="0"/>
              <a:t>Community School</a:t>
            </a:r>
          </a:p>
          <a:p>
            <a:pPr lvl="1"/>
            <a:r>
              <a:rPr lang="en-IE" dirty="0" smtClean="0"/>
              <a:t>Former technical colleges</a:t>
            </a:r>
          </a:p>
          <a:p>
            <a:pPr lvl="1"/>
            <a:r>
              <a:rPr lang="en-IE" dirty="0" smtClean="0"/>
              <a:t>Off full academic and practical curriculum</a:t>
            </a:r>
          </a:p>
          <a:p>
            <a:pPr lvl="1"/>
            <a:r>
              <a:rPr lang="en-IE" dirty="0" smtClean="0"/>
              <a:t>Many students do apprenticeships, get other vocational qualifications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758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Further Education and Training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Post second-level colleges</a:t>
            </a:r>
          </a:p>
          <a:p>
            <a:pPr lvl="1"/>
            <a:r>
              <a:rPr lang="en-IE" dirty="0" smtClean="0"/>
              <a:t>“second chance” education</a:t>
            </a:r>
          </a:p>
          <a:p>
            <a:pPr lvl="1"/>
            <a:r>
              <a:rPr lang="en-IE" dirty="0" smtClean="0"/>
              <a:t>Teenagers</a:t>
            </a:r>
          </a:p>
          <a:p>
            <a:pPr lvl="1"/>
            <a:r>
              <a:rPr lang="en-IE" dirty="0" smtClean="0"/>
              <a:t>Adult education</a:t>
            </a:r>
          </a:p>
          <a:p>
            <a:r>
              <a:rPr lang="en-IE" dirty="0" smtClean="0"/>
              <a:t>Vocational qualifications</a:t>
            </a:r>
          </a:p>
          <a:p>
            <a:r>
              <a:rPr lang="en-IE" dirty="0" smtClean="0"/>
              <a:t>Bridge to third level education for some</a:t>
            </a:r>
          </a:p>
          <a:p>
            <a:r>
              <a:rPr lang="en-IE" dirty="0" smtClean="0"/>
              <a:t>SOLAS significant in the sector</a:t>
            </a:r>
          </a:p>
          <a:p>
            <a:pPr lvl="1"/>
            <a:r>
              <a:rPr lang="en-IE" dirty="0" smtClean="0"/>
              <a:t>Irish government training authority </a:t>
            </a:r>
          </a:p>
          <a:p>
            <a:pPr lvl="1"/>
            <a:r>
              <a:rPr lang="en-IE" dirty="0" smtClean="0"/>
              <a:t>Training the unemployed</a:t>
            </a:r>
          </a:p>
          <a:p>
            <a:pPr lvl="1"/>
            <a:r>
              <a:rPr lang="en-IE" dirty="0" smtClean="0"/>
              <a:t>Upskilling the workforce (non-professional</a:t>
            </a:r>
            <a:r>
              <a:rPr lang="en-IE" dirty="0" smtClean="0"/>
              <a:t>)</a:t>
            </a:r>
          </a:p>
          <a:p>
            <a:r>
              <a:rPr lang="en-IE" dirty="0" smtClean="0"/>
              <a:t>Quality Assurance by FETAC (QQI) – national awarding body</a:t>
            </a:r>
            <a:endParaRPr lang="en-IE" dirty="0" smtClean="0"/>
          </a:p>
          <a:p>
            <a:pPr lvl="1"/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089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ICS Group Overview</a:t>
            </a:r>
            <a:endParaRPr lang="en-IE" dirty="0"/>
          </a:p>
        </p:txBody>
      </p:sp>
      <p:pic>
        <p:nvPicPr>
          <p:cNvPr id="29" name="Picture 28" descr="C:\Documents and Settings\ellen\Desktop\New 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40" y="1484784"/>
            <a:ext cx="84249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7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ICS Skills Objectives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To improve Digital Literacy</a:t>
            </a:r>
          </a:p>
          <a:p>
            <a:endParaRPr lang="en-IE" dirty="0" smtClean="0"/>
          </a:p>
          <a:p>
            <a:r>
              <a:rPr lang="en-IE" dirty="0" smtClean="0"/>
              <a:t>To promote Technology Education</a:t>
            </a:r>
          </a:p>
          <a:p>
            <a:endParaRPr lang="en-IE" dirty="0" smtClean="0"/>
          </a:p>
          <a:p>
            <a:r>
              <a:rPr lang="en-IE" dirty="0" smtClean="0"/>
              <a:t>To drive use of Technology </a:t>
            </a:r>
            <a:r>
              <a:rPr lang="en-IE" b="1" u="sng" dirty="0" smtClean="0"/>
              <a:t>in</a:t>
            </a:r>
            <a:r>
              <a:rPr lang="en-IE" dirty="0" smtClean="0"/>
              <a:t> Education</a:t>
            </a:r>
          </a:p>
          <a:p>
            <a:endParaRPr lang="en-IE" dirty="0" smtClean="0"/>
          </a:p>
          <a:p>
            <a:r>
              <a:rPr lang="en-IE" dirty="0" smtClean="0"/>
              <a:t>To support the profession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77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ICS Skills Statistics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41 </a:t>
            </a:r>
            <a:r>
              <a:rPr lang="en-IE" dirty="0" smtClean="0"/>
              <a:t>F.T.E.</a:t>
            </a:r>
            <a:endParaRPr lang="en-IE" dirty="0"/>
          </a:p>
          <a:p>
            <a:r>
              <a:rPr lang="en-IE" dirty="0"/>
              <a:t>Established </a:t>
            </a:r>
            <a:r>
              <a:rPr lang="en-IE" dirty="0" smtClean="0"/>
              <a:t>17 </a:t>
            </a:r>
            <a:r>
              <a:rPr lang="en-IE" dirty="0"/>
              <a:t>years (</a:t>
            </a:r>
            <a:r>
              <a:rPr lang="en-IE" dirty="0" smtClean="0"/>
              <a:t>47 </a:t>
            </a:r>
            <a:r>
              <a:rPr lang="en-IE" dirty="0"/>
              <a:t>years for ICS)</a:t>
            </a:r>
          </a:p>
          <a:p>
            <a:r>
              <a:rPr lang="en-IE" dirty="0" smtClean="0"/>
              <a:t>About 900 accredited </a:t>
            </a:r>
            <a:r>
              <a:rPr lang="en-IE" dirty="0" err="1" smtClean="0"/>
              <a:t>testcentres</a:t>
            </a:r>
            <a:endParaRPr lang="en-IE" dirty="0" smtClean="0"/>
          </a:p>
          <a:p>
            <a:r>
              <a:rPr lang="en-IE" dirty="0" smtClean="0"/>
              <a:t>6,000+ testers (proctors)</a:t>
            </a:r>
          </a:p>
          <a:p>
            <a:r>
              <a:rPr lang="en-IE" dirty="0" smtClean="0"/>
              <a:t>4,000</a:t>
            </a:r>
            <a:r>
              <a:rPr lang="en-IE" dirty="0"/>
              <a:t>+ </a:t>
            </a:r>
            <a:r>
              <a:rPr lang="en-IE" dirty="0" smtClean="0"/>
              <a:t>professional members</a:t>
            </a:r>
            <a:endParaRPr lang="en-IE" dirty="0"/>
          </a:p>
          <a:p>
            <a:r>
              <a:rPr lang="en-IE" dirty="0"/>
              <a:t>Increase in turnover and trading profit each of last 8 years</a:t>
            </a:r>
          </a:p>
          <a:p>
            <a:r>
              <a:rPr lang="en-IE" dirty="0"/>
              <a:t>Turnover </a:t>
            </a:r>
            <a:r>
              <a:rPr lang="en-IE" dirty="0" smtClean="0"/>
              <a:t>2013 </a:t>
            </a:r>
            <a:r>
              <a:rPr lang="en-IE" dirty="0"/>
              <a:t>- </a:t>
            </a:r>
            <a:r>
              <a:rPr lang="en-IE" dirty="0" smtClean="0"/>
              <a:t>€4.2 </a:t>
            </a:r>
            <a:r>
              <a:rPr lang="en-IE" dirty="0"/>
              <a:t>million (</a:t>
            </a:r>
            <a:r>
              <a:rPr lang="en-IE" dirty="0" err="1"/>
              <a:t>approx</a:t>
            </a:r>
            <a:r>
              <a:rPr lang="en-IE" dirty="0"/>
              <a:t>)</a:t>
            </a:r>
          </a:p>
          <a:p>
            <a:r>
              <a:rPr lang="en-IE" dirty="0"/>
              <a:t>Investing €</a:t>
            </a:r>
            <a:r>
              <a:rPr lang="en-IE" dirty="0" smtClean="0"/>
              <a:t>1.5 to €2m </a:t>
            </a:r>
            <a:r>
              <a:rPr lang="en-IE" dirty="0"/>
              <a:t>in initiatives</a:t>
            </a:r>
          </a:p>
        </p:txBody>
      </p:sp>
    </p:spTree>
    <p:extLst>
      <p:ext uri="{BB962C8B-B14F-4D97-AF65-F5344CB8AC3E}">
        <p14:creationId xmlns:p14="http://schemas.microsoft.com/office/powerpoint/2010/main" val="21530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Proven Success</a:t>
            </a:r>
            <a:endParaRPr lang="en-IE" dirty="0"/>
          </a:p>
        </p:txBody>
      </p:sp>
      <p:grpSp>
        <p:nvGrpSpPr>
          <p:cNvPr id="7" name="Group 6"/>
          <p:cNvGrpSpPr/>
          <p:nvPr/>
        </p:nvGrpSpPr>
        <p:grpSpPr>
          <a:xfrm>
            <a:off x="3608387" y="3501008"/>
            <a:ext cx="5535613" cy="4040858"/>
            <a:chOff x="3608387" y="3501008"/>
            <a:chExt cx="5535613" cy="4040858"/>
          </a:xfrm>
        </p:grpSpPr>
        <p:pic>
          <p:nvPicPr>
            <p:cNvPr id="5" name="Picture 3" descr="C:\Users\Public\Pictures\erc\info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263" y="3608040"/>
              <a:ext cx="5029200" cy="3933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387" y="3501008"/>
              <a:ext cx="5535613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987773"/>
            <a:ext cx="5790901" cy="38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35896" y="2765276"/>
            <a:ext cx="5508104" cy="4048100"/>
            <a:chOff x="3635896" y="2780928"/>
            <a:chExt cx="5508104" cy="4048100"/>
          </a:xfrm>
        </p:grpSpPr>
        <p:pic>
          <p:nvPicPr>
            <p:cNvPr id="6" name="Picture 2" descr="C:\Users\Public\Pictures\erc\info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4" y="2885678"/>
              <a:ext cx="5172076" cy="394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35896" y="2780928"/>
              <a:ext cx="5508104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Our accredited centres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525963"/>
          </a:xfrm>
        </p:spPr>
        <p:txBody>
          <a:bodyPr/>
          <a:lstStyle/>
          <a:p>
            <a:r>
              <a:rPr lang="en-IE" dirty="0" smtClean="0"/>
              <a:t>50% of second-level schools offer ECDL</a:t>
            </a:r>
          </a:p>
          <a:p>
            <a:endParaRPr lang="en-I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29391"/>
              </p:ext>
            </p:extLst>
          </p:nvPr>
        </p:nvGraphicFramePr>
        <p:xfrm>
          <a:off x="107504" y="980728"/>
          <a:ext cx="5112568" cy="405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89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ICS Skills In Education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Excellent track record in Post-Primary</a:t>
            </a:r>
          </a:p>
          <a:p>
            <a:pPr lvl="1"/>
            <a:r>
              <a:rPr lang="en-IE" dirty="0" smtClean="0"/>
              <a:t>ECDL</a:t>
            </a:r>
          </a:p>
          <a:p>
            <a:pPr lvl="1"/>
            <a:r>
              <a:rPr lang="en-IE" dirty="0" smtClean="0"/>
              <a:t>F1 in Schools</a:t>
            </a:r>
          </a:p>
          <a:p>
            <a:pPr lvl="1"/>
            <a:r>
              <a:rPr lang="en-IE" dirty="0" smtClean="0"/>
              <a:t>Scratch</a:t>
            </a:r>
          </a:p>
          <a:p>
            <a:pPr lvl="1"/>
            <a:r>
              <a:rPr lang="en-IE" dirty="0" err="1" smtClean="0"/>
              <a:t>ChooseIT</a:t>
            </a:r>
            <a:endParaRPr lang="en-IE" dirty="0" smtClean="0"/>
          </a:p>
          <a:p>
            <a:pPr lvl="1"/>
            <a:r>
              <a:rPr lang="en-IE" dirty="0" smtClean="0"/>
              <a:t>JC Computing Curriculum</a:t>
            </a:r>
          </a:p>
          <a:p>
            <a:pPr lvl="1"/>
            <a:r>
              <a:rPr lang="en-IE" dirty="0" smtClean="0"/>
              <a:t>ICS Grid</a:t>
            </a:r>
          </a:p>
          <a:p>
            <a:r>
              <a:rPr lang="en-IE" dirty="0" smtClean="0"/>
              <a:t>Growing engagement with Primary schools</a:t>
            </a:r>
          </a:p>
          <a:p>
            <a:pPr lvl="1"/>
            <a:r>
              <a:rPr lang="en-IE" dirty="0" smtClean="0"/>
              <a:t>Scratch</a:t>
            </a:r>
          </a:p>
          <a:p>
            <a:pPr lvl="1"/>
            <a:r>
              <a:rPr lang="en-IE" dirty="0" smtClean="0"/>
              <a:t>Benefit IV funding - €250,000</a:t>
            </a:r>
          </a:p>
          <a:p>
            <a:pPr lvl="1"/>
            <a:r>
              <a:rPr lang="en-IE" dirty="0" smtClean="0"/>
              <a:t>Digital Literacy – CLISTE</a:t>
            </a:r>
          </a:p>
          <a:p>
            <a:pPr lvl="2"/>
            <a:r>
              <a:rPr lang="en-IE" dirty="0" smtClean="0"/>
              <a:t>Brand new approach for primary schools</a:t>
            </a:r>
          </a:p>
          <a:p>
            <a:pPr lvl="1"/>
            <a:r>
              <a:rPr lang="en-IE" dirty="0"/>
              <a:t>Digital </a:t>
            </a:r>
            <a:r>
              <a:rPr lang="en-IE" dirty="0" smtClean="0"/>
              <a:t>Citizenship</a:t>
            </a:r>
            <a:endParaRPr lang="en-IE" dirty="0"/>
          </a:p>
          <a:p>
            <a:pPr lvl="1"/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9449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27784" y="2636912"/>
            <a:ext cx="5508104" cy="4048100"/>
            <a:chOff x="3635896" y="2780928"/>
            <a:chExt cx="5508104" cy="4048100"/>
          </a:xfrm>
        </p:grpSpPr>
        <p:pic>
          <p:nvPicPr>
            <p:cNvPr id="5" name="Picture 2" descr="C:\Users\Public\Pictures\erc\info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4" y="2885678"/>
              <a:ext cx="5172076" cy="394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35896" y="2780928"/>
              <a:ext cx="5508104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ICS Skills Market</a:t>
            </a:r>
            <a:endParaRPr lang="en-I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914591"/>
              </p:ext>
            </p:extLst>
          </p:nvPr>
        </p:nvGraphicFramePr>
        <p:xfrm>
          <a:off x="107504" y="464865"/>
          <a:ext cx="505737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25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Our current solution</a:t>
            </a:r>
            <a:endParaRPr lang="en-I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54733505"/>
              </p:ext>
            </p:extLst>
          </p:nvPr>
        </p:nvGraphicFramePr>
        <p:xfrm>
          <a:off x="5436096" y="3933056"/>
          <a:ext cx="1080120" cy="46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 rot="17302129">
            <a:off x="4235643" y="2049427"/>
            <a:ext cx="833003" cy="498532"/>
            <a:chOff x="612650" y="123"/>
            <a:chExt cx="467805" cy="467805"/>
          </a:xfrm>
        </p:grpSpPr>
        <p:sp>
          <p:nvSpPr>
            <p:cNvPr id="22" name="Up Arrow 21"/>
            <p:cNvSpPr/>
            <p:nvPr/>
          </p:nvSpPr>
          <p:spPr>
            <a:xfrm rot="4235036">
              <a:off x="612650" y="123"/>
              <a:ext cx="467805" cy="467805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Up Arrow 4"/>
            <p:cNvSpPr/>
            <p:nvPr/>
          </p:nvSpPr>
          <p:spPr>
            <a:xfrm rot="20461975">
              <a:off x="614644" y="129690"/>
              <a:ext cx="385939" cy="23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896" tIns="56896" rIns="56896" bIns="5689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b="1" kern="1200" dirty="0" smtClean="0"/>
                <a:t>API/EXPORT</a:t>
              </a:r>
              <a:endParaRPr lang="en-GB" sz="800" b="1" kern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8903220">
            <a:off x="6276659" y="3624371"/>
            <a:ext cx="578125" cy="1135464"/>
            <a:chOff x="611180" y="-914477"/>
            <a:chExt cx="310746" cy="1560123"/>
          </a:xfrm>
        </p:grpSpPr>
        <p:sp>
          <p:nvSpPr>
            <p:cNvPr id="44" name="Up Arrow 43"/>
            <p:cNvSpPr/>
            <p:nvPr/>
          </p:nvSpPr>
          <p:spPr>
            <a:xfrm rot="9808512">
              <a:off x="611180" y="-914477"/>
              <a:ext cx="310746" cy="1560123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Up Arrow 4"/>
            <p:cNvSpPr/>
            <p:nvPr/>
          </p:nvSpPr>
          <p:spPr>
            <a:xfrm rot="15208512" flipV="1">
              <a:off x="318907" y="-259052"/>
              <a:ext cx="868909" cy="233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896" tIns="56896" rIns="56896" bIns="5689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b="1" kern="1200" dirty="0" smtClean="0"/>
                <a:t>DATA EXPORT</a:t>
              </a:r>
              <a:endParaRPr lang="en-GB" sz="800" b="1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70137" y="5491428"/>
            <a:ext cx="1088402" cy="1188531"/>
            <a:chOff x="2067804" y="5244451"/>
            <a:chExt cx="1088402" cy="1188531"/>
          </a:xfrm>
        </p:grpSpPr>
        <p:sp>
          <p:nvSpPr>
            <p:cNvPr id="7" name="Rectangle 6"/>
            <p:cNvSpPr/>
            <p:nvPr/>
          </p:nvSpPr>
          <p:spPr>
            <a:xfrm>
              <a:off x="2067804" y="5244451"/>
              <a:ext cx="1088401" cy="716123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000" dirty="0" smtClean="0"/>
                <a:t>BACK</a:t>
              </a:r>
            </a:p>
            <a:p>
              <a:pPr algn="ctr"/>
              <a:r>
                <a:rPr lang="en-IE" sz="1000" dirty="0" smtClean="0"/>
                <a:t>OFFICE</a:t>
              </a:r>
              <a:endParaRPr lang="en-IE" sz="1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97944" y="5971317"/>
              <a:ext cx="1058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 smtClean="0"/>
                <a:t>Back Office Portal</a:t>
              </a:r>
              <a:endParaRPr lang="en-IE" sz="12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44639" y="5491428"/>
            <a:ext cx="1342013" cy="1032468"/>
            <a:chOff x="3747904" y="5416001"/>
            <a:chExt cx="1342013" cy="1032468"/>
          </a:xfrm>
        </p:grpSpPr>
        <p:sp>
          <p:nvSpPr>
            <p:cNvPr id="8" name="Rectangle 7"/>
            <p:cNvSpPr/>
            <p:nvPr/>
          </p:nvSpPr>
          <p:spPr>
            <a:xfrm>
              <a:off x="3817024" y="5416001"/>
              <a:ext cx="1131036" cy="716123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47904" y="6171470"/>
              <a:ext cx="1342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 smtClean="0"/>
                <a:t>Test Centre Portal</a:t>
              </a:r>
              <a:endParaRPr lang="en-IE" sz="12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772753" y="5478299"/>
            <a:ext cx="1129768" cy="1090337"/>
            <a:chOff x="6134849" y="4634110"/>
            <a:chExt cx="1129768" cy="1090337"/>
          </a:xfrm>
        </p:grpSpPr>
        <p:sp>
          <p:nvSpPr>
            <p:cNvPr id="9" name="Rectangle 8"/>
            <p:cNvSpPr/>
            <p:nvPr/>
          </p:nvSpPr>
          <p:spPr>
            <a:xfrm>
              <a:off x="6159673" y="4634110"/>
              <a:ext cx="1080120" cy="737126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34849" y="5355115"/>
              <a:ext cx="112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 smtClean="0"/>
                <a:t>Student</a:t>
              </a:r>
              <a:r>
                <a:rPr lang="en-IE" b="1" dirty="0" smtClean="0"/>
                <a:t> </a:t>
              </a:r>
              <a:r>
                <a:rPr lang="en-IE" sz="1200" b="1" dirty="0" smtClean="0"/>
                <a:t>Portal</a:t>
              </a:r>
              <a:endParaRPr lang="en-IE" sz="1200" b="1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115494" y="836712"/>
            <a:ext cx="1143711" cy="1071480"/>
            <a:chOff x="7005613" y="1622570"/>
            <a:chExt cx="1143711" cy="1071480"/>
          </a:xfrm>
        </p:grpSpPr>
        <p:sp>
          <p:nvSpPr>
            <p:cNvPr id="6" name="TextBox 5"/>
            <p:cNvSpPr txBox="1"/>
            <p:nvPr/>
          </p:nvSpPr>
          <p:spPr>
            <a:xfrm>
              <a:off x="7005613" y="2417051"/>
              <a:ext cx="11437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200" b="1" dirty="0"/>
                <a:t>CRM/Case </a:t>
              </a:r>
              <a:r>
                <a:rPr lang="en-IE" sz="1200" b="1" dirty="0" err="1"/>
                <a:t>Mgt</a:t>
              </a:r>
              <a:endParaRPr lang="en-IE" sz="1200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37409" y="1622570"/>
              <a:ext cx="1080120" cy="737126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 smtClean="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995696" y="970755"/>
            <a:ext cx="1255891" cy="1243183"/>
            <a:chOff x="2322086" y="1055834"/>
            <a:chExt cx="1255891" cy="1243183"/>
          </a:xfrm>
        </p:grpSpPr>
        <p:sp>
          <p:nvSpPr>
            <p:cNvPr id="42" name="TextBox 41"/>
            <p:cNvSpPr txBox="1"/>
            <p:nvPr/>
          </p:nvSpPr>
          <p:spPr>
            <a:xfrm>
              <a:off x="2322086" y="1837352"/>
              <a:ext cx="125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/>
                <a:t>Automated Test System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40501" y="1055834"/>
              <a:ext cx="1080120" cy="737126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 smtClean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7077" y="2495588"/>
            <a:ext cx="1080120" cy="1086620"/>
            <a:chOff x="683568" y="1711885"/>
            <a:chExt cx="1080120" cy="1086620"/>
          </a:xfrm>
        </p:grpSpPr>
        <p:sp>
          <p:nvSpPr>
            <p:cNvPr id="5" name="TextBox 4"/>
            <p:cNvSpPr txBox="1"/>
            <p:nvPr/>
          </p:nvSpPr>
          <p:spPr>
            <a:xfrm>
              <a:off x="929075" y="2429173"/>
              <a:ext cx="589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 smtClean="0"/>
                <a:t>LMS</a:t>
              </a:r>
              <a:endParaRPr lang="en-IE" b="1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3568" y="1711885"/>
              <a:ext cx="1080120" cy="737126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11156" y="4028629"/>
            <a:ext cx="1401341" cy="1014125"/>
            <a:chOff x="1008916" y="1783756"/>
            <a:chExt cx="1095515" cy="1014125"/>
          </a:xfrm>
        </p:grpSpPr>
        <p:sp>
          <p:nvSpPr>
            <p:cNvPr id="17" name="TextBox 16"/>
            <p:cNvSpPr txBox="1"/>
            <p:nvPr/>
          </p:nvSpPr>
          <p:spPr>
            <a:xfrm>
              <a:off x="1008916" y="2520882"/>
              <a:ext cx="1095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 smtClean="0"/>
                <a:t>Online Shop </a:t>
              </a:r>
              <a:endParaRPr lang="en-IE" sz="1200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8916" y="1783756"/>
              <a:ext cx="970797" cy="737126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 smtClean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304584" y="2495588"/>
            <a:ext cx="1598814" cy="1174024"/>
            <a:chOff x="1082699" y="3872194"/>
            <a:chExt cx="1463450" cy="1058966"/>
          </a:xfrm>
        </p:grpSpPr>
        <p:sp>
          <p:nvSpPr>
            <p:cNvPr id="57" name="Rectangle 56"/>
            <p:cNvSpPr/>
            <p:nvPr/>
          </p:nvSpPr>
          <p:spPr>
            <a:xfrm>
              <a:off x="1148984" y="3872194"/>
              <a:ext cx="1067905" cy="737126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 smtClean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2699" y="4654161"/>
              <a:ext cx="1463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 smtClean="0"/>
                <a:t>Accounting System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 rot="20110982">
            <a:off x="2257480" y="3776419"/>
            <a:ext cx="1013395" cy="483519"/>
            <a:chOff x="247761" y="4562370"/>
            <a:chExt cx="1013395" cy="483519"/>
          </a:xfrm>
        </p:grpSpPr>
        <p:grpSp>
          <p:nvGrpSpPr>
            <p:cNvPr id="134" name="Group 133"/>
            <p:cNvGrpSpPr/>
            <p:nvPr/>
          </p:nvGrpSpPr>
          <p:grpSpPr>
            <a:xfrm rot="20184016">
              <a:off x="798006" y="4562370"/>
              <a:ext cx="463150" cy="483519"/>
              <a:chOff x="469775" y="123084"/>
              <a:chExt cx="478854" cy="467805"/>
            </a:xfrm>
          </p:grpSpPr>
          <p:sp>
            <p:nvSpPr>
              <p:cNvPr id="138" name="Up Arrow 137"/>
              <p:cNvSpPr/>
              <p:nvPr/>
            </p:nvSpPr>
            <p:spPr>
              <a:xfrm rot="6823645">
                <a:off x="480824" y="123084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9" name="Up Arrow 4"/>
              <p:cNvSpPr/>
              <p:nvPr/>
            </p:nvSpPr>
            <p:spPr>
              <a:xfrm rot="1360845">
                <a:off x="469775" y="236493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rot="11951696">
              <a:off x="247761" y="4569292"/>
              <a:ext cx="467805" cy="467805"/>
              <a:chOff x="612650" y="123"/>
              <a:chExt cx="467805" cy="467805"/>
            </a:xfrm>
          </p:grpSpPr>
          <p:sp>
            <p:nvSpPr>
              <p:cNvPr id="136" name="Up Arrow 135"/>
              <p:cNvSpPr/>
              <p:nvPr/>
            </p:nvSpPr>
            <p:spPr>
              <a:xfrm rot="4322912">
                <a:off x="612650" y="123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7" name="Up Arrow 4"/>
              <p:cNvSpPr/>
              <p:nvPr/>
            </p:nvSpPr>
            <p:spPr>
              <a:xfrm rot="9639196">
                <a:off x="614644" y="129690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 rot="173979">
            <a:off x="2251747" y="2787066"/>
            <a:ext cx="1013395" cy="483519"/>
            <a:chOff x="247761" y="4562370"/>
            <a:chExt cx="1013395" cy="483519"/>
          </a:xfrm>
        </p:grpSpPr>
        <p:grpSp>
          <p:nvGrpSpPr>
            <p:cNvPr id="141" name="Group 140"/>
            <p:cNvGrpSpPr/>
            <p:nvPr/>
          </p:nvGrpSpPr>
          <p:grpSpPr>
            <a:xfrm rot="20184016">
              <a:off x="798006" y="4562370"/>
              <a:ext cx="463150" cy="483519"/>
              <a:chOff x="469775" y="123084"/>
              <a:chExt cx="478854" cy="467805"/>
            </a:xfrm>
          </p:grpSpPr>
          <p:sp>
            <p:nvSpPr>
              <p:cNvPr id="145" name="Up Arrow 144"/>
              <p:cNvSpPr/>
              <p:nvPr/>
            </p:nvSpPr>
            <p:spPr>
              <a:xfrm rot="6823645">
                <a:off x="480824" y="123084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6" name="Up Arrow 4"/>
              <p:cNvSpPr/>
              <p:nvPr/>
            </p:nvSpPr>
            <p:spPr>
              <a:xfrm rot="1360845">
                <a:off x="469775" y="236493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11951696">
              <a:off x="247761" y="4569292"/>
              <a:ext cx="467805" cy="467805"/>
              <a:chOff x="612650" y="123"/>
              <a:chExt cx="467805" cy="467805"/>
            </a:xfrm>
          </p:grpSpPr>
          <p:sp>
            <p:nvSpPr>
              <p:cNvPr id="143" name="Up Arrow 142"/>
              <p:cNvSpPr/>
              <p:nvPr/>
            </p:nvSpPr>
            <p:spPr>
              <a:xfrm rot="4322912">
                <a:off x="612650" y="123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4" name="Up Arrow 4"/>
              <p:cNvSpPr/>
              <p:nvPr/>
            </p:nvSpPr>
            <p:spPr>
              <a:xfrm rot="9639196">
                <a:off x="614644" y="129690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 rot="9022470">
            <a:off x="5368161" y="2249070"/>
            <a:ext cx="966992" cy="498532"/>
            <a:chOff x="612650" y="123"/>
            <a:chExt cx="467805" cy="467805"/>
          </a:xfrm>
        </p:grpSpPr>
        <p:sp>
          <p:nvSpPr>
            <p:cNvPr id="157" name="Up Arrow 156"/>
            <p:cNvSpPr/>
            <p:nvPr/>
          </p:nvSpPr>
          <p:spPr>
            <a:xfrm rot="4235036">
              <a:off x="612650" y="123"/>
              <a:ext cx="467805" cy="467805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8" name="Up Arrow 4"/>
            <p:cNvSpPr/>
            <p:nvPr/>
          </p:nvSpPr>
          <p:spPr>
            <a:xfrm rot="20461975">
              <a:off x="614644" y="129690"/>
              <a:ext cx="385939" cy="233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896" tIns="56896" rIns="56896" bIns="5689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b="1" kern="1200" dirty="0" smtClean="0"/>
                <a:t>API/EXPORT</a:t>
              </a:r>
              <a:endParaRPr lang="en-GB" sz="800" b="1" kern="12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153183" y="970755"/>
            <a:ext cx="1266019" cy="1180198"/>
            <a:chOff x="7643901" y="2113851"/>
            <a:chExt cx="1266019" cy="11801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901" y="2113851"/>
              <a:ext cx="1266019" cy="845008"/>
            </a:xfrm>
            <a:prstGeom prst="rect">
              <a:avLst/>
            </a:prstGeom>
            <a:noFill/>
            <a:ln w="38100">
              <a:solidFill>
                <a:srgbClr val="3D6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9" name="TextBox 158"/>
            <p:cNvSpPr txBox="1"/>
            <p:nvPr/>
          </p:nvSpPr>
          <p:spPr>
            <a:xfrm>
              <a:off x="7730375" y="3017050"/>
              <a:ext cx="1084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200" b="1" dirty="0"/>
                <a:t>Contracts </a:t>
              </a:r>
              <a:r>
                <a:rPr lang="en-IE" sz="1200" b="1" dirty="0" err="1"/>
                <a:t>Mgt</a:t>
              </a:r>
              <a:endParaRPr lang="en-IE" sz="1200" b="1" dirty="0"/>
            </a:p>
          </p:txBody>
        </p:sp>
      </p:grpSp>
      <p:grpSp>
        <p:nvGrpSpPr>
          <p:cNvPr id="162" name="Group 161"/>
          <p:cNvGrpSpPr/>
          <p:nvPr/>
        </p:nvGrpSpPr>
        <p:grpSpPr>
          <a:xfrm rot="2828550">
            <a:off x="2999266" y="2126974"/>
            <a:ext cx="1013395" cy="483519"/>
            <a:chOff x="247761" y="4562370"/>
            <a:chExt cx="1013395" cy="483519"/>
          </a:xfrm>
        </p:grpSpPr>
        <p:grpSp>
          <p:nvGrpSpPr>
            <p:cNvPr id="163" name="Group 162"/>
            <p:cNvGrpSpPr/>
            <p:nvPr/>
          </p:nvGrpSpPr>
          <p:grpSpPr>
            <a:xfrm rot="20184016">
              <a:off x="798006" y="4562370"/>
              <a:ext cx="463150" cy="483519"/>
              <a:chOff x="469775" y="123084"/>
              <a:chExt cx="478854" cy="467805"/>
            </a:xfrm>
          </p:grpSpPr>
          <p:sp>
            <p:nvSpPr>
              <p:cNvPr id="167" name="Up Arrow 166"/>
              <p:cNvSpPr/>
              <p:nvPr/>
            </p:nvSpPr>
            <p:spPr>
              <a:xfrm rot="6823645">
                <a:off x="480824" y="123084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8" name="Up Arrow 4"/>
              <p:cNvSpPr/>
              <p:nvPr/>
            </p:nvSpPr>
            <p:spPr>
              <a:xfrm rot="1360845">
                <a:off x="469775" y="236493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 rot="11951696">
              <a:off x="247761" y="4569292"/>
              <a:ext cx="467805" cy="467805"/>
              <a:chOff x="612650" y="123"/>
              <a:chExt cx="467805" cy="467805"/>
            </a:xfrm>
          </p:grpSpPr>
          <p:sp>
            <p:nvSpPr>
              <p:cNvPr id="165" name="Up Arrow 164"/>
              <p:cNvSpPr/>
              <p:nvPr/>
            </p:nvSpPr>
            <p:spPr>
              <a:xfrm rot="4322912">
                <a:off x="612650" y="123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6" name="Up Arrow 4"/>
              <p:cNvSpPr/>
              <p:nvPr/>
            </p:nvSpPr>
            <p:spPr>
              <a:xfrm rot="9639196">
                <a:off x="614644" y="129690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 rot="21224489">
            <a:off x="6118966" y="2815540"/>
            <a:ext cx="1013395" cy="483519"/>
            <a:chOff x="247761" y="4562370"/>
            <a:chExt cx="1013395" cy="483519"/>
          </a:xfrm>
        </p:grpSpPr>
        <p:grpSp>
          <p:nvGrpSpPr>
            <p:cNvPr id="170" name="Group 169"/>
            <p:cNvGrpSpPr/>
            <p:nvPr/>
          </p:nvGrpSpPr>
          <p:grpSpPr>
            <a:xfrm rot="20184016">
              <a:off x="798006" y="4562370"/>
              <a:ext cx="463150" cy="483519"/>
              <a:chOff x="469775" y="123084"/>
              <a:chExt cx="478854" cy="467805"/>
            </a:xfrm>
          </p:grpSpPr>
          <p:sp>
            <p:nvSpPr>
              <p:cNvPr id="174" name="Up Arrow 173"/>
              <p:cNvSpPr/>
              <p:nvPr/>
            </p:nvSpPr>
            <p:spPr>
              <a:xfrm rot="6823645">
                <a:off x="480824" y="123084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5" name="Up Arrow 4"/>
              <p:cNvSpPr/>
              <p:nvPr/>
            </p:nvSpPr>
            <p:spPr>
              <a:xfrm rot="1360845">
                <a:off x="469775" y="236493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 rot="11951696">
              <a:off x="247761" y="4569292"/>
              <a:ext cx="467805" cy="467805"/>
              <a:chOff x="612650" y="123"/>
              <a:chExt cx="467805" cy="467805"/>
            </a:xfrm>
          </p:grpSpPr>
          <p:sp>
            <p:nvSpPr>
              <p:cNvPr id="172" name="Up Arrow 171"/>
              <p:cNvSpPr/>
              <p:nvPr/>
            </p:nvSpPr>
            <p:spPr>
              <a:xfrm rot="4322912">
                <a:off x="612650" y="123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3" name="Up Arrow 4"/>
              <p:cNvSpPr/>
              <p:nvPr/>
            </p:nvSpPr>
            <p:spPr>
              <a:xfrm rot="9639196">
                <a:off x="614644" y="129690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7314828" y="4028629"/>
            <a:ext cx="1598814" cy="1168117"/>
            <a:chOff x="7314828" y="4115457"/>
            <a:chExt cx="1598814" cy="1168117"/>
          </a:xfrm>
        </p:grpSpPr>
        <p:sp>
          <p:nvSpPr>
            <p:cNvPr id="53" name="Rectangle 52"/>
            <p:cNvSpPr/>
            <p:nvPr/>
          </p:nvSpPr>
          <p:spPr>
            <a:xfrm>
              <a:off x="7434779" y="4115457"/>
              <a:ext cx="1080120" cy="737126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 smtClean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314828" y="4821909"/>
              <a:ext cx="1598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 smtClean="0"/>
                <a:t>Business Intelligence System*</a:t>
              </a:r>
            </a:p>
          </p:txBody>
        </p:sp>
      </p:grpSp>
      <p:sp>
        <p:nvSpPr>
          <p:cNvPr id="177" name="Right Arrow 176"/>
          <p:cNvSpPr/>
          <p:nvPr/>
        </p:nvSpPr>
        <p:spPr>
          <a:xfrm rot="18824352">
            <a:off x="3025669" y="4863239"/>
            <a:ext cx="775542" cy="4540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/>
              <a:t>Login</a:t>
            </a:r>
            <a:endParaRPr lang="en-IE" dirty="0"/>
          </a:p>
        </p:txBody>
      </p:sp>
      <p:sp>
        <p:nvSpPr>
          <p:cNvPr id="179" name="Right Arrow 178"/>
          <p:cNvSpPr/>
          <p:nvPr/>
        </p:nvSpPr>
        <p:spPr>
          <a:xfrm rot="16200000">
            <a:off x="4267221" y="4813900"/>
            <a:ext cx="775542" cy="4540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/>
              <a:t>Login</a:t>
            </a:r>
            <a:endParaRPr lang="en-IE" dirty="0"/>
          </a:p>
        </p:txBody>
      </p:sp>
      <p:sp>
        <p:nvSpPr>
          <p:cNvPr id="180" name="Right Arrow 179"/>
          <p:cNvSpPr/>
          <p:nvPr/>
        </p:nvSpPr>
        <p:spPr>
          <a:xfrm rot="2860106" flipH="1">
            <a:off x="5530557" y="4839984"/>
            <a:ext cx="775542" cy="4540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/>
              <a:t>Login</a:t>
            </a:r>
            <a:endParaRPr lang="en-IE" dirty="0"/>
          </a:p>
        </p:txBody>
      </p:sp>
      <p:sp>
        <p:nvSpPr>
          <p:cNvPr id="181" name="TextBox 180"/>
          <p:cNvSpPr txBox="1"/>
          <p:nvPr/>
        </p:nvSpPr>
        <p:spPr>
          <a:xfrm>
            <a:off x="2843808" y="4373797"/>
            <a:ext cx="361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ICS Skills Centre and Candidate Administration System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5250746" y="1176540"/>
            <a:ext cx="850192" cy="380252"/>
            <a:chOff x="247761" y="4562370"/>
            <a:chExt cx="1013395" cy="483519"/>
          </a:xfrm>
        </p:grpSpPr>
        <p:grpSp>
          <p:nvGrpSpPr>
            <p:cNvPr id="185" name="Group 184"/>
            <p:cNvGrpSpPr/>
            <p:nvPr/>
          </p:nvGrpSpPr>
          <p:grpSpPr>
            <a:xfrm rot="20184016">
              <a:off x="798006" y="4562370"/>
              <a:ext cx="463150" cy="483519"/>
              <a:chOff x="469775" y="123084"/>
              <a:chExt cx="478854" cy="467805"/>
            </a:xfrm>
          </p:grpSpPr>
          <p:sp>
            <p:nvSpPr>
              <p:cNvPr id="189" name="Up Arrow 188"/>
              <p:cNvSpPr/>
              <p:nvPr/>
            </p:nvSpPr>
            <p:spPr>
              <a:xfrm rot="6823645">
                <a:off x="480824" y="123084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0" name="Up Arrow 4"/>
              <p:cNvSpPr/>
              <p:nvPr/>
            </p:nvSpPr>
            <p:spPr>
              <a:xfrm rot="1360845">
                <a:off x="469775" y="236493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 rot="11951696">
              <a:off x="247761" y="4569292"/>
              <a:ext cx="467805" cy="467805"/>
              <a:chOff x="612650" y="123"/>
              <a:chExt cx="467805" cy="467805"/>
            </a:xfrm>
          </p:grpSpPr>
          <p:sp>
            <p:nvSpPr>
              <p:cNvPr id="187" name="Up Arrow 186"/>
              <p:cNvSpPr/>
              <p:nvPr/>
            </p:nvSpPr>
            <p:spPr>
              <a:xfrm rot="4322912">
                <a:off x="612650" y="123"/>
                <a:ext cx="467805" cy="467805"/>
              </a:xfrm>
              <a:prstGeom prst="upArrow">
                <a:avLst>
                  <a:gd name="adj1" fmla="val 50000"/>
                  <a:gd name="adj2" fmla="val 35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8" name="Up Arrow 4"/>
              <p:cNvSpPr/>
              <p:nvPr/>
            </p:nvSpPr>
            <p:spPr>
              <a:xfrm rot="9639196">
                <a:off x="614644" y="129690"/>
                <a:ext cx="385939" cy="233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56896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800" b="1" kern="1200" dirty="0" smtClean="0"/>
                  <a:t>API</a:t>
                </a:r>
                <a:endParaRPr lang="en-GB" sz="800" b="1" kern="1200" dirty="0"/>
              </a:p>
            </p:txBody>
          </p:sp>
        </p:grpSp>
      </p:grpSp>
      <p:pic>
        <p:nvPicPr>
          <p:cNvPr id="3" name="Picture 2" descr="S:\Tenders etc\ERC\Dialogue Meeting\Images\test_centre_portal_2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10033" r="35815" b="55060"/>
          <a:stretch/>
        </p:blipFill>
        <p:spPr bwMode="auto">
          <a:xfrm>
            <a:off x="3186960" y="2780928"/>
            <a:ext cx="2969216" cy="1502322"/>
          </a:xfrm>
          <a:prstGeom prst="ellipse">
            <a:avLst/>
          </a:prstGeom>
          <a:noFill/>
          <a:ln w="38100">
            <a:solidFill>
              <a:srgbClr val="3D66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3928" y="3362517"/>
            <a:ext cx="1462724" cy="369332"/>
          </a:xfrm>
          <a:prstGeom prst="rect">
            <a:avLst/>
          </a:prstGeom>
          <a:solidFill>
            <a:schemeClr val="bg1"/>
          </a:solidFill>
          <a:ln>
            <a:solidFill>
              <a:srgbClr val="3D6696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ics-skills.net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872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8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ICS Group Overview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ICS Skills Objectives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ICS Skills Statistics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Proven Success&amp;quot;&quot;/&gt;&lt;property id=&quot;20307&quot; value=&quot;299&quot;/&gt;&lt;/object&gt;&lt;object type=&quot;3&quot; unique_id=&quot;10008&quot;&gt;&lt;property id=&quot;20148&quot; value=&quot;5&quot;/&gt;&lt;property id=&quot;20300&quot; value=&quot;Slide 6 - &amp;quot;Our accredited centres&amp;quot;&quot;/&gt;&lt;property id=&quot;20307&quot; value=&quot;300&quot;/&gt;&lt;/object&gt;&lt;object type=&quot;3&quot; unique_id=&quot;10009&quot;&gt;&lt;property id=&quot;20148&quot; value=&quot;5&quot;/&gt;&lt;property id=&quot;20300&quot; value=&quot;Slide 7 - &amp;quot;ICS Skills In Education&amp;quot;&quot;/&gt;&lt;property id=&quot;20307&quot; value=&quot;260&quot;/&gt;&lt;/object&gt;&lt;object type=&quot;3&quot; unique_id=&quot;10010&quot;&gt;&lt;property id=&quot;20148&quot; value=&quot;5&quot;/&gt;&lt;property id=&quot;20300&quot; value=&quot;Slide 8 - &amp;quot;ICS Skills Market&amp;quot;&quot;/&gt;&lt;property id=&quot;20307&quot; value=&quot;298&quot;/&gt;&lt;/object&gt;&lt;object type=&quot;3&quot; unique_id=&quot;10011&quot;&gt;&lt;property id=&quot;20148&quot; value=&quot;5&quot;/&gt;&lt;property id=&quot;20300&quot; value=&quot;Slide 9 - &amp;quot;Our current solution&amp;quot;&quot;/&gt;&lt;property id=&quot;20307&quot; value=&quot;308&quot;/&gt;&lt;/object&gt;&lt;object type=&quot;3&quot; unique_id=&quot;10081&quot;&gt;&lt;property id=&quot;20148&quot; value=&quot;5&quot;/&gt;&lt;property id=&quot;20300&quot; value=&quot;Slide 10 - &amp;quot;What the Irish Computer Society will contribute:&amp;quot;&quot;/&gt;&lt;property id=&quot;20307&quot; value=&quot;309&quot;/&gt;&lt;/object&gt;&lt;object type=&quot;3&quot; unique_id=&quot;10129&quot;&gt;&lt;property id=&quot;20148&quot; value=&quot;5&quot;/&gt;&lt;property id=&quot;20300&quot; value=&quot;Slide 1&quot;/&gt;&lt;property id=&quot;20307&quot; value=&quot;310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289</Words>
  <Application>Microsoft Office PowerPoint</Application>
  <PresentationFormat>On-screen Show (4:3)</PresentationFormat>
  <Paragraphs>89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ICS Group Overview</vt:lpstr>
      <vt:lpstr>ICS Skills Objectives</vt:lpstr>
      <vt:lpstr>ICS Skills Statistics</vt:lpstr>
      <vt:lpstr>Proven Success</vt:lpstr>
      <vt:lpstr>Our accredited centres</vt:lpstr>
      <vt:lpstr>ICS Skills In Education</vt:lpstr>
      <vt:lpstr>ICS Skills Market</vt:lpstr>
      <vt:lpstr>Our current solution</vt:lpstr>
      <vt:lpstr>Vocational Education and Training </vt:lpstr>
      <vt:lpstr>Further Education and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1</dc:title>
  <dc:creator>Jim Gregg</dc:creator>
  <cp:lastModifiedBy>Mary Cleary</cp:lastModifiedBy>
  <cp:revision>90</cp:revision>
  <cp:lastPrinted>2013-07-11T14:56:22Z</cp:lastPrinted>
  <dcterms:created xsi:type="dcterms:W3CDTF">2013-07-10T14:45:31Z</dcterms:created>
  <dcterms:modified xsi:type="dcterms:W3CDTF">2014-11-06T09:51:44Z</dcterms:modified>
</cp:coreProperties>
</file>