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128" r:id="rId1"/>
  </p:sldMasterIdLst>
  <p:notesMasterIdLst>
    <p:notesMasterId r:id="rId6"/>
  </p:notesMasterIdLst>
  <p:sldIdLst>
    <p:sldId id="280" r:id="rId2"/>
    <p:sldId id="283" r:id="rId3"/>
    <p:sldId id="279" r:id="rId4"/>
    <p:sldId id="281" r:id="rId5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200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908866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07" y="7528559"/>
            <a:ext cx="13004932" cy="205232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>
              <a:lnSpc>
                <a:spcPct val="100000"/>
              </a:lnSpc>
            </a:pPr>
            <a:endParaRPr lang="en-US" sz="26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07" y="7528559"/>
            <a:ext cx="13004932" cy="205232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>
              <a:lnSpc>
                <a:spcPct val="100000"/>
              </a:lnSpc>
            </a:pPr>
            <a:endParaRPr lang="en-US" sz="26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7887548"/>
            <a:ext cx="13008189" cy="186943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2400" y="2384213"/>
            <a:ext cx="5527040" cy="2167467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2400" y="4556195"/>
            <a:ext cx="5527040" cy="25964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7484395"/>
            <a:ext cx="13004800" cy="1061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85" y="7826019"/>
            <a:ext cx="13004894" cy="180785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17C7-B787-4E50-994D-5E804113A1E9}" type="datetime4">
              <a:rPr lang="en-US" smtClean="0"/>
              <a:pPr/>
              <a:t>gennaio 12,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7762241"/>
            <a:ext cx="10295467" cy="19913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70510" y="8743883"/>
            <a:ext cx="10437676" cy="101261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79" y="7697546"/>
            <a:ext cx="10816808" cy="1319694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390364" y="8699033"/>
            <a:ext cx="10617822" cy="1054568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gennaio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7762241"/>
            <a:ext cx="10295467" cy="19913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70510" y="8743883"/>
            <a:ext cx="10437676" cy="101261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79" y="7697546"/>
            <a:ext cx="10816808" cy="1319694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390364" y="8699033"/>
            <a:ext cx="10617822" cy="1054568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gennaio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Testo titolo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7762241"/>
            <a:ext cx="10295467" cy="19913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70510" y="8743883"/>
            <a:ext cx="10437676" cy="101261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2275842"/>
            <a:ext cx="11054080" cy="531029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79" y="7697546"/>
            <a:ext cx="10816808" cy="1319694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390364" y="8699033"/>
            <a:ext cx="10617822" cy="1054568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gennaio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" y="7887548"/>
            <a:ext cx="13008189" cy="186943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>
              <a:lnSpc>
                <a:spcPct val="100000"/>
              </a:lnSpc>
            </a:pPr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07" y="7528559"/>
            <a:ext cx="13004932" cy="205232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>
              <a:lnSpc>
                <a:spcPct val="100000"/>
              </a:lnSpc>
            </a:pPr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07" y="7528559"/>
            <a:ext cx="13004932" cy="205232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>
              <a:lnSpc>
                <a:spcPct val="100000"/>
              </a:lnSpc>
            </a:pPr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5168054"/>
            <a:ext cx="11054080" cy="1937173"/>
          </a:xfrm>
        </p:spPr>
        <p:txBody>
          <a:bodyPr anchor="t"/>
          <a:lstStyle>
            <a:lvl1pPr algn="l">
              <a:defRPr sz="5700" b="0" i="0" cap="all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3034454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484395"/>
            <a:ext cx="13004800" cy="1061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85" y="7826019"/>
            <a:ext cx="13004894" cy="180785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gennaio 12,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570510" y="8743883"/>
            <a:ext cx="10437676" cy="101261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7762241"/>
            <a:ext cx="10295467" cy="19913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/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279" y="7697546"/>
            <a:ext cx="10816808" cy="1319694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390364" y="8699033"/>
            <a:ext cx="10617822" cy="1054568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gennaio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975360" y="2184807"/>
            <a:ext cx="5201920" cy="551403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6827520" y="2184807"/>
            <a:ext cx="5201920" cy="551403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2570510" y="8743883"/>
            <a:ext cx="10437676" cy="101261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/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7762241"/>
            <a:ext cx="10295467" cy="19913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/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360" y="2183272"/>
            <a:ext cx="5201920" cy="909884"/>
          </a:xfrm>
        </p:spPr>
        <p:txBody>
          <a:bodyPr anchor="b">
            <a:normAutofit/>
          </a:bodyPr>
          <a:lstStyle>
            <a:lvl1pPr marL="0" indent="0">
              <a:buNone/>
              <a:defRPr sz="2800" b="0" baseline="0">
                <a:solidFill>
                  <a:schemeClr val="tx2"/>
                </a:solidFill>
                <a:latin typeface="+mj-lt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7520" y="2183272"/>
            <a:ext cx="5201920" cy="909884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2"/>
                </a:solidFill>
                <a:latin typeface="+mj-lt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Freeform 11"/>
          <p:cNvSpPr/>
          <p:nvPr/>
        </p:nvSpPr>
        <p:spPr>
          <a:xfrm>
            <a:off x="-279" y="7697546"/>
            <a:ext cx="10816808" cy="1319694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390364" y="8699033"/>
            <a:ext cx="10617822" cy="1054568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gennaio 12,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975360" y="3142827"/>
            <a:ext cx="5201920" cy="455168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827520" y="3142827"/>
            <a:ext cx="5201920" cy="455168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" y="7125549"/>
            <a:ext cx="10579947" cy="22352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8151705"/>
            <a:ext cx="13009320" cy="16018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/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" y="7073295"/>
            <a:ext cx="10915366" cy="132024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3388" y="8101322"/>
            <a:ext cx="13008188" cy="132308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gennaio 12,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8151705"/>
            <a:ext cx="13009320" cy="16018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/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7653870"/>
            <a:ext cx="4673599" cy="171704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3388" y="8101322"/>
            <a:ext cx="13008188" cy="132308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78" y="7604651"/>
            <a:ext cx="4872862" cy="1343609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gennaio 12,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" y="7125549"/>
            <a:ext cx="10579947" cy="22352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8151705"/>
            <a:ext cx="13009320" cy="16018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/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355" y="866987"/>
            <a:ext cx="4811776" cy="1300480"/>
          </a:xfrm>
        </p:spPr>
        <p:txBody>
          <a:bodyPr anchor="b">
            <a:noAutofit/>
          </a:bodyPr>
          <a:lstStyle>
            <a:lvl1pPr algn="l">
              <a:defRPr sz="31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7073295"/>
            <a:ext cx="10915366" cy="132024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3388" y="8101322"/>
            <a:ext cx="13008188" cy="132308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gennaio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502400" y="866987"/>
            <a:ext cx="5527040" cy="596053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961812" y="2171802"/>
            <a:ext cx="4811776" cy="468172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3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570510" y="8743883"/>
            <a:ext cx="10437676" cy="101261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/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7762241"/>
            <a:ext cx="10295467" cy="19913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/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02400" y="866987"/>
            <a:ext cx="5527040" cy="5960532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279" y="7697546"/>
            <a:ext cx="10816808" cy="1319694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390364" y="8699033"/>
            <a:ext cx="10617822" cy="1054568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gennaio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62355" y="866987"/>
            <a:ext cx="4811776" cy="1300480"/>
          </a:xfrm>
        </p:spPr>
        <p:txBody>
          <a:bodyPr anchor="b">
            <a:noAutofit/>
          </a:bodyPr>
          <a:lstStyle>
            <a:lvl1pPr algn="l">
              <a:defRPr sz="31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62356" y="2167467"/>
            <a:ext cx="4809067" cy="468714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3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5360" y="390596"/>
            <a:ext cx="11054080" cy="1625600"/>
          </a:xfrm>
          <a:prstGeom prst="rect">
            <a:avLst/>
          </a:prstGeom>
        </p:spPr>
        <p:txBody>
          <a:bodyPr vert="horz" lIns="0" tIns="65023" rIns="0" bIns="65023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360" y="2275841"/>
            <a:ext cx="11054080" cy="6436925"/>
          </a:xfrm>
          <a:prstGeom prst="rect">
            <a:avLst/>
          </a:prstGeom>
        </p:spPr>
        <p:txBody>
          <a:bodyPr vert="horz" lIns="0" tIns="65023" rIns="0" bIns="65023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03360" y="9125938"/>
            <a:ext cx="2817707" cy="519289"/>
          </a:xfrm>
          <a:prstGeom prst="rect">
            <a:avLst/>
          </a:prstGeom>
        </p:spPr>
        <p:txBody>
          <a:bodyPr vert="horz" lIns="0" tIns="65023" rIns="0" bIns="0" rtlCol="0" anchor="b" anchorCtr="0"/>
          <a:lstStyle>
            <a:lvl1pPr algn="r">
              <a:defRPr lang="en-US" sz="1300" kern="1200" cap="all" spc="156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2B1B13E-D5AF-485E-81A1-82A140076526}" type="datetime4">
              <a:rPr lang="en-US" smtClean="0"/>
              <a:pPr/>
              <a:t>gennaio 12,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120" y="9125938"/>
            <a:ext cx="4118187" cy="519289"/>
          </a:xfrm>
          <a:prstGeom prst="rect">
            <a:avLst/>
          </a:prstGeom>
        </p:spPr>
        <p:txBody>
          <a:bodyPr vert="horz" lIns="0" tIns="65023" rIns="0" bIns="0" rtlCol="0" anchor="b" anchorCtr="0"/>
          <a:lstStyle>
            <a:lvl1pPr algn="l">
              <a:defRPr sz="1300" cap="all" spc="156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29440" y="9125938"/>
            <a:ext cx="650240" cy="519289"/>
          </a:xfrm>
          <a:prstGeom prst="rect">
            <a:avLst/>
          </a:prstGeom>
        </p:spPr>
        <p:txBody>
          <a:bodyPr vert="horz" lIns="0" tIns="65023" rIns="0" bIns="0" rtlCol="0" anchor="b" anchorCtr="0"/>
          <a:lstStyle>
            <a:lvl1pPr algn="r">
              <a:defRPr sz="1600" b="1" baseline="0">
                <a:solidFill>
                  <a:srgbClr val="4D4D4D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</p:sldLayoutIdLst>
  <p:txStyles>
    <p:titleStyle>
      <a:lvl1pPr algn="l" defTabSz="1300460" rtl="0" eaLnBrk="1" latinLnBrk="0" hangingPunct="1">
        <a:spcBef>
          <a:spcPct val="0"/>
        </a:spcBef>
        <a:buNone/>
        <a:defRPr sz="51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390138" algn="l" defTabSz="1300460" rtl="0" eaLnBrk="1" latinLnBrk="0" hangingPunct="1">
        <a:lnSpc>
          <a:spcPct val="100000"/>
        </a:lnSpc>
        <a:spcBef>
          <a:spcPts val="996"/>
        </a:spcBef>
        <a:buClr>
          <a:schemeClr val="accent1"/>
        </a:buClr>
        <a:buSzPct val="85000"/>
        <a:buFont typeface="Wingdings 3" pitchFamily="18" charset="2"/>
        <a:buChar char="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390138" algn="l" defTabSz="1300460" rtl="0" eaLnBrk="1" latinLnBrk="0" hangingPunct="1">
        <a:lnSpc>
          <a:spcPct val="100000"/>
        </a:lnSpc>
        <a:spcBef>
          <a:spcPts val="996"/>
        </a:spcBef>
        <a:buClr>
          <a:schemeClr val="accent1"/>
        </a:buClr>
        <a:buSzPct val="85000"/>
        <a:buFont typeface="Wingdings 3" pitchFamily="18" charset="2"/>
        <a:buChar char=""/>
        <a:defRPr sz="23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90138" algn="l" defTabSz="1300460" rtl="0" eaLnBrk="1" latinLnBrk="0" hangingPunct="1">
        <a:lnSpc>
          <a:spcPct val="100000"/>
        </a:lnSpc>
        <a:spcBef>
          <a:spcPts val="996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90138" algn="l" defTabSz="1300460" rtl="0" eaLnBrk="1" latinLnBrk="0" hangingPunct="1">
        <a:lnSpc>
          <a:spcPct val="100000"/>
        </a:lnSpc>
        <a:spcBef>
          <a:spcPts val="996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90138" algn="l" defTabSz="1300460" rtl="0" eaLnBrk="1" latinLnBrk="0" hangingPunct="1">
        <a:lnSpc>
          <a:spcPct val="100000"/>
        </a:lnSpc>
        <a:spcBef>
          <a:spcPts val="996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90138" algn="l" defTabSz="1300460" rtl="0" eaLnBrk="1" latinLnBrk="0" hangingPunct="1">
        <a:lnSpc>
          <a:spcPct val="100000"/>
        </a:lnSpc>
        <a:spcBef>
          <a:spcPts val="996"/>
        </a:spcBef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90138" algn="l" defTabSz="1300460" rtl="0" eaLnBrk="1" latinLnBrk="0" hangingPunct="1">
        <a:lnSpc>
          <a:spcPct val="100000"/>
        </a:lnSpc>
        <a:spcBef>
          <a:spcPts val="996"/>
        </a:spcBef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90138" algn="l" defTabSz="1300460" rtl="0" eaLnBrk="1" latinLnBrk="0" hangingPunct="1">
        <a:lnSpc>
          <a:spcPct val="100000"/>
        </a:lnSpc>
        <a:spcBef>
          <a:spcPts val="996"/>
        </a:spcBef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90138" algn="l" defTabSz="1300460" rtl="0" eaLnBrk="1" latinLnBrk="0" hangingPunct="1">
        <a:lnSpc>
          <a:spcPct val="100000"/>
        </a:lnSpc>
        <a:spcBef>
          <a:spcPts val="996"/>
        </a:spcBef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National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Council</a:t>
            </a:r>
            <a:r>
              <a:rPr lang="it-IT" dirty="0" smtClean="0"/>
              <a:t> of </a:t>
            </a:r>
            <a:r>
              <a:rPr lang="it-IT" dirty="0" err="1" smtClean="0"/>
              <a:t>Italy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 anchor="t">
            <a:normAutofit fontScale="85000" lnSpcReduction="20000"/>
          </a:bodyPr>
          <a:lstStyle/>
          <a:p>
            <a:r>
              <a:rPr lang="it-IT" dirty="0" err="1" smtClean="0"/>
              <a:t>Biggest</a:t>
            </a:r>
            <a:r>
              <a:rPr lang="it-IT" dirty="0" smtClean="0"/>
              <a:t> public </a:t>
            </a:r>
            <a:r>
              <a:rPr lang="it-IT" dirty="0" err="1" smtClean="0"/>
              <a:t>research</a:t>
            </a:r>
            <a:r>
              <a:rPr lang="it-IT" dirty="0" smtClean="0"/>
              <a:t> center in </a:t>
            </a:r>
            <a:r>
              <a:rPr lang="it-IT" dirty="0" err="1" smtClean="0"/>
              <a:t>Italy</a:t>
            </a:r>
            <a:endParaRPr lang="it-IT" dirty="0" smtClean="0"/>
          </a:p>
          <a:p>
            <a:r>
              <a:rPr lang="it-IT" dirty="0" smtClean="0"/>
              <a:t>Some </a:t>
            </a:r>
            <a:r>
              <a:rPr lang="it-IT" dirty="0" err="1" smtClean="0"/>
              <a:t>history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In 1923…….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75333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Institute</a:t>
            </a:r>
            <a:r>
              <a:rPr lang="it-IT" dirty="0" smtClean="0"/>
              <a:t> for Educational Technologies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Genova</a:t>
            </a:r>
          </a:p>
          <a:p>
            <a:r>
              <a:rPr lang="it-IT" dirty="0" smtClean="0"/>
              <a:t>Palermo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78369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000" y="828377"/>
            <a:ext cx="10464800" cy="1362100"/>
          </a:xfrm>
        </p:spPr>
        <p:txBody>
          <a:bodyPr/>
          <a:lstStyle/>
          <a:p>
            <a:r>
              <a:rPr lang="it-IT" dirty="0" smtClean="0"/>
              <a:t>Some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areas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70000" y="2705882"/>
            <a:ext cx="10464800" cy="5890355"/>
          </a:xfrm>
        </p:spPr>
        <p:txBody>
          <a:bodyPr anchor="t">
            <a:normAutofit fontScale="85000" lnSpcReduction="20000"/>
          </a:bodyPr>
          <a:lstStyle/>
          <a:p>
            <a:pPr>
              <a:spcBef>
                <a:spcPts val="2400"/>
              </a:spcBef>
            </a:pPr>
            <a:r>
              <a:rPr lang="it-IT" dirty="0" smtClean="0"/>
              <a:t>Mobile Learning</a:t>
            </a:r>
          </a:p>
          <a:p>
            <a:pPr>
              <a:spcBef>
                <a:spcPts val="2400"/>
              </a:spcBef>
            </a:pPr>
            <a:r>
              <a:rPr lang="it-IT" dirty="0" smtClean="0"/>
              <a:t>E-learning</a:t>
            </a:r>
          </a:p>
          <a:p>
            <a:pPr>
              <a:spcBef>
                <a:spcPts val="2400"/>
              </a:spcBef>
            </a:pPr>
            <a:r>
              <a:rPr lang="it-IT" dirty="0" err="1" smtClean="0"/>
              <a:t>Robotics</a:t>
            </a:r>
            <a:r>
              <a:rPr lang="it-IT" dirty="0" smtClean="0"/>
              <a:t>/</a:t>
            </a:r>
            <a:r>
              <a:rPr lang="it-IT" dirty="0" err="1" smtClean="0"/>
              <a:t>augmented</a:t>
            </a:r>
            <a:r>
              <a:rPr lang="it-IT" dirty="0" smtClean="0"/>
              <a:t> reality</a:t>
            </a:r>
          </a:p>
          <a:p>
            <a:pPr>
              <a:spcBef>
                <a:spcPts val="2400"/>
              </a:spcBef>
            </a:pPr>
            <a:r>
              <a:rPr lang="it-IT" dirty="0" smtClean="0"/>
              <a:t>ICT for STEM </a:t>
            </a:r>
            <a:r>
              <a:rPr lang="it-IT" dirty="0" err="1" smtClean="0"/>
              <a:t>education</a:t>
            </a:r>
            <a:endParaRPr lang="it-IT" dirty="0" smtClean="0"/>
          </a:p>
          <a:p>
            <a:pPr>
              <a:spcBef>
                <a:spcPts val="2400"/>
              </a:spcBef>
            </a:pPr>
            <a:r>
              <a:rPr lang="it-IT" dirty="0" smtClean="0"/>
              <a:t>SG</a:t>
            </a:r>
          </a:p>
          <a:p>
            <a:pPr>
              <a:spcBef>
                <a:spcPts val="2400"/>
              </a:spcBef>
            </a:pPr>
            <a:r>
              <a:rPr lang="it-IT" dirty="0" smtClean="0"/>
              <a:t>OER</a:t>
            </a:r>
          </a:p>
          <a:p>
            <a:pPr>
              <a:spcBef>
                <a:spcPts val="2400"/>
              </a:spcBef>
            </a:pPr>
            <a:r>
              <a:rPr lang="it-IT" dirty="0" err="1" smtClean="0"/>
              <a:t>OpenData</a:t>
            </a:r>
            <a:r>
              <a:rPr lang="it-IT" dirty="0" smtClean="0"/>
              <a:t> (LOD)</a:t>
            </a:r>
          </a:p>
          <a:p>
            <a:pPr>
              <a:spcBef>
                <a:spcPts val="2400"/>
              </a:spcBef>
            </a:pPr>
            <a:r>
              <a:rPr lang="it-IT" dirty="0" smtClean="0"/>
              <a:t>Learning Analytics</a:t>
            </a:r>
          </a:p>
          <a:p>
            <a:pPr>
              <a:spcBef>
                <a:spcPts val="2400"/>
              </a:spcBef>
            </a:pPr>
            <a:r>
              <a:rPr lang="it-IT" dirty="0" smtClean="0"/>
              <a:t>E-</a:t>
            </a:r>
            <a:r>
              <a:rPr lang="it-IT" dirty="0" err="1" smtClean="0"/>
              <a:t>inclusion</a:t>
            </a:r>
            <a:r>
              <a:rPr lang="it-IT" dirty="0" smtClean="0"/>
              <a:t>: </a:t>
            </a:r>
            <a:r>
              <a:rPr lang="it-IT" dirty="0" err="1" smtClean="0"/>
              <a:t>migrants</a:t>
            </a:r>
            <a:r>
              <a:rPr lang="it-IT" dirty="0" smtClean="0"/>
              <a:t>; </a:t>
            </a:r>
            <a:r>
              <a:rPr lang="it-IT" dirty="0" err="1" smtClean="0"/>
              <a:t>demographic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; </a:t>
            </a:r>
            <a:r>
              <a:rPr lang="it-IT" dirty="0" err="1" smtClean="0"/>
              <a:t>elderly</a:t>
            </a:r>
            <a:endParaRPr lang="it-IT" dirty="0" smtClean="0"/>
          </a:p>
          <a:p>
            <a:pPr>
              <a:spcBef>
                <a:spcPts val="2400"/>
              </a:spcBef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49992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000" y="1003268"/>
            <a:ext cx="10464800" cy="1270063"/>
          </a:xfrm>
        </p:spPr>
        <p:txBody>
          <a:bodyPr>
            <a:normAutofit/>
          </a:bodyPr>
          <a:lstStyle/>
          <a:p>
            <a:r>
              <a:rPr lang="it-IT" dirty="0" smtClean="0"/>
              <a:t>Some </a:t>
            </a:r>
            <a:r>
              <a:rPr lang="it-IT" dirty="0" err="1" smtClean="0"/>
              <a:t>projects</a:t>
            </a:r>
            <a:r>
              <a:rPr lang="it-IT" dirty="0" smtClean="0"/>
              <a:t> and </a:t>
            </a:r>
            <a:r>
              <a:rPr lang="it-IT" dirty="0" err="1" smtClean="0"/>
              <a:t>initiatives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70000" y="2595438"/>
            <a:ext cx="10464800" cy="655302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3000"/>
              </a:spcBef>
            </a:pPr>
            <a:r>
              <a:rPr lang="it-IT" dirty="0" err="1" smtClean="0"/>
              <a:t>Tenegen</a:t>
            </a:r>
            <a:endParaRPr lang="it-IT" dirty="0" smtClean="0"/>
          </a:p>
          <a:p>
            <a:pPr>
              <a:spcBef>
                <a:spcPts val="3000"/>
              </a:spcBef>
            </a:pPr>
            <a:r>
              <a:rPr lang="it-IT" dirty="0" smtClean="0"/>
              <a:t>Sloop / Sloop2desc</a:t>
            </a:r>
          </a:p>
          <a:p>
            <a:pPr>
              <a:spcBef>
                <a:spcPts val="3000"/>
              </a:spcBef>
            </a:pPr>
            <a:r>
              <a:rPr lang="it-IT" dirty="0" smtClean="0"/>
              <a:t>Scuola in ospedale</a:t>
            </a:r>
          </a:p>
          <a:p>
            <a:pPr>
              <a:spcBef>
                <a:spcPts val="3000"/>
              </a:spcBef>
            </a:pPr>
            <a:r>
              <a:rPr lang="it-IT" dirty="0" err="1" smtClean="0"/>
              <a:t>Migrants</a:t>
            </a:r>
            <a:r>
              <a:rPr lang="it-IT" dirty="0" smtClean="0"/>
              <a:t> in Mazara del Vallo</a:t>
            </a:r>
          </a:p>
          <a:p>
            <a:pPr>
              <a:spcBef>
                <a:spcPts val="3000"/>
              </a:spcBef>
            </a:pPr>
            <a:r>
              <a:rPr lang="it-IT" dirty="0" err="1" smtClean="0"/>
              <a:t>Moule</a:t>
            </a:r>
            <a:r>
              <a:rPr lang="it-IT" dirty="0" smtClean="0"/>
              <a:t> / </a:t>
            </a:r>
            <a:r>
              <a:rPr lang="it-IT" dirty="0" err="1" smtClean="0"/>
              <a:t>Motil</a:t>
            </a:r>
            <a:r>
              <a:rPr lang="it-IT" dirty="0" smtClean="0"/>
              <a:t> / </a:t>
            </a:r>
            <a:r>
              <a:rPr lang="it-IT" dirty="0" err="1" smtClean="0"/>
              <a:t>Melod</a:t>
            </a:r>
            <a:endParaRPr lang="it-IT" dirty="0" smtClean="0"/>
          </a:p>
          <a:p>
            <a:pPr>
              <a:spcBef>
                <a:spcPts val="3000"/>
              </a:spcBef>
            </a:pPr>
            <a:r>
              <a:rPr lang="it-IT" dirty="0"/>
              <a:t>Web </a:t>
            </a:r>
            <a:r>
              <a:rPr lang="it-IT" dirty="0" err="1"/>
              <a:t>health</a:t>
            </a:r>
            <a:r>
              <a:rPr lang="it-IT" dirty="0"/>
              <a:t> </a:t>
            </a:r>
            <a:r>
              <a:rPr lang="it-IT" dirty="0" err="1"/>
              <a:t>application</a:t>
            </a:r>
            <a:r>
              <a:rPr lang="it-IT" dirty="0"/>
              <a:t> for ADHD </a:t>
            </a:r>
            <a:r>
              <a:rPr lang="it-IT" dirty="0" err="1"/>
              <a:t>monitoring</a:t>
            </a:r>
            <a:r>
              <a:rPr lang="it-IT" dirty="0"/>
              <a:t> with </a:t>
            </a:r>
            <a:r>
              <a:rPr lang="it-IT" dirty="0" smtClean="0"/>
              <a:t>ICT</a:t>
            </a:r>
          </a:p>
          <a:p>
            <a:pPr>
              <a:spcBef>
                <a:spcPts val="3000"/>
              </a:spcBef>
            </a:pPr>
            <a:r>
              <a:rPr lang="it-IT" dirty="0" smtClean="0"/>
              <a:t>KALEIDOSCOPE (</a:t>
            </a:r>
            <a:r>
              <a:rPr lang="it-IT" dirty="0" err="1" smtClean="0"/>
              <a:t>NoE</a:t>
            </a:r>
            <a:r>
              <a:rPr lang="it-IT" dirty="0" smtClean="0"/>
              <a:t>)</a:t>
            </a:r>
          </a:p>
          <a:p>
            <a:pPr>
              <a:spcBef>
                <a:spcPts val="3000"/>
              </a:spcBef>
            </a:pPr>
            <a:r>
              <a:rPr lang="it-IT" dirty="0" smtClean="0"/>
              <a:t>Gala (</a:t>
            </a:r>
            <a:r>
              <a:rPr lang="it-IT" dirty="0" err="1" smtClean="0"/>
              <a:t>NoE</a:t>
            </a:r>
            <a:r>
              <a:rPr lang="it-IT" dirty="0" smtClean="0"/>
              <a:t>)</a:t>
            </a:r>
          </a:p>
          <a:p>
            <a:pPr>
              <a:spcBef>
                <a:spcPts val="2400"/>
              </a:spcBef>
            </a:pPr>
            <a:r>
              <a:rPr lang="it-IT" dirty="0" smtClean="0">
                <a:solidFill>
                  <a:srgbClr val="FFFF00"/>
                </a:solidFill>
              </a:rPr>
              <a:t>TD Journal</a:t>
            </a:r>
            <a:endParaRPr 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367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913</TotalTime>
  <Words>98</Words>
  <Application>Microsoft Macintosh PowerPoint</Application>
  <PresentationFormat>Personalizzato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Urban pop</vt:lpstr>
      <vt:lpstr>National Research Council of Italy</vt:lpstr>
      <vt:lpstr>Institute for Educational Technologies</vt:lpstr>
      <vt:lpstr>Some research areas</vt:lpstr>
      <vt:lpstr>Some projects and initiatives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O1 - QA System in the practice _x0017_the European VET institutions</dc:title>
  <cp:lastModifiedBy>giovanni</cp:lastModifiedBy>
  <cp:revision>24</cp:revision>
  <dcterms:modified xsi:type="dcterms:W3CDTF">2015-01-12T15:54:55Z</dcterms:modified>
</cp:coreProperties>
</file>