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28" r:id="rId1"/>
  </p:sldMasterIdLst>
  <p:notesMasterIdLst>
    <p:notesMasterId r:id="rId28"/>
  </p:notesMasterIdLst>
  <p:sldIdLst>
    <p:sldId id="256" r:id="rId2"/>
    <p:sldId id="257" r:id="rId3"/>
    <p:sldId id="258" r:id="rId4"/>
    <p:sldId id="301" r:id="rId5"/>
    <p:sldId id="288" r:id="rId6"/>
    <p:sldId id="290" r:id="rId7"/>
    <p:sldId id="271" r:id="rId8"/>
    <p:sldId id="304" r:id="rId9"/>
    <p:sldId id="261" r:id="rId10"/>
    <p:sldId id="293" r:id="rId11"/>
    <p:sldId id="273" r:id="rId12"/>
    <p:sldId id="274" r:id="rId13"/>
    <p:sldId id="296" r:id="rId14"/>
    <p:sldId id="294" r:id="rId15"/>
    <p:sldId id="263" r:id="rId16"/>
    <p:sldId id="275" r:id="rId17"/>
    <p:sldId id="276" r:id="rId18"/>
    <p:sldId id="295" r:id="rId19"/>
    <p:sldId id="298" r:id="rId20"/>
    <p:sldId id="265" r:id="rId21"/>
    <p:sldId id="297" r:id="rId22"/>
    <p:sldId id="300" r:id="rId23"/>
    <p:sldId id="302" r:id="rId24"/>
    <p:sldId id="306" r:id="rId25"/>
    <p:sldId id="305" r:id="rId26"/>
    <p:sldId id="268" r:id="rId2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92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908866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07" y="7528559"/>
            <a:ext cx="13004932" cy="205232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>
              <a:lnSpc>
                <a:spcPct val="100000"/>
              </a:lnSpc>
            </a:pPr>
            <a:endParaRPr lang="en-US" sz="26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7" y="7528559"/>
            <a:ext cx="13004932" cy="205232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>
              <a:lnSpc>
                <a:spcPct val="100000"/>
              </a:lnSpc>
            </a:pPr>
            <a:endParaRPr lang="en-US" sz="26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7887548"/>
            <a:ext cx="13008189" cy="186943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2400" y="2384213"/>
            <a:ext cx="5527040" cy="2167467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2400" y="4556195"/>
            <a:ext cx="5527040" cy="25964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7484395"/>
            <a:ext cx="13004800" cy="106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5" y="7826019"/>
            <a:ext cx="13004894" cy="180785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/>
              <a:pPr/>
              <a:t>gennaio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Testo titolo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Corpo livello cinque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275842"/>
            <a:ext cx="11054080" cy="531029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7887548"/>
            <a:ext cx="13008189" cy="186943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>
              <a:lnSpc>
                <a:spcPct val="100000"/>
              </a:lnSpc>
            </a:pPr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07" y="7528559"/>
            <a:ext cx="13004932" cy="205232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>
              <a:lnSpc>
                <a:spcPct val="100000"/>
              </a:lnSpc>
            </a:pPr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07" y="7528559"/>
            <a:ext cx="13004932" cy="205232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>
              <a:lnSpc>
                <a:spcPct val="100000"/>
              </a:lnSpc>
            </a:pPr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5168054"/>
            <a:ext cx="11054080" cy="1937173"/>
          </a:xfrm>
        </p:spPr>
        <p:txBody>
          <a:bodyPr anchor="t"/>
          <a:lstStyle>
            <a:lvl1pPr algn="l">
              <a:defRPr sz="5700" b="0" i="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03445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484395"/>
            <a:ext cx="13004800" cy="106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5" y="7826019"/>
            <a:ext cx="13004894" cy="180785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gennaio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975360" y="2184807"/>
            <a:ext cx="5201920" cy="551403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6827520" y="2184807"/>
            <a:ext cx="5201920" cy="551403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83272"/>
            <a:ext cx="5201920" cy="909884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520" y="2183272"/>
            <a:ext cx="5201920" cy="909884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975360" y="3142827"/>
            <a:ext cx="5201920" cy="45516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6827520" y="3142827"/>
            <a:ext cx="5201920" cy="455168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7125549"/>
            <a:ext cx="10579947" cy="22352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8151705"/>
            <a:ext cx="13009320" cy="16018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7073295"/>
            <a:ext cx="10915366" cy="132024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3388" y="8101322"/>
            <a:ext cx="13008188" cy="132308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8151705"/>
            <a:ext cx="13009320" cy="16018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7653870"/>
            <a:ext cx="4673599" cy="171704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3388" y="8101322"/>
            <a:ext cx="13008188" cy="132308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8" y="7604651"/>
            <a:ext cx="4872862" cy="134360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7125549"/>
            <a:ext cx="10579947" cy="22352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8151705"/>
            <a:ext cx="13009320" cy="16018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355" y="866987"/>
            <a:ext cx="4811776" cy="13004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7073295"/>
            <a:ext cx="10915366" cy="132024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3388" y="8101322"/>
            <a:ext cx="13008188" cy="132308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502400" y="866987"/>
            <a:ext cx="5527040" cy="596053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61812" y="2171802"/>
            <a:ext cx="4811776" cy="468172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570510" y="8743883"/>
            <a:ext cx="10437676" cy="101261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7762241"/>
            <a:ext cx="10295467" cy="19913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marL="0" algn="ctr" defTabSz="1300460" rtl="0" eaLnBrk="1" latinLnBrk="0" hangingPunct="1"/>
            <a:endParaRPr lang="en-US" sz="26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02400" y="866987"/>
            <a:ext cx="5527040" cy="5960532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79" y="7697546"/>
            <a:ext cx="10816808" cy="131969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90364" y="8699033"/>
            <a:ext cx="10617822" cy="1054568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gennaio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2355" y="866987"/>
            <a:ext cx="4811776" cy="13004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962356" y="2167467"/>
            <a:ext cx="4809067" cy="46871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3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 dpi="0" rotWithShape="1">
            <a:blip r:embed="rId15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390596"/>
            <a:ext cx="11054080" cy="1625600"/>
          </a:xfrm>
          <a:prstGeom prst="rect">
            <a:avLst/>
          </a:prstGeom>
        </p:spPr>
        <p:txBody>
          <a:bodyPr vert="horz" lIns="0" tIns="65023" rIns="0" bIns="65023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275841"/>
            <a:ext cx="11054080" cy="6436925"/>
          </a:xfrm>
          <a:prstGeom prst="rect">
            <a:avLst/>
          </a:prstGeom>
        </p:spPr>
        <p:txBody>
          <a:bodyPr vert="horz" lIns="0" tIns="65023" rIns="0" bIns="65023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03360" y="9125938"/>
            <a:ext cx="2817707" cy="519289"/>
          </a:xfrm>
          <a:prstGeom prst="rect">
            <a:avLst/>
          </a:prstGeom>
        </p:spPr>
        <p:txBody>
          <a:bodyPr vert="horz" lIns="0" tIns="65023" rIns="0" bIns="0" rtlCol="0" anchor="b" anchorCtr="0"/>
          <a:lstStyle>
            <a:lvl1pPr algn="r">
              <a:defRPr lang="en-US" sz="1300" kern="1200" cap="all" spc="156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2B1B13E-D5AF-485E-81A1-82A140076526}" type="datetime4">
              <a:rPr lang="en-US" smtClean="0"/>
              <a:pPr/>
              <a:t>gennaio 12,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" y="9125938"/>
            <a:ext cx="4118187" cy="519289"/>
          </a:xfrm>
          <a:prstGeom prst="rect">
            <a:avLst/>
          </a:prstGeom>
        </p:spPr>
        <p:txBody>
          <a:bodyPr vert="horz" lIns="0" tIns="65023" rIns="0" bIns="0" rtlCol="0" anchor="b" anchorCtr="0"/>
          <a:lstStyle>
            <a:lvl1pPr algn="l">
              <a:defRPr sz="1300" cap="all" spc="156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29440" y="9125938"/>
            <a:ext cx="650240" cy="519289"/>
          </a:xfrm>
          <a:prstGeom prst="rect">
            <a:avLst/>
          </a:prstGeom>
        </p:spPr>
        <p:txBody>
          <a:bodyPr vert="horz" lIns="0" tIns="65023" rIns="0" bIns="0" rtlCol="0" anchor="b" anchorCtr="0"/>
          <a:lstStyle>
            <a:lvl1pPr algn="r">
              <a:defRPr sz="1600" b="1" baseline="0">
                <a:solidFill>
                  <a:srgbClr val="4D4D4D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</p:sldLayoutIdLst>
  <p:txStyles>
    <p:titleStyle>
      <a:lvl1pPr algn="l" defTabSz="1300460" rtl="0" eaLnBrk="1" latinLnBrk="0" hangingPunct="1">
        <a:spcBef>
          <a:spcPct val="0"/>
        </a:spcBef>
        <a:buNone/>
        <a:defRPr sz="5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672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3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90138" algn="l" defTabSz="1300460" rtl="0" eaLnBrk="1" latinLnBrk="0" hangingPunct="1">
        <a:lnSpc>
          <a:spcPct val="100000"/>
        </a:lnSpc>
        <a:spcBef>
          <a:spcPts val="996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4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5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6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7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8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000"/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FFFFFF"/>
                </a:solidFill>
              </a:rPr>
              <a:t>O1</a:t>
            </a:r>
            <a:r>
              <a:rPr lang="it-IT" sz="4800" dirty="0" smtClean="0">
                <a:solidFill>
                  <a:srgbClr val="FFFFFF"/>
                </a:solidFill>
              </a:rPr>
              <a:t/>
            </a:r>
            <a:br>
              <a:rPr lang="it-IT" sz="4800" dirty="0" smtClean="0">
                <a:solidFill>
                  <a:srgbClr val="FFFFFF"/>
                </a:solidFill>
              </a:rPr>
            </a:br>
            <a:r>
              <a:rPr sz="4800" dirty="0" smtClean="0">
                <a:solidFill>
                  <a:srgbClr val="FFFFFF"/>
                </a:solidFill>
              </a:rPr>
              <a:t>QA </a:t>
            </a:r>
            <a:r>
              <a:rPr sz="4800" dirty="0">
                <a:solidFill>
                  <a:srgbClr val="FFFFFF"/>
                </a:solidFill>
              </a:rPr>
              <a:t>System in the practice </a:t>
            </a:r>
            <a:r>
              <a:rPr sz="4800" dirty="0" smtClean="0">
                <a:solidFill>
                  <a:srgbClr val="FFFFFF"/>
                </a:solidFill>
              </a:rPr>
              <a:t>the </a:t>
            </a:r>
            <a:r>
              <a:rPr sz="4800" dirty="0">
                <a:solidFill>
                  <a:srgbClr val="FFFFFF"/>
                </a:solidFill>
              </a:rPr>
              <a:t>European VET institutions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270000" y="5813595"/>
            <a:ext cx="10464800" cy="349418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62204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FFFF"/>
                </a:solidFill>
              </a:rPr>
              <a:t>RESPONSIBLE PARTNER: P6-</a:t>
            </a:r>
            <a:r>
              <a:rPr sz="2800" dirty="0" smtClean="0">
                <a:solidFill>
                  <a:srgbClr val="FFFFFF"/>
                </a:solidFill>
              </a:rPr>
              <a:t>CNR</a:t>
            </a:r>
            <a:r>
              <a:rPr lang="it-IT" sz="2800" dirty="0">
                <a:solidFill>
                  <a:srgbClr val="FFFFFF"/>
                </a:solidFill>
              </a:rPr>
              <a:t> </a:t>
            </a:r>
            <a:endParaRPr lang="it-IT" sz="2800" dirty="0" smtClean="0">
              <a:solidFill>
                <a:srgbClr val="FFFFFF"/>
              </a:solidFill>
            </a:endParaRPr>
          </a:p>
          <a:p>
            <a:pPr defTabSz="362204">
              <a:defRPr sz="1800">
                <a:solidFill>
                  <a:srgbClr val="000000"/>
                </a:solidFill>
              </a:defRPr>
            </a:pPr>
            <a:endParaRPr lang="it-IT" sz="2800" dirty="0">
              <a:solidFill>
                <a:srgbClr val="FFFFFF"/>
              </a:solidFill>
            </a:endParaRPr>
          </a:p>
          <a:p>
            <a:pPr defTabSz="362204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  <a:p>
            <a:pPr lvl="0" defTabSz="362204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0727">
              <a:defRPr sz="6719"/>
            </a:pPr>
            <a:r>
              <a:rPr lang="it-IT" sz="7200" dirty="0" smtClean="0"/>
              <a:t>O1</a:t>
            </a:r>
            <a:r>
              <a:rPr lang="it-IT" sz="7200" dirty="0"/>
              <a:t>-A2 National reports </a:t>
            </a:r>
            <a:endParaRPr dirty="0"/>
          </a:p>
        </p:txBody>
      </p:sp>
      <p:sp>
        <p:nvSpPr>
          <p:cNvPr id="48" name="Shape 4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defTabSz="332993">
              <a:lnSpc>
                <a:spcPct val="110000"/>
              </a:lnSpc>
              <a:spcBef>
                <a:spcPts val="47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it-IT" sz="3000" i="1" dirty="0">
                <a:solidFill>
                  <a:srgbClr val="FFFF00"/>
                </a:solidFill>
              </a:rPr>
              <a:t>r</a:t>
            </a:r>
            <a:r>
              <a:rPr sz="3000" i="1" dirty="0" smtClean="0">
                <a:solidFill>
                  <a:srgbClr val="FFFF00"/>
                </a:solidFill>
              </a:rPr>
              <a:t>eview </a:t>
            </a:r>
            <a:r>
              <a:rPr sz="3000" i="1" dirty="0">
                <a:solidFill>
                  <a:srgbClr val="FFFF00"/>
                </a:solidFill>
              </a:rPr>
              <a:t>the current level of implementation of EQAVET Reference Framework (and the related tools: EQF, ECVET) in each of the partner </a:t>
            </a:r>
            <a:r>
              <a:rPr sz="3000" i="1" dirty="0" smtClean="0">
                <a:solidFill>
                  <a:srgbClr val="FFFF00"/>
                </a:solidFill>
              </a:rPr>
              <a:t>countries</a:t>
            </a:r>
            <a:endParaRPr lang="it-IT" sz="3000" i="1" dirty="0" smtClean="0">
              <a:solidFill>
                <a:srgbClr val="FFFF00"/>
              </a:solidFill>
            </a:endParaRPr>
          </a:p>
          <a:p>
            <a:pPr marL="253364" lvl="0" indent="-253364" defTabSz="332993">
              <a:lnSpc>
                <a:spcPct val="11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it-IT" sz="3200" dirty="0">
                <a:solidFill>
                  <a:srgbClr val="FFFFFF"/>
                </a:solidFill>
              </a:rPr>
              <a:t>The </a:t>
            </a:r>
            <a:r>
              <a:rPr lang="it-IT" sz="3200" dirty="0" err="1">
                <a:solidFill>
                  <a:srgbClr val="FFFFFF"/>
                </a:solidFill>
              </a:rPr>
              <a:t>aim</a:t>
            </a:r>
            <a:r>
              <a:rPr lang="it-IT" sz="3200" dirty="0">
                <a:solidFill>
                  <a:srgbClr val="FFFFFF"/>
                </a:solidFill>
              </a:rPr>
              <a:t> of </a:t>
            </a:r>
            <a:r>
              <a:rPr lang="it-IT" sz="3200" dirty="0" err="1">
                <a:solidFill>
                  <a:srgbClr val="FFFFFF"/>
                </a:solidFill>
              </a:rPr>
              <a:t>this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activity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is</a:t>
            </a:r>
            <a:r>
              <a:rPr lang="it-IT" sz="3200" dirty="0">
                <a:solidFill>
                  <a:srgbClr val="FFFFFF"/>
                </a:solidFill>
              </a:rPr>
              <a:t> to </a:t>
            </a:r>
            <a:r>
              <a:rPr lang="it-IT" sz="3200" dirty="0" err="1">
                <a:solidFill>
                  <a:srgbClr val="FFFFFF"/>
                </a:solidFill>
              </a:rPr>
              <a:t>analyse</a:t>
            </a:r>
            <a:r>
              <a:rPr lang="it-IT" sz="3200" dirty="0">
                <a:solidFill>
                  <a:srgbClr val="FFFFFF"/>
                </a:solidFill>
              </a:rPr>
              <a:t> and compare the </a:t>
            </a:r>
            <a:r>
              <a:rPr lang="it-IT" sz="3200" dirty="0" err="1">
                <a:solidFill>
                  <a:srgbClr val="FFFFFF"/>
                </a:solidFill>
              </a:rPr>
              <a:t>present</a:t>
            </a:r>
            <a:r>
              <a:rPr lang="it-IT" sz="3200" dirty="0">
                <a:solidFill>
                  <a:srgbClr val="FFFFFF"/>
                </a:solidFill>
              </a:rPr>
              <a:t> state and </a:t>
            </a:r>
            <a:r>
              <a:rPr lang="it-IT" sz="3200" dirty="0" err="1">
                <a:solidFill>
                  <a:srgbClr val="FFFFFF"/>
                </a:solidFill>
              </a:rPr>
              <a:t>practice</a:t>
            </a:r>
            <a:r>
              <a:rPr lang="it-IT" sz="3200" dirty="0">
                <a:solidFill>
                  <a:srgbClr val="FFFFFF"/>
                </a:solidFill>
              </a:rPr>
              <a:t> of </a:t>
            </a:r>
            <a:r>
              <a:rPr lang="it-IT" sz="3200" dirty="0" err="1">
                <a:solidFill>
                  <a:srgbClr val="FFFFFF"/>
                </a:solidFill>
              </a:rPr>
              <a:t>quality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assurance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systems</a:t>
            </a:r>
            <a:r>
              <a:rPr lang="it-IT" sz="3200" dirty="0">
                <a:solidFill>
                  <a:srgbClr val="FFFFFF"/>
                </a:solidFill>
              </a:rPr>
              <a:t> (</a:t>
            </a:r>
            <a:r>
              <a:rPr lang="it-IT" sz="3200" dirty="0" err="1">
                <a:solidFill>
                  <a:srgbClr val="FFFFFF"/>
                </a:solidFill>
              </a:rPr>
              <a:t>rules</a:t>
            </a:r>
            <a:r>
              <a:rPr lang="it-IT" sz="3200" dirty="0">
                <a:solidFill>
                  <a:srgbClr val="FFFFFF"/>
                </a:solidFill>
              </a:rPr>
              <a:t> and </a:t>
            </a:r>
            <a:r>
              <a:rPr lang="it-IT" sz="3200" dirty="0" err="1">
                <a:solidFill>
                  <a:srgbClr val="FFFFFF"/>
                </a:solidFill>
              </a:rPr>
              <a:t>methods</a:t>
            </a:r>
            <a:r>
              <a:rPr lang="it-IT" sz="3200" dirty="0">
                <a:solidFill>
                  <a:srgbClr val="FFFFFF"/>
                </a:solidFill>
              </a:rPr>
              <a:t> of </a:t>
            </a:r>
            <a:r>
              <a:rPr lang="it-IT" sz="3200" dirty="0" err="1">
                <a:solidFill>
                  <a:srgbClr val="FFFFFF"/>
                </a:solidFill>
              </a:rPr>
              <a:t>accountability</a:t>
            </a:r>
            <a:r>
              <a:rPr lang="it-IT" sz="3200" dirty="0">
                <a:solidFill>
                  <a:srgbClr val="FFFFFF"/>
                </a:solidFill>
              </a:rPr>
              <a:t>, </a:t>
            </a:r>
            <a:r>
              <a:rPr lang="it-IT" sz="3200" dirty="0" err="1">
                <a:solidFill>
                  <a:srgbClr val="FFFFFF"/>
                </a:solidFill>
              </a:rPr>
              <a:t>school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inspection</a:t>
            </a:r>
            <a:r>
              <a:rPr lang="it-IT" sz="3200" dirty="0">
                <a:solidFill>
                  <a:srgbClr val="FFFFFF"/>
                </a:solidFill>
              </a:rPr>
              <a:t>, control and </a:t>
            </a:r>
            <a:r>
              <a:rPr lang="it-IT" sz="3200" dirty="0" err="1">
                <a:solidFill>
                  <a:srgbClr val="FFFFFF"/>
                </a:solidFill>
              </a:rPr>
              <a:t>monitoring</a:t>
            </a:r>
            <a:r>
              <a:rPr lang="it-IT" sz="3200" dirty="0">
                <a:solidFill>
                  <a:srgbClr val="FFFFFF"/>
                </a:solidFill>
              </a:rPr>
              <a:t>, etc.) in VET </a:t>
            </a:r>
            <a:r>
              <a:rPr lang="it-IT" sz="3200" dirty="0" err="1">
                <a:solidFill>
                  <a:srgbClr val="FFFFFF"/>
                </a:solidFill>
              </a:rPr>
              <a:t>systems</a:t>
            </a:r>
            <a:r>
              <a:rPr lang="it-IT" sz="3200" dirty="0">
                <a:solidFill>
                  <a:srgbClr val="FFFFFF"/>
                </a:solidFill>
              </a:rPr>
              <a:t> of the partner </a:t>
            </a:r>
            <a:r>
              <a:rPr lang="it-IT" sz="3200" dirty="0" err="1">
                <a:solidFill>
                  <a:srgbClr val="FFFFFF"/>
                </a:solidFill>
              </a:rPr>
              <a:t>countries</a:t>
            </a:r>
            <a:r>
              <a:rPr lang="it-IT" sz="3200" dirty="0">
                <a:solidFill>
                  <a:srgbClr val="FFFFFF"/>
                </a:solidFill>
              </a:rPr>
              <a:t>.</a:t>
            </a:r>
          </a:p>
          <a:p>
            <a:pPr marL="253364" lvl="0" indent="-253364" defTabSz="332993">
              <a:lnSpc>
                <a:spcPct val="11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it-IT" sz="3200" dirty="0">
                <a:solidFill>
                  <a:srgbClr val="FFFFFF"/>
                </a:solidFill>
              </a:rPr>
              <a:t>Preliminary </a:t>
            </a:r>
            <a:r>
              <a:rPr lang="it-IT" sz="3200" dirty="0" err="1">
                <a:solidFill>
                  <a:srgbClr val="FFFFFF"/>
                </a:solidFill>
              </a:rPr>
              <a:t>investigation</a:t>
            </a:r>
            <a:r>
              <a:rPr lang="it-IT" sz="3200" dirty="0">
                <a:solidFill>
                  <a:srgbClr val="FFFFFF"/>
                </a:solidFill>
              </a:rPr>
              <a:t> shows </a:t>
            </a:r>
            <a:r>
              <a:rPr lang="it-IT" sz="3200" dirty="0" err="1" smtClean="0">
                <a:solidFill>
                  <a:srgbClr val="FFFFFF"/>
                </a:solidFill>
              </a:rPr>
              <a:t>significant</a:t>
            </a:r>
            <a:r>
              <a:rPr lang="it-IT" sz="3200" dirty="0" smtClean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differences</a:t>
            </a:r>
            <a:r>
              <a:rPr lang="it-IT" sz="3200" dirty="0">
                <a:solidFill>
                  <a:srgbClr val="FFFFFF"/>
                </a:solidFill>
              </a:rPr>
              <a:t> in </a:t>
            </a:r>
            <a:r>
              <a:rPr lang="it-IT" sz="3200" dirty="0" err="1">
                <a:solidFill>
                  <a:srgbClr val="FFFFFF"/>
                </a:solidFill>
              </a:rPr>
              <a:t>both</a:t>
            </a:r>
            <a:r>
              <a:rPr lang="it-IT" sz="3200" dirty="0">
                <a:solidFill>
                  <a:srgbClr val="FFFFFF"/>
                </a:solidFill>
              </a:rPr>
              <a:t> the </a:t>
            </a:r>
            <a:r>
              <a:rPr lang="it-IT" sz="3200" dirty="0" err="1">
                <a:solidFill>
                  <a:srgbClr val="FFFFFF"/>
                </a:solidFill>
              </a:rPr>
              <a:t>implementation</a:t>
            </a:r>
            <a:r>
              <a:rPr lang="it-IT" sz="3200" dirty="0">
                <a:solidFill>
                  <a:srgbClr val="FFFFFF"/>
                </a:solidFill>
              </a:rPr>
              <a:t> of EQAVET and in the </a:t>
            </a:r>
            <a:r>
              <a:rPr lang="it-IT" sz="3200" dirty="0" err="1">
                <a:solidFill>
                  <a:srgbClr val="FFFFFF"/>
                </a:solidFill>
              </a:rPr>
              <a:t>practice</a:t>
            </a:r>
            <a:r>
              <a:rPr lang="it-IT" sz="3200" dirty="0">
                <a:solidFill>
                  <a:srgbClr val="FFFFFF"/>
                </a:solidFill>
              </a:rPr>
              <a:t> of </a:t>
            </a:r>
            <a:r>
              <a:rPr lang="it-IT" sz="3200" dirty="0" err="1">
                <a:solidFill>
                  <a:srgbClr val="FFFFFF"/>
                </a:solidFill>
              </a:rPr>
              <a:t>institutional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quality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assurance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methods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among</a:t>
            </a:r>
            <a:r>
              <a:rPr lang="it-IT" sz="3200" dirty="0">
                <a:solidFill>
                  <a:srgbClr val="FFFFFF"/>
                </a:solidFill>
              </a:rPr>
              <a:t> the </a:t>
            </a:r>
            <a:r>
              <a:rPr lang="it-IT" sz="3200" dirty="0" err="1">
                <a:solidFill>
                  <a:srgbClr val="FFFFFF"/>
                </a:solidFill>
              </a:rPr>
              <a:t>participant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countries</a:t>
            </a:r>
            <a:r>
              <a:rPr lang="it-IT" sz="3200" dirty="0">
                <a:solidFill>
                  <a:srgbClr val="FFFFFF"/>
                </a:solidFill>
              </a:rPr>
              <a:t>.</a:t>
            </a:r>
          </a:p>
          <a:p>
            <a:pPr marL="0" lvl="0" indent="0" defTabSz="332993">
              <a:lnSpc>
                <a:spcPct val="110000"/>
              </a:lnSpc>
              <a:spcBef>
                <a:spcPts val="4700"/>
              </a:spcBef>
              <a:buNone/>
              <a:defRPr sz="1800">
                <a:solidFill>
                  <a:srgbClr val="000000"/>
                </a:solidFill>
              </a:defRPr>
            </a:pPr>
            <a:endParaRPr sz="3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0727">
              <a:defRPr sz="6719"/>
            </a:pPr>
            <a:r>
              <a:rPr lang="it-IT" sz="7200" dirty="0" smtClean="0"/>
              <a:t>o1-</a:t>
            </a:r>
            <a:r>
              <a:rPr lang="it-IT" sz="7200" dirty="0"/>
              <a:t>A2 National reports </a:t>
            </a:r>
            <a:endParaRPr dirty="0"/>
          </a:p>
        </p:txBody>
      </p:sp>
      <p:sp>
        <p:nvSpPr>
          <p:cNvPr id="48" name="Shape 4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53364" lvl="0" indent="-253364" defTabSz="332993">
              <a:lnSpc>
                <a:spcPct val="14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FFFFFF"/>
                </a:solidFill>
              </a:rPr>
              <a:t>The </a:t>
            </a:r>
            <a:r>
              <a:rPr sz="2600" dirty="0">
                <a:solidFill>
                  <a:srgbClr val="FFFFFF"/>
                </a:solidFill>
              </a:rPr>
              <a:t>outcomes of this activity will be </a:t>
            </a:r>
            <a:r>
              <a:rPr sz="2600" dirty="0">
                <a:solidFill>
                  <a:srgbClr val="FFFF00"/>
                </a:solidFill>
              </a:rPr>
              <a:t>national reports in English </a:t>
            </a:r>
            <a:r>
              <a:rPr sz="2600" dirty="0">
                <a:solidFill>
                  <a:srgbClr val="FFFFFF"/>
                </a:solidFill>
              </a:rPr>
              <a:t>to provide figures for the final </a:t>
            </a:r>
            <a:r>
              <a:rPr lang="it-IT" sz="2600" dirty="0" smtClean="0">
                <a:solidFill>
                  <a:srgbClr val="FFFFFF"/>
                </a:solidFill>
              </a:rPr>
              <a:t>O1</a:t>
            </a:r>
            <a:r>
              <a:rPr sz="2600" dirty="0" smtClean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including </a:t>
            </a:r>
            <a:r>
              <a:rPr sz="2600" dirty="0">
                <a:solidFill>
                  <a:srgbClr val="FFFF00"/>
                </a:solidFill>
              </a:rPr>
              <a:t>a comparative analysis of the five partner countries (HU, UK, IE, IT, SP). </a:t>
            </a:r>
            <a:endParaRPr lang="it-IT" sz="2600" dirty="0" smtClean="0">
              <a:solidFill>
                <a:srgbClr val="FFFF00"/>
              </a:solidFill>
            </a:endParaRPr>
          </a:p>
          <a:p>
            <a:pPr marL="253364" lvl="0" indent="-253364" defTabSz="332993">
              <a:lnSpc>
                <a:spcPct val="14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600" dirty="0" smtClean="0">
                <a:solidFill>
                  <a:srgbClr val="FFFFFF"/>
                </a:solidFill>
              </a:rPr>
              <a:t>Throughout </a:t>
            </a:r>
            <a:r>
              <a:rPr sz="2600" dirty="0">
                <a:solidFill>
                  <a:srgbClr val="FFFFFF"/>
                </a:solidFill>
              </a:rPr>
              <a:t>this working phase we focus on </a:t>
            </a:r>
            <a:r>
              <a:rPr sz="2600" b="1" u="sng" spc="3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practical methods </a:t>
            </a:r>
            <a:r>
              <a:rPr sz="2600" dirty="0">
                <a:solidFill>
                  <a:srgbClr val="FFFF00"/>
                </a:solidFill>
              </a:rPr>
              <a:t>within the different QAsS with the aim of identifying common elements for standardization in an ICT model</a:t>
            </a:r>
            <a:r>
              <a:rPr sz="2600" dirty="0" smtClean="0">
                <a:solidFill>
                  <a:srgbClr val="FFFFFF"/>
                </a:solidFill>
              </a:rPr>
              <a:t>.</a:t>
            </a:r>
            <a:endParaRPr lang="it-IT" sz="2600" dirty="0" smtClean="0">
              <a:solidFill>
                <a:srgbClr val="FFFFFF"/>
              </a:solidFill>
            </a:endParaRPr>
          </a:p>
          <a:p>
            <a:pPr marL="253364" indent="-253364" defTabSz="332993">
              <a:lnSpc>
                <a:spcPct val="140000"/>
              </a:lnSpc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lang="it-IT" sz="2600" dirty="0" err="1">
                <a:solidFill>
                  <a:srgbClr val="FFFFFF"/>
                </a:solidFill>
              </a:rPr>
              <a:t>These</a:t>
            </a:r>
            <a:r>
              <a:rPr lang="it-IT" sz="2600" dirty="0">
                <a:solidFill>
                  <a:srgbClr val="FFFFFF"/>
                </a:solidFill>
              </a:rPr>
              <a:t> </a:t>
            </a:r>
            <a:r>
              <a:rPr lang="it-IT" sz="2600" dirty="0" err="1">
                <a:solidFill>
                  <a:srgbClr val="FFFFFF"/>
                </a:solidFill>
              </a:rPr>
              <a:t>national</a:t>
            </a:r>
            <a:r>
              <a:rPr lang="it-IT" sz="2600" dirty="0">
                <a:solidFill>
                  <a:srgbClr val="FFFFFF"/>
                </a:solidFill>
              </a:rPr>
              <a:t> reports </a:t>
            </a:r>
            <a:r>
              <a:rPr lang="it-IT" sz="2600" dirty="0" err="1">
                <a:solidFill>
                  <a:srgbClr val="FFFFFF"/>
                </a:solidFill>
              </a:rPr>
              <a:t>will</a:t>
            </a:r>
            <a:r>
              <a:rPr lang="it-IT" sz="2600" dirty="0">
                <a:solidFill>
                  <a:srgbClr val="FFFFFF"/>
                </a:solidFill>
              </a:rPr>
              <a:t> be </a:t>
            </a:r>
            <a:r>
              <a:rPr lang="it-IT" sz="2600" dirty="0" err="1">
                <a:solidFill>
                  <a:srgbClr val="FFFFFF"/>
                </a:solidFill>
              </a:rPr>
              <a:t>elaborated</a:t>
            </a:r>
            <a:r>
              <a:rPr lang="it-IT" sz="2600" dirty="0">
                <a:solidFill>
                  <a:srgbClr val="FFFFFF"/>
                </a:solidFill>
              </a:rPr>
              <a:t> by </a:t>
            </a:r>
            <a:r>
              <a:rPr lang="it-IT" sz="2600" dirty="0" err="1">
                <a:solidFill>
                  <a:srgbClr val="FFFFFF"/>
                </a:solidFill>
              </a:rPr>
              <a:t>using</a:t>
            </a:r>
            <a:r>
              <a:rPr lang="it-IT" sz="2600" dirty="0">
                <a:solidFill>
                  <a:srgbClr val="FFFFFF"/>
                </a:solidFill>
              </a:rPr>
              <a:t> the </a:t>
            </a:r>
            <a:r>
              <a:rPr lang="it-IT" sz="2600" dirty="0" err="1">
                <a:solidFill>
                  <a:srgbClr val="FFFFFF"/>
                </a:solidFill>
              </a:rPr>
              <a:t>research</a:t>
            </a:r>
            <a:r>
              <a:rPr lang="it-IT" sz="2600" dirty="0">
                <a:solidFill>
                  <a:srgbClr val="FFFFFF"/>
                </a:solidFill>
              </a:rPr>
              <a:t> </a:t>
            </a:r>
            <a:r>
              <a:rPr lang="it-IT" sz="2600" dirty="0" err="1">
                <a:solidFill>
                  <a:srgbClr val="FFFFFF"/>
                </a:solidFill>
              </a:rPr>
              <a:t>plan</a:t>
            </a:r>
            <a:r>
              <a:rPr lang="it-IT" sz="2600" dirty="0">
                <a:solidFill>
                  <a:srgbClr val="FFFFFF"/>
                </a:solidFill>
              </a:rPr>
              <a:t>, </a:t>
            </a:r>
            <a:r>
              <a:rPr lang="it-IT" sz="2600" dirty="0" err="1">
                <a:solidFill>
                  <a:srgbClr val="FFFFFF"/>
                </a:solidFill>
              </a:rPr>
              <a:t>methods</a:t>
            </a:r>
            <a:r>
              <a:rPr lang="it-IT" sz="2600" dirty="0">
                <a:solidFill>
                  <a:srgbClr val="FFFFFF"/>
                </a:solidFill>
              </a:rPr>
              <a:t> and </a:t>
            </a:r>
            <a:r>
              <a:rPr lang="it-IT" sz="2600" dirty="0" err="1">
                <a:solidFill>
                  <a:srgbClr val="FFFFFF"/>
                </a:solidFill>
              </a:rPr>
              <a:t>standards</a:t>
            </a:r>
            <a:r>
              <a:rPr lang="it-IT" sz="2600" dirty="0">
                <a:solidFill>
                  <a:srgbClr val="FFFFFF"/>
                </a:solidFill>
              </a:rPr>
              <a:t> </a:t>
            </a:r>
            <a:r>
              <a:rPr lang="it-IT" sz="2600" dirty="0" err="1">
                <a:solidFill>
                  <a:srgbClr val="FFFFFF"/>
                </a:solidFill>
              </a:rPr>
              <a:t>determined</a:t>
            </a:r>
            <a:r>
              <a:rPr lang="it-IT" sz="2600" dirty="0">
                <a:solidFill>
                  <a:srgbClr val="FFFFFF"/>
                </a:solidFill>
              </a:rPr>
              <a:t> in 01 - A1. </a:t>
            </a:r>
          </a:p>
          <a:p>
            <a:pPr marL="253364" lvl="0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2166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19438"/>
              </p:ext>
            </p:extLst>
          </p:nvPr>
        </p:nvGraphicFramePr>
        <p:xfrm>
          <a:off x="0" y="3528226"/>
          <a:ext cx="12854993" cy="622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Documento" r:id="rId3" imgW="6057900" imgH="2933700" progId="Word.Document.12">
                  <p:embed/>
                </p:oleObj>
              </mc:Choice>
              <mc:Fallback>
                <p:oleObj name="Documento" r:id="rId3" imgW="60579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528226"/>
                        <a:ext cx="12854993" cy="622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5400" dirty="0"/>
              <a:t>o1-A2 National reports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rgbClr val="FFFFFF"/>
                </a:solidFill>
              </a:rPr>
              <a:t>All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partners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will</a:t>
            </a:r>
            <a:r>
              <a:rPr lang="it-IT" dirty="0">
                <a:solidFill>
                  <a:srgbClr val="FFFFFF"/>
                </a:solidFill>
              </a:rPr>
              <a:t> take part in </a:t>
            </a:r>
            <a:r>
              <a:rPr lang="it-IT" dirty="0" err="1">
                <a:solidFill>
                  <a:srgbClr val="FFFFFF"/>
                </a:solidFill>
              </a:rPr>
              <a:t>elaborating</a:t>
            </a:r>
            <a:r>
              <a:rPr lang="it-IT" dirty="0">
                <a:solidFill>
                  <a:srgbClr val="FFFFFF"/>
                </a:solidFill>
              </a:rPr>
              <a:t> the </a:t>
            </a:r>
            <a:r>
              <a:rPr lang="it-IT" dirty="0" err="1">
                <a:solidFill>
                  <a:srgbClr val="FFFFFF"/>
                </a:solidFill>
              </a:rPr>
              <a:t>national</a:t>
            </a:r>
            <a:r>
              <a:rPr lang="it-IT" dirty="0">
                <a:solidFill>
                  <a:srgbClr val="FFFFFF"/>
                </a:solidFill>
              </a:rPr>
              <a:t> reports; in </a:t>
            </a:r>
            <a:r>
              <a:rPr lang="it-IT" dirty="0" err="1">
                <a:solidFill>
                  <a:srgbClr val="FFFFFF"/>
                </a:solidFill>
              </a:rPr>
              <a:t>Italy</a:t>
            </a:r>
            <a:r>
              <a:rPr lang="it-IT" dirty="0">
                <a:solidFill>
                  <a:srgbClr val="FFFFFF"/>
                </a:solidFill>
              </a:rPr>
              <a:t> the </a:t>
            </a:r>
            <a:r>
              <a:rPr lang="it-IT" dirty="0" err="1">
                <a:solidFill>
                  <a:srgbClr val="FFFFFF"/>
                </a:solidFill>
              </a:rPr>
              <a:t>responsible</a:t>
            </a:r>
            <a:r>
              <a:rPr lang="it-IT" dirty="0">
                <a:solidFill>
                  <a:srgbClr val="FFFFFF"/>
                </a:solidFill>
              </a:rPr>
              <a:t> partner </a:t>
            </a:r>
            <a:r>
              <a:rPr lang="it-IT" dirty="0" err="1">
                <a:solidFill>
                  <a:srgbClr val="FFFFFF"/>
                </a:solidFill>
              </a:rPr>
              <a:t>will</a:t>
            </a:r>
            <a:r>
              <a:rPr lang="it-IT" dirty="0">
                <a:solidFill>
                  <a:srgbClr val="FFFFFF"/>
                </a:solidFill>
              </a:rPr>
              <a:t> be P3 AICA, in </a:t>
            </a:r>
            <a:r>
              <a:rPr lang="it-IT" dirty="0" err="1">
                <a:solidFill>
                  <a:srgbClr val="FFFFFF"/>
                </a:solidFill>
              </a:rPr>
              <a:t>Hungary</a:t>
            </a:r>
            <a:r>
              <a:rPr lang="it-IT" dirty="0">
                <a:solidFill>
                  <a:srgbClr val="FFFFFF"/>
                </a:solidFill>
              </a:rPr>
              <a:t> P5 SZÁMALK.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251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O1 – A2 </a:t>
            </a:r>
            <a:r>
              <a:rPr lang="it-IT" dirty="0" err="1" smtClean="0"/>
              <a:t>Ideas</a:t>
            </a:r>
            <a:r>
              <a:rPr lang="it-IT" dirty="0" smtClean="0"/>
              <a:t> for </a:t>
            </a:r>
            <a:r>
              <a:rPr lang="it-IT" dirty="0" err="1" smtClean="0"/>
              <a:t>implementation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3000" dirty="0" err="1" smtClean="0"/>
              <a:t>Starting</a:t>
            </a:r>
            <a:r>
              <a:rPr lang="it-IT" sz="3000" dirty="0" smtClean="0"/>
              <a:t> </a:t>
            </a:r>
            <a:r>
              <a:rPr lang="it-IT" sz="3000" dirty="0" err="1" smtClean="0"/>
              <a:t>point</a:t>
            </a:r>
            <a:r>
              <a:rPr lang="it-IT" sz="3000" dirty="0" smtClean="0"/>
              <a:t> (</a:t>
            </a:r>
            <a:r>
              <a:rPr lang="it-IT" sz="3000" dirty="0" err="1" smtClean="0"/>
              <a:t>documents</a:t>
            </a:r>
            <a:r>
              <a:rPr lang="it-IT" sz="3000" dirty="0" smtClean="0"/>
              <a:t>? Reports? </a:t>
            </a:r>
            <a:r>
              <a:rPr lang="it-IT" sz="3000" dirty="0" err="1" smtClean="0"/>
              <a:t>Commission</a:t>
            </a:r>
            <a:r>
              <a:rPr lang="it-IT" sz="3000" dirty="0" smtClean="0"/>
              <a:t> </a:t>
            </a:r>
            <a:r>
              <a:rPr lang="it-IT" sz="3000" dirty="0" err="1" smtClean="0"/>
              <a:t>documents</a:t>
            </a:r>
            <a:r>
              <a:rPr lang="it-IT" sz="3000" dirty="0" smtClean="0"/>
              <a:t>? National </a:t>
            </a:r>
            <a:r>
              <a:rPr lang="it-IT" sz="3000" dirty="0" err="1" smtClean="0"/>
              <a:t>documents</a:t>
            </a:r>
            <a:r>
              <a:rPr lang="it-IT" sz="3000" dirty="0" smtClean="0"/>
              <a:t>?). </a:t>
            </a:r>
            <a:r>
              <a:rPr lang="it-IT" sz="3000" dirty="0" err="1" smtClean="0"/>
              <a:t>Example</a:t>
            </a:r>
            <a:r>
              <a:rPr lang="it-IT" sz="3000" dirty="0" smtClean="0"/>
              <a:t>: </a:t>
            </a:r>
            <a:r>
              <a:rPr lang="it-IT" sz="3000" i="1" dirty="0" smtClean="0">
                <a:solidFill>
                  <a:srgbClr val="FFFF00"/>
                </a:solidFill>
              </a:rPr>
              <a:t>EQAVET: </a:t>
            </a:r>
            <a:r>
              <a:rPr lang="it-IT" sz="3000" i="1" dirty="0" err="1" smtClean="0">
                <a:solidFill>
                  <a:srgbClr val="FFFF00"/>
                </a:solidFill>
              </a:rPr>
              <a:t>Towards</a:t>
            </a:r>
            <a:r>
              <a:rPr lang="it-IT" sz="3000" i="1" dirty="0" smtClean="0">
                <a:solidFill>
                  <a:srgbClr val="FFFF00"/>
                </a:solidFill>
              </a:rPr>
              <a:t> a </a:t>
            </a:r>
            <a:r>
              <a:rPr lang="it-IT" sz="3000" i="1" dirty="0" err="1" smtClean="0">
                <a:solidFill>
                  <a:srgbClr val="FFFF00"/>
                </a:solidFill>
              </a:rPr>
              <a:t>European</a:t>
            </a:r>
            <a:r>
              <a:rPr lang="it-IT" sz="3000" i="1" dirty="0" smtClean="0">
                <a:solidFill>
                  <a:srgbClr val="FFFF00"/>
                </a:solidFill>
              </a:rPr>
              <a:t> </a:t>
            </a:r>
            <a:r>
              <a:rPr lang="it-IT" sz="3000" i="1" dirty="0">
                <a:solidFill>
                  <a:srgbClr val="FFFF00"/>
                </a:solidFill>
              </a:rPr>
              <a:t>area of </a:t>
            </a:r>
            <a:r>
              <a:rPr lang="it-IT" sz="3000" i="1" dirty="0" err="1">
                <a:solidFill>
                  <a:srgbClr val="FFFF00"/>
                </a:solidFill>
              </a:rPr>
              <a:t>skills</a:t>
            </a:r>
            <a:r>
              <a:rPr lang="it-IT" sz="3000" i="1" dirty="0">
                <a:solidFill>
                  <a:srgbClr val="FFFF00"/>
                </a:solidFill>
              </a:rPr>
              <a:t> and </a:t>
            </a:r>
            <a:r>
              <a:rPr lang="it-IT" sz="3000" i="1" dirty="0" err="1">
                <a:solidFill>
                  <a:srgbClr val="FFFF00"/>
                </a:solidFill>
              </a:rPr>
              <a:t>qualifications</a:t>
            </a:r>
            <a:r>
              <a:rPr lang="it-IT" sz="3000" i="1" dirty="0">
                <a:solidFill>
                  <a:srgbClr val="FFFF00"/>
                </a:solidFill>
              </a:rPr>
              <a:t> 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mean</a:t>
            </a:r>
            <a:r>
              <a:rPr lang="it-IT" dirty="0" smtClean="0"/>
              <a:t> by ‘</a:t>
            </a:r>
            <a:r>
              <a:rPr lang="it-IT" dirty="0" err="1" smtClean="0"/>
              <a:t>practical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’?</a:t>
            </a:r>
          </a:p>
          <a:p>
            <a:r>
              <a:rPr lang="it-IT" dirty="0" smtClean="0"/>
              <a:t>Are ‘</a:t>
            </a:r>
            <a:r>
              <a:rPr lang="it-IT" dirty="0" err="1" smtClean="0"/>
              <a:t>practical</a:t>
            </a:r>
            <a:r>
              <a:rPr lang="it-IT" dirty="0" smtClean="0"/>
              <a:t> </a:t>
            </a:r>
            <a:r>
              <a:rPr lang="it-IT" dirty="0" err="1" smtClean="0"/>
              <a:t>methods</a:t>
            </a:r>
            <a:r>
              <a:rPr lang="it-IT" dirty="0" smtClean="0"/>
              <a:t>’ </a:t>
            </a:r>
            <a:r>
              <a:rPr lang="it-IT" dirty="0" err="1" smtClean="0"/>
              <a:t>immediately</a:t>
            </a:r>
            <a:r>
              <a:rPr lang="it-IT" dirty="0" smtClean="0"/>
              <a:t> </a:t>
            </a:r>
            <a:r>
              <a:rPr lang="it-IT" dirty="0" err="1" smtClean="0"/>
              <a:t>transferable</a:t>
            </a:r>
            <a:r>
              <a:rPr lang="it-IT" dirty="0" smtClean="0"/>
              <a:t> from a </a:t>
            </a:r>
            <a:r>
              <a:rPr lang="it-IT" dirty="0" err="1" smtClean="0"/>
              <a:t>Ntl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to </a:t>
            </a:r>
            <a:r>
              <a:rPr lang="it-IT" dirty="0" err="1" smtClean="0"/>
              <a:t>another</a:t>
            </a:r>
            <a:r>
              <a:rPr lang="it-IT" dirty="0" smtClean="0"/>
              <a:t>? </a:t>
            </a:r>
          </a:p>
          <a:p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focus on a </a:t>
            </a:r>
            <a:r>
              <a:rPr lang="it-IT" dirty="0" err="1" smtClean="0"/>
              <a:t>specific</a:t>
            </a:r>
            <a:r>
              <a:rPr lang="it-IT" dirty="0" smtClean="0"/>
              <a:t> VET </a:t>
            </a:r>
            <a:r>
              <a:rPr lang="it-IT" dirty="0" err="1" smtClean="0"/>
              <a:t>form</a:t>
            </a:r>
            <a:r>
              <a:rPr lang="it-IT" dirty="0" smtClean="0"/>
              <a:t>?</a:t>
            </a:r>
          </a:p>
          <a:p>
            <a:r>
              <a:rPr lang="it-IT" dirty="0" smtClean="0"/>
              <a:t>Can cultural </a:t>
            </a:r>
            <a:r>
              <a:rPr lang="it-IT" dirty="0" err="1" smtClean="0"/>
              <a:t>factors</a:t>
            </a:r>
            <a:r>
              <a:rPr lang="it-IT" dirty="0" smtClean="0"/>
              <a:t> to </a:t>
            </a:r>
            <a:r>
              <a:rPr lang="it-IT" dirty="0" err="1" smtClean="0"/>
              <a:t>hinder</a:t>
            </a:r>
            <a:r>
              <a:rPr lang="it-IT" dirty="0" smtClean="0"/>
              <a:t> </a:t>
            </a:r>
            <a:r>
              <a:rPr lang="it-IT" dirty="0" err="1" smtClean="0"/>
              <a:t>transferability</a:t>
            </a:r>
            <a:r>
              <a:rPr lang="it-IT" dirty="0" smtClean="0"/>
              <a:t> (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secors</a:t>
            </a:r>
            <a:r>
              <a:rPr lang="it-IT" dirty="0" smtClean="0"/>
              <a:t> and </a:t>
            </a:r>
            <a:r>
              <a:rPr lang="it-IT" dirty="0" err="1" smtClean="0"/>
              <a:t>countries</a:t>
            </a:r>
            <a:r>
              <a:rPr lang="it-IT" dirty="0" smtClean="0"/>
              <a:t>)?</a:t>
            </a:r>
          </a:p>
          <a:p>
            <a:r>
              <a:rPr lang="it-IT" dirty="0"/>
              <a:t>How to report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….</a:t>
            </a:r>
            <a:endParaRPr lang="it-IT" dirty="0"/>
          </a:p>
          <a:p>
            <a:pPr marL="97534" indent="0">
              <a:buNone/>
            </a:pP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</a:t>
            </a:r>
            <a:r>
              <a:rPr lang="it-IT" dirty="0" smtClean="0">
                <a:solidFill>
                  <a:srgbClr val="FFFF00"/>
                </a:solidFill>
              </a:rPr>
              <a:t>the comparative </a:t>
            </a:r>
            <a:r>
              <a:rPr lang="it-IT" dirty="0" err="1" smtClean="0">
                <a:solidFill>
                  <a:srgbClr val="FFFF00"/>
                </a:solidFill>
              </a:rPr>
              <a:t>analysis</a:t>
            </a:r>
            <a:r>
              <a:rPr lang="it-IT" dirty="0" smtClean="0">
                <a:solidFill>
                  <a:srgbClr val="FFFF00"/>
                </a:solidFill>
              </a:rPr>
              <a:t>?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241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490727">
              <a:defRPr sz="6719"/>
            </a:pPr>
            <a:r>
              <a:rPr lang="it-IT" sz="4000" dirty="0" smtClean="0"/>
              <a:t>O1</a:t>
            </a:r>
            <a:r>
              <a:rPr lang="it-IT" sz="4000" dirty="0"/>
              <a:t>-A3 </a:t>
            </a:r>
            <a:r>
              <a:rPr lang="it-IT" sz="4000" dirty="0" err="1"/>
              <a:t>Identifying</a:t>
            </a:r>
            <a:r>
              <a:rPr lang="it-IT" sz="4000" dirty="0"/>
              <a:t> best </a:t>
            </a:r>
            <a:r>
              <a:rPr lang="it-IT" sz="4000" dirty="0" err="1"/>
              <a:t>practices</a:t>
            </a:r>
            <a:r>
              <a:rPr lang="it-IT" sz="4000" dirty="0"/>
              <a:t> of </a:t>
            </a:r>
            <a:r>
              <a:rPr lang="it-IT" sz="4000" dirty="0" err="1"/>
              <a:t>QAs</a:t>
            </a:r>
            <a:r>
              <a:rPr lang="it-IT" sz="4000" dirty="0"/>
              <a:t> in the </a:t>
            </a:r>
            <a:r>
              <a:rPr lang="it-IT" sz="4000" dirty="0" err="1"/>
              <a:t>European</a:t>
            </a:r>
            <a:r>
              <a:rPr lang="it-IT" sz="4000" dirty="0"/>
              <a:t> VET providers (IVET/CVET)</a:t>
            </a:r>
            <a:br>
              <a:rPr lang="it-IT" sz="4000" dirty="0"/>
            </a:br>
            <a:endParaRPr sz="3600" dirty="0"/>
          </a:p>
        </p:txBody>
      </p:sp>
      <p:sp>
        <p:nvSpPr>
          <p:cNvPr id="54" name="Shape 5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lvl="0" indent="0" defTabSz="257047">
              <a:spcBef>
                <a:spcPts val="1800"/>
              </a:spcBef>
              <a:buClr>
                <a:srgbClr val="86CE24"/>
              </a:buClr>
              <a:buNone/>
              <a:defRPr sz="1800">
                <a:solidFill>
                  <a:srgbClr val="000000"/>
                </a:solidFill>
              </a:defRPr>
            </a:pPr>
            <a:r>
              <a:rPr lang="it-IT" sz="3200" i="1" dirty="0">
                <a:solidFill>
                  <a:srgbClr val="FFFF00"/>
                </a:solidFill>
              </a:rPr>
              <a:t>to </a:t>
            </a:r>
            <a:r>
              <a:rPr lang="it-IT" sz="3200" i="1" dirty="0" err="1">
                <a:solidFill>
                  <a:srgbClr val="FFFF00"/>
                </a:solidFill>
              </a:rPr>
              <a:t>identify</a:t>
            </a:r>
            <a:r>
              <a:rPr lang="it-IT" sz="3200" i="1" dirty="0">
                <a:solidFill>
                  <a:srgbClr val="FFFF00"/>
                </a:solidFill>
              </a:rPr>
              <a:t> the best </a:t>
            </a:r>
            <a:r>
              <a:rPr lang="it-IT" sz="3200" i="1" dirty="0" err="1">
                <a:solidFill>
                  <a:srgbClr val="FFFF00"/>
                </a:solidFill>
              </a:rPr>
              <a:t>solutions</a:t>
            </a:r>
            <a:r>
              <a:rPr lang="it-IT" sz="3200" i="1" dirty="0">
                <a:solidFill>
                  <a:srgbClr val="FFFF00"/>
                </a:solidFill>
              </a:rPr>
              <a:t> in QAS (</a:t>
            </a:r>
            <a:r>
              <a:rPr lang="it-IT" sz="3200" i="1" dirty="0" err="1">
                <a:solidFill>
                  <a:srgbClr val="FFFF00"/>
                </a:solidFill>
              </a:rPr>
              <a:t>school</a:t>
            </a:r>
            <a:r>
              <a:rPr lang="it-IT" sz="3200" i="1" dirty="0">
                <a:solidFill>
                  <a:srgbClr val="FFFF00"/>
                </a:solidFill>
              </a:rPr>
              <a:t> </a:t>
            </a:r>
            <a:r>
              <a:rPr lang="it-IT" sz="3200" i="1" dirty="0" err="1">
                <a:solidFill>
                  <a:srgbClr val="FFFF00"/>
                </a:solidFill>
              </a:rPr>
              <a:t>inspection</a:t>
            </a:r>
            <a:r>
              <a:rPr lang="it-IT" sz="3200" i="1" dirty="0">
                <a:solidFill>
                  <a:srgbClr val="FFFF00"/>
                </a:solidFill>
              </a:rPr>
              <a:t>, in "</a:t>
            </a:r>
            <a:r>
              <a:rPr lang="it-IT" sz="3200" i="1" dirty="0" err="1">
                <a:solidFill>
                  <a:srgbClr val="FFFF00"/>
                </a:solidFill>
              </a:rPr>
              <a:t>peer</a:t>
            </a:r>
            <a:r>
              <a:rPr lang="it-IT" sz="3200" i="1" dirty="0">
                <a:solidFill>
                  <a:srgbClr val="FFFF00"/>
                </a:solidFill>
              </a:rPr>
              <a:t> </a:t>
            </a:r>
            <a:r>
              <a:rPr lang="it-IT" sz="3200" i="1" dirty="0" err="1">
                <a:solidFill>
                  <a:srgbClr val="FFFF00"/>
                </a:solidFill>
              </a:rPr>
              <a:t>review</a:t>
            </a:r>
            <a:r>
              <a:rPr lang="it-IT" sz="3200" i="1" dirty="0">
                <a:solidFill>
                  <a:srgbClr val="FFFF00"/>
                </a:solidFill>
              </a:rPr>
              <a:t>" QA </a:t>
            </a:r>
            <a:r>
              <a:rPr lang="it-IT" sz="3200" i="1" dirty="0" err="1">
                <a:solidFill>
                  <a:srgbClr val="FFFF00"/>
                </a:solidFill>
              </a:rPr>
              <a:t>methods</a:t>
            </a:r>
            <a:r>
              <a:rPr lang="it-IT" sz="3200" i="1" dirty="0">
                <a:solidFill>
                  <a:srgbClr val="FFFF00"/>
                </a:solidFill>
              </a:rPr>
              <a:t>, self-</a:t>
            </a:r>
            <a:r>
              <a:rPr lang="it-IT" sz="3200" i="1" dirty="0" err="1">
                <a:solidFill>
                  <a:srgbClr val="FFFF00"/>
                </a:solidFill>
              </a:rPr>
              <a:t>evaluation</a:t>
            </a:r>
            <a:r>
              <a:rPr lang="it-IT" sz="3200" i="1" dirty="0">
                <a:solidFill>
                  <a:srgbClr val="FFFF00"/>
                </a:solidFill>
              </a:rPr>
              <a:t>, control and </a:t>
            </a:r>
            <a:r>
              <a:rPr lang="it-IT" sz="3200" i="1" dirty="0" err="1">
                <a:solidFill>
                  <a:srgbClr val="FFFF00"/>
                </a:solidFill>
              </a:rPr>
              <a:t>monitoring</a:t>
            </a:r>
            <a:r>
              <a:rPr lang="it-IT" sz="3200" i="1" dirty="0">
                <a:solidFill>
                  <a:srgbClr val="FFFF00"/>
                </a:solidFill>
              </a:rPr>
              <a:t> </a:t>
            </a:r>
            <a:r>
              <a:rPr lang="it-IT" sz="3200" i="1" dirty="0" err="1">
                <a:solidFill>
                  <a:srgbClr val="FFFF00"/>
                </a:solidFill>
              </a:rPr>
              <a:t>systems</a:t>
            </a:r>
            <a:r>
              <a:rPr lang="it-IT" sz="3200" i="1" dirty="0">
                <a:solidFill>
                  <a:srgbClr val="FFFF00"/>
                </a:solidFill>
              </a:rPr>
              <a:t>, </a:t>
            </a:r>
            <a:r>
              <a:rPr lang="it-IT" sz="3200" i="1" dirty="0" err="1">
                <a:solidFill>
                  <a:srgbClr val="FFFF00"/>
                </a:solidFill>
              </a:rPr>
              <a:t>tools</a:t>
            </a:r>
            <a:r>
              <a:rPr lang="it-IT" sz="3200" i="1" dirty="0">
                <a:solidFill>
                  <a:srgbClr val="FFFF00"/>
                </a:solidFill>
              </a:rPr>
              <a:t> and </a:t>
            </a:r>
            <a:r>
              <a:rPr lang="it-IT" sz="3200" i="1" dirty="0" err="1">
                <a:solidFill>
                  <a:srgbClr val="FFFF00"/>
                </a:solidFill>
              </a:rPr>
              <a:t>rules</a:t>
            </a:r>
            <a:r>
              <a:rPr lang="it-IT" sz="3200" i="1" dirty="0">
                <a:solidFill>
                  <a:srgbClr val="FFFF00"/>
                </a:solidFill>
              </a:rPr>
              <a:t> of </a:t>
            </a:r>
            <a:r>
              <a:rPr lang="it-IT" sz="3200" i="1" dirty="0" err="1">
                <a:solidFill>
                  <a:srgbClr val="FFFF00"/>
                </a:solidFill>
              </a:rPr>
              <a:t>external</a:t>
            </a:r>
            <a:r>
              <a:rPr lang="it-IT" sz="3200" i="1" dirty="0">
                <a:solidFill>
                  <a:srgbClr val="FFFF00"/>
                </a:solidFill>
              </a:rPr>
              <a:t> </a:t>
            </a:r>
            <a:r>
              <a:rPr lang="it-IT" sz="3200" i="1" dirty="0" err="1">
                <a:solidFill>
                  <a:srgbClr val="FFFF00"/>
                </a:solidFill>
              </a:rPr>
              <a:t>evaluation</a:t>
            </a:r>
            <a:r>
              <a:rPr lang="it-IT" sz="3200" i="1" dirty="0">
                <a:solidFill>
                  <a:srgbClr val="FFFF00"/>
                </a:solidFill>
              </a:rPr>
              <a:t>.)</a:t>
            </a:r>
            <a:endParaRPr lang="it-IT" sz="3200" dirty="0">
              <a:solidFill>
                <a:srgbClr val="FFFFFF"/>
              </a:solidFill>
            </a:endParaRPr>
          </a:p>
          <a:p>
            <a:pPr marL="0" indent="0" defTabSz="257047">
              <a:spcBef>
                <a:spcPts val="1800"/>
              </a:spcBef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30268"/>
              </p:ext>
            </p:extLst>
          </p:nvPr>
        </p:nvGraphicFramePr>
        <p:xfrm>
          <a:off x="190565" y="3875400"/>
          <a:ext cx="12495560" cy="59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Documento" r:id="rId3" imgW="6057900" imgH="2870200" progId="Word.Document.12">
                  <p:embed/>
                </p:oleObj>
              </mc:Choice>
              <mc:Fallback>
                <p:oleObj name="Documento" r:id="rId3" imgW="60579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65" y="3875400"/>
                        <a:ext cx="12495560" cy="592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8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490727">
              <a:defRPr sz="6719"/>
            </a:pPr>
            <a:r>
              <a:rPr lang="it-IT" sz="4000" dirty="0" smtClean="0"/>
              <a:t>O1</a:t>
            </a:r>
            <a:r>
              <a:rPr lang="it-IT" sz="4000" dirty="0"/>
              <a:t>-A3 </a:t>
            </a:r>
            <a:r>
              <a:rPr lang="it-IT" sz="4000" dirty="0" err="1"/>
              <a:t>Identifying</a:t>
            </a:r>
            <a:r>
              <a:rPr lang="it-IT" sz="4000" dirty="0"/>
              <a:t> best </a:t>
            </a:r>
            <a:r>
              <a:rPr lang="it-IT" sz="4000" dirty="0" err="1"/>
              <a:t>practices</a:t>
            </a:r>
            <a:r>
              <a:rPr lang="it-IT" sz="4000" dirty="0"/>
              <a:t> of </a:t>
            </a:r>
            <a:r>
              <a:rPr lang="it-IT" sz="4000" dirty="0" err="1"/>
              <a:t>QAs</a:t>
            </a:r>
            <a:r>
              <a:rPr lang="it-IT" sz="4000" dirty="0"/>
              <a:t> in the </a:t>
            </a:r>
            <a:r>
              <a:rPr lang="it-IT" sz="4000" dirty="0" err="1"/>
              <a:t>European</a:t>
            </a:r>
            <a:r>
              <a:rPr lang="it-IT" sz="4000" dirty="0"/>
              <a:t> VET providers (IVET/CVET)</a:t>
            </a:r>
            <a:br>
              <a:rPr lang="it-IT" sz="4000" dirty="0"/>
            </a:br>
            <a:endParaRPr sz="3600" dirty="0"/>
          </a:p>
        </p:txBody>
      </p:sp>
      <p:sp>
        <p:nvSpPr>
          <p:cNvPr id="54" name="Shape 5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57047">
              <a:spcBef>
                <a:spcPts val="18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it-IT" sz="2400" i="1" dirty="0" smtClean="0">
                <a:solidFill>
                  <a:srgbClr val="FFFF00"/>
                </a:solidFill>
              </a:rPr>
              <a:t>to </a:t>
            </a:r>
            <a:r>
              <a:rPr lang="it-IT" sz="2400" i="1" dirty="0" err="1">
                <a:solidFill>
                  <a:srgbClr val="FFFF00"/>
                </a:solidFill>
              </a:rPr>
              <a:t>identify</a:t>
            </a:r>
            <a:r>
              <a:rPr lang="it-IT" sz="2400" i="1" dirty="0">
                <a:solidFill>
                  <a:srgbClr val="FFFF00"/>
                </a:solidFill>
              </a:rPr>
              <a:t> the best </a:t>
            </a:r>
            <a:r>
              <a:rPr lang="it-IT" sz="2400" i="1" dirty="0" err="1" smtClean="0">
                <a:solidFill>
                  <a:srgbClr val="FFFF00"/>
                </a:solidFill>
              </a:rPr>
              <a:t>solutions</a:t>
            </a:r>
            <a:r>
              <a:rPr lang="it-IT" sz="2400" i="1" dirty="0" smtClean="0">
                <a:solidFill>
                  <a:srgbClr val="FFFF00"/>
                </a:solidFill>
              </a:rPr>
              <a:t> </a:t>
            </a:r>
            <a:r>
              <a:rPr lang="it-IT" sz="2400" i="1" dirty="0">
                <a:solidFill>
                  <a:srgbClr val="FFFF00"/>
                </a:solidFill>
              </a:rPr>
              <a:t>in QAS (</a:t>
            </a:r>
            <a:r>
              <a:rPr lang="it-IT" sz="2400" i="1" dirty="0" err="1">
                <a:solidFill>
                  <a:srgbClr val="FFFF00"/>
                </a:solidFill>
              </a:rPr>
              <a:t>school</a:t>
            </a:r>
            <a:r>
              <a:rPr lang="it-IT" sz="2400" i="1" dirty="0">
                <a:solidFill>
                  <a:srgbClr val="FFFF00"/>
                </a:solidFill>
              </a:rPr>
              <a:t> </a:t>
            </a:r>
            <a:r>
              <a:rPr lang="it-IT" sz="2400" i="1" dirty="0" err="1">
                <a:solidFill>
                  <a:srgbClr val="FFFF00"/>
                </a:solidFill>
              </a:rPr>
              <a:t>inspection</a:t>
            </a:r>
            <a:r>
              <a:rPr lang="it-IT" sz="2400" i="1" dirty="0">
                <a:solidFill>
                  <a:srgbClr val="FFFF00"/>
                </a:solidFill>
              </a:rPr>
              <a:t>, in "</a:t>
            </a:r>
            <a:r>
              <a:rPr lang="it-IT" sz="2400" i="1" dirty="0" err="1">
                <a:solidFill>
                  <a:srgbClr val="FFFF00"/>
                </a:solidFill>
              </a:rPr>
              <a:t>peer</a:t>
            </a:r>
            <a:r>
              <a:rPr lang="it-IT" sz="2400" i="1" dirty="0">
                <a:solidFill>
                  <a:srgbClr val="FFFF00"/>
                </a:solidFill>
              </a:rPr>
              <a:t> </a:t>
            </a:r>
            <a:r>
              <a:rPr lang="it-IT" sz="2400" i="1" dirty="0" err="1">
                <a:solidFill>
                  <a:srgbClr val="FFFF00"/>
                </a:solidFill>
              </a:rPr>
              <a:t>review</a:t>
            </a:r>
            <a:r>
              <a:rPr lang="it-IT" sz="2400" i="1" dirty="0">
                <a:solidFill>
                  <a:srgbClr val="FFFF00"/>
                </a:solidFill>
              </a:rPr>
              <a:t>" QA </a:t>
            </a:r>
            <a:r>
              <a:rPr lang="it-IT" sz="2400" i="1" dirty="0" err="1">
                <a:solidFill>
                  <a:srgbClr val="FFFF00"/>
                </a:solidFill>
              </a:rPr>
              <a:t>methods</a:t>
            </a:r>
            <a:r>
              <a:rPr lang="it-IT" sz="2400" i="1" dirty="0">
                <a:solidFill>
                  <a:srgbClr val="FFFF00"/>
                </a:solidFill>
              </a:rPr>
              <a:t>, self-</a:t>
            </a:r>
            <a:r>
              <a:rPr lang="it-IT" sz="2400" i="1" dirty="0" err="1">
                <a:solidFill>
                  <a:srgbClr val="FFFF00"/>
                </a:solidFill>
              </a:rPr>
              <a:t>evaluation</a:t>
            </a:r>
            <a:r>
              <a:rPr lang="it-IT" sz="2400" i="1" dirty="0">
                <a:solidFill>
                  <a:srgbClr val="FFFF00"/>
                </a:solidFill>
              </a:rPr>
              <a:t>, control and </a:t>
            </a:r>
            <a:r>
              <a:rPr lang="it-IT" sz="2400" i="1" dirty="0" err="1">
                <a:solidFill>
                  <a:srgbClr val="FFFF00"/>
                </a:solidFill>
              </a:rPr>
              <a:t>monitoring</a:t>
            </a:r>
            <a:r>
              <a:rPr lang="it-IT" sz="2400" i="1" dirty="0">
                <a:solidFill>
                  <a:srgbClr val="FFFF00"/>
                </a:solidFill>
              </a:rPr>
              <a:t> </a:t>
            </a:r>
            <a:r>
              <a:rPr lang="it-IT" sz="2400" i="1" dirty="0" err="1">
                <a:solidFill>
                  <a:srgbClr val="FFFF00"/>
                </a:solidFill>
              </a:rPr>
              <a:t>systems</a:t>
            </a:r>
            <a:r>
              <a:rPr lang="it-IT" sz="2400" i="1" dirty="0">
                <a:solidFill>
                  <a:srgbClr val="FFFF00"/>
                </a:solidFill>
              </a:rPr>
              <a:t>, </a:t>
            </a:r>
            <a:r>
              <a:rPr lang="it-IT" sz="2400" i="1" dirty="0" err="1">
                <a:solidFill>
                  <a:srgbClr val="FFFF00"/>
                </a:solidFill>
              </a:rPr>
              <a:t>tools</a:t>
            </a:r>
            <a:r>
              <a:rPr lang="it-IT" sz="2400" i="1" dirty="0">
                <a:solidFill>
                  <a:srgbClr val="FFFF00"/>
                </a:solidFill>
              </a:rPr>
              <a:t> and </a:t>
            </a:r>
            <a:r>
              <a:rPr lang="it-IT" sz="2400" i="1" dirty="0" err="1">
                <a:solidFill>
                  <a:srgbClr val="FFFF00"/>
                </a:solidFill>
              </a:rPr>
              <a:t>rules</a:t>
            </a:r>
            <a:r>
              <a:rPr lang="it-IT" sz="2400" i="1" dirty="0">
                <a:solidFill>
                  <a:srgbClr val="FFFF00"/>
                </a:solidFill>
              </a:rPr>
              <a:t> of </a:t>
            </a:r>
            <a:r>
              <a:rPr lang="it-IT" sz="2400" i="1" dirty="0" err="1">
                <a:solidFill>
                  <a:srgbClr val="FFFF00"/>
                </a:solidFill>
              </a:rPr>
              <a:t>external</a:t>
            </a:r>
            <a:r>
              <a:rPr lang="it-IT" sz="2400" i="1" dirty="0">
                <a:solidFill>
                  <a:srgbClr val="FFFF00"/>
                </a:solidFill>
              </a:rPr>
              <a:t> </a:t>
            </a:r>
            <a:r>
              <a:rPr lang="it-IT" sz="2400" i="1" dirty="0" err="1">
                <a:solidFill>
                  <a:srgbClr val="FFFF00"/>
                </a:solidFill>
              </a:rPr>
              <a:t>evaluation</a:t>
            </a:r>
            <a:r>
              <a:rPr lang="it-IT" sz="2400" i="1" dirty="0">
                <a:solidFill>
                  <a:srgbClr val="FFFF00"/>
                </a:solidFill>
              </a:rPr>
              <a:t>.)</a:t>
            </a:r>
            <a:endParaRPr lang="it-IT" sz="2400" dirty="0">
              <a:solidFill>
                <a:srgbClr val="FFFFFF"/>
              </a:solidFill>
            </a:endParaRPr>
          </a:p>
          <a:p>
            <a:pPr marL="195579" lvl="0" indent="-195579" defTabSz="257047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FFFFFF"/>
                </a:solidFill>
              </a:rPr>
              <a:t>The </a:t>
            </a:r>
            <a:r>
              <a:rPr lang="it-IT" sz="2400" dirty="0" err="1">
                <a:solidFill>
                  <a:srgbClr val="FFFFFF"/>
                </a:solidFill>
              </a:rPr>
              <a:t>overall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aim</a:t>
            </a:r>
            <a:r>
              <a:rPr lang="it-IT" sz="2400" dirty="0">
                <a:solidFill>
                  <a:srgbClr val="FFFFFF"/>
                </a:solidFill>
              </a:rPr>
              <a:t> of </a:t>
            </a:r>
            <a:r>
              <a:rPr lang="it-IT" sz="2400" dirty="0" smtClean="0">
                <a:solidFill>
                  <a:srgbClr val="FFFFFF"/>
                </a:solidFill>
              </a:rPr>
              <a:t>O1 </a:t>
            </a:r>
            <a:r>
              <a:rPr lang="it-IT" sz="2400" dirty="0" err="1">
                <a:solidFill>
                  <a:srgbClr val="FFFFFF"/>
                </a:solidFill>
              </a:rPr>
              <a:t>related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</a:rPr>
              <a:t>activities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is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not</a:t>
            </a:r>
            <a:r>
              <a:rPr lang="it-IT" sz="2400" dirty="0">
                <a:solidFill>
                  <a:srgbClr val="FFFFFF"/>
                </a:solidFill>
              </a:rPr>
              <a:t> to </a:t>
            </a:r>
            <a:r>
              <a:rPr lang="it-IT" sz="2400" dirty="0" err="1">
                <a:solidFill>
                  <a:srgbClr val="FFFFFF"/>
                </a:solidFill>
              </a:rPr>
              <a:t>find</a:t>
            </a:r>
            <a:r>
              <a:rPr lang="it-IT" sz="2400" dirty="0">
                <a:solidFill>
                  <a:srgbClr val="FFFFFF"/>
                </a:solidFill>
              </a:rPr>
              <a:t> and create new QA </a:t>
            </a:r>
            <a:r>
              <a:rPr lang="it-IT" sz="2400" dirty="0" err="1">
                <a:solidFill>
                  <a:srgbClr val="FFFFFF"/>
                </a:solidFill>
              </a:rPr>
              <a:t>instruments</a:t>
            </a:r>
            <a:r>
              <a:rPr lang="it-IT" sz="2400" dirty="0">
                <a:solidFill>
                  <a:srgbClr val="FFFFFF"/>
                </a:solidFill>
              </a:rPr>
              <a:t> for VET, </a:t>
            </a:r>
            <a:r>
              <a:rPr lang="it-IT" sz="2400" dirty="0" err="1">
                <a:solidFill>
                  <a:srgbClr val="FFFFFF"/>
                </a:solidFill>
              </a:rPr>
              <a:t>but</a:t>
            </a:r>
            <a:r>
              <a:rPr lang="it-IT" sz="2400" dirty="0">
                <a:solidFill>
                  <a:srgbClr val="FFFFFF"/>
                </a:solidFill>
              </a:rPr>
              <a:t> to </a:t>
            </a:r>
            <a:r>
              <a:rPr lang="it-IT" sz="2400" dirty="0" err="1">
                <a:solidFill>
                  <a:srgbClr val="FFFFFF"/>
                </a:solidFill>
              </a:rPr>
              <a:t>reveal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existing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ones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that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have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been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used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successfully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within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various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countries</a:t>
            </a:r>
            <a:r>
              <a:rPr lang="it-IT" sz="2400" dirty="0">
                <a:solidFill>
                  <a:srgbClr val="FFFFFF"/>
                </a:solidFill>
              </a:rPr>
              <a:t>. </a:t>
            </a:r>
          </a:p>
          <a:p>
            <a:pPr marL="195579" lvl="0" indent="-195579" defTabSz="257047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FFFFFF"/>
                </a:solidFill>
              </a:rPr>
              <a:t>We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intend</a:t>
            </a:r>
            <a:r>
              <a:rPr lang="it-IT" sz="2400" dirty="0">
                <a:solidFill>
                  <a:srgbClr val="FFFFFF"/>
                </a:solidFill>
              </a:rPr>
              <a:t> to </a:t>
            </a:r>
            <a:r>
              <a:rPr lang="it-IT" sz="2400" dirty="0" err="1">
                <a:solidFill>
                  <a:srgbClr val="FFFFFF"/>
                </a:solidFill>
              </a:rPr>
              <a:t>assemble</a:t>
            </a:r>
            <a:r>
              <a:rPr lang="it-IT" sz="2400" dirty="0">
                <a:solidFill>
                  <a:srgbClr val="FFFFFF"/>
                </a:solidFill>
              </a:rPr>
              <a:t> the </a:t>
            </a:r>
            <a:r>
              <a:rPr lang="it-IT" sz="2400" dirty="0" err="1">
                <a:solidFill>
                  <a:srgbClr val="FFFFFF"/>
                </a:solidFill>
              </a:rPr>
              <a:t>most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effective</a:t>
            </a:r>
            <a:r>
              <a:rPr lang="it-IT" sz="2400" dirty="0">
                <a:solidFill>
                  <a:srgbClr val="FFFFFF"/>
                </a:solidFill>
              </a:rPr>
              <a:t> VET-</a:t>
            </a:r>
            <a:r>
              <a:rPr lang="it-IT" sz="2400" dirty="0" err="1">
                <a:solidFill>
                  <a:srgbClr val="FFFFFF"/>
                </a:solidFill>
              </a:rPr>
              <a:t>specific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methods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such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as</a:t>
            </a:r>
            <a:r>
              <a:rPr lang="it-IT" sz="2400" dirty="0">
                <a:solidFill>
                  <a:srgbClr val="FFFFFF"/>
                </a:solidFill>
              </a:rPr>
              <a:t>:</a:t>
            </a:r>
          </a:p>
          <a:p>
            <a:pPr marL="787400" lvl="1" indent="-342900" defTabSz="257047">
              <a:lnSpc>
                <a:spcPct val="7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FFFFFF"/>
                </a:solidFill>
              </a:rPr>
              <a:t>Strengthening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>
                <a:solidFill>
                  <a:srgbClr val="FFFFFF"/>
                </a:solidFill>
              </a:rPr>
              <a:t>the </a:t>
            </a:r>
            <a:r>
              <a:rPr lang="it-IT" sz="2400" dirty="0" err="1">
                <a:solidFill>
                  <a:srgbClr val="FFFFFF"/>
                </a:solidFill>
              </a:rPr>
              <a:t>quality</a:t>
            </a:r>
            <a:r>
              <a:rPr lang="it-IT" sz="2400" dirty="0">
                <a:solidFill>
                  <a:srgbClr val="FFFFFF"/>
                </a:solidFill>
              </a:rPr>
              <a:t> culture of the </a:t>
            </a:r>
            <a:r>
              <a:rPr lang="it-IT" sz="2400" dirty="0" err="1">
                <a:solidFill>
                  <a:srgbClr val="FFFFFF"/>
                </a:solidFill>
              </a:rPr>
              <a:t>institutional</a:t>
            </a:r>
            <a:r>
              <a:rPr lang="it-IT" sz="2400" dirty="0">
                <a:solidFill>
                  <a:srgbClr val="FFFFFF"/>
                </a:solidFill>
              </a:rPr>
              <a:t> staff;</a:t>
            </a:r>
          </a:p>
          <a:p>
            <a:pPr marL="787400" lvl="1" indent="-342900" defTabSz="257047">
              <a:lnSpc>
                <a:spcPct val="7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FFFFFF"/>
                </a:solidFill>
              </a:rPr>
              <a:t>Integrating</a:t>
            </a:r>
            <a:r>
              <a:rPr lang="it-IT" sz="2400" dirty="0">
                <a:solidFill>
                  <a:srgbClr val="FFFFFF"/>
                </a:solidFill>
              </a:rPr>
              <a:t> the </a:t>
            </a:r>
            <a:r>
              <a:rPr lang="it-IT" sz="2400" dirty="0" err="1">
                <a:solidFill>
                  <a:srgbClr val="FFFFFF"/>
                </a:solidFill>
              </a:rPr>
              <a:t>demands</a:t>
            </a:r>
            <a:r>
              <a:rPr lang="it-IT" sz="2400" dirty="0">
                <a:solidFill>
                  <a:srgbClr val="FFFFFF"/>
                </a:solidFill>
              </a:rPr>
              <a:t> of the </a:t>
            </a:r>
            <a:r>
              <a:rPr lang="it-IT" sz="2400" dirty="0" err="1">
                <a:solidFill>
                  <a:srgbClr val="FFFFFF"/>
                </a:solidFill>
              </a:rPr>
              <a:t>labour</a:t>
            </a:r>
            <a:r>
              <a:rPr lang="it-IT" sz="2400" dirty="0">
                <a:solidFill>
                  <a:srgbClr val="FFFFFF"/>
                </a:solidFill>
              </a:rPr>
              <a:t> market;</a:t>
            </a:r>
          </a:p>
          <a:p>
            <a:pPr marL="787400" lvl="1" indent="-342900" defTabSz="257047">
              <a:lnSpc>
                <a:spcPct val="7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FFFFFF"/>
                </a:solidFill>
              </a:rPr>
              <a:t>Supporting</a:t>
            </a:r>
            <a:r>
              <a:rPr lang="it-IT" sz="2400" dirty="0">
                <a:solidFill>
                  <a:srgbClr val="FFFFFF"/>
                </a:solidFill>
              </a:rPr>
              <a:t> new </a:t>
            </a:r>
            <a:r>
              <a:rPr lang="it-IT" sz="2400" dirty="0" err="1">
                <a:solidFill>
                  <a:srgbClr val="FFFFFF"/>
                </a:solidFill>
              </a:rPr>
              <a:t>pedagogical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methods</a:t>
            </a:r>
            <a:r>
              <a:rPr lang="it-IT" sz="2400" dirty="0">
                <a:solidFill>
                  <a:srgbClr val="FFFFFF"/>
                </a:solidFill>
              </a:rPr>
              <a:t> for </a:t>
            </a:r>
            <a:r>
              <a:rPr lang="it-IT" sz="2400" dirty="0" err="1">
                <a:solidFill>
                  <a:srgbClr val="FFFFFF"/>
                </a:solidFill>
              </a:rPr>
              <a:t>developing</a:t>
            </a:r>
            <a:r>
              <a:rPr lang="it-IT" sz="2400" dirty="0">
                <a:solidFill>
                  <a:srgbClr val="FFFFFF"/>
                </a:solidFill>
              </a:rPr>
              <a:t> 21stcentury </a:t>
            </a:r>
            <a:r>
              <a:rPr lang="it-IT" sz="2400" dirty="0" err="1">
                <a:solidFill>
                  <a:srgbClr val="FFFFFF"/>
                </a:solidFill>
              </a:rPr>
              <a:t>skills</a:t>
            </a:r>
            <a:r>
              <a:rPr lang="it-IT" sz="2400" dirty="0">
                <a:solidFill>
                  <a:srgbClr val="FFFFFF"/>
                </a:solidFill>
              </a:rPr>
              <a:t> of the </a:t>
            </a:r>
            <a:r>
              <a:rPr lang="it-IT" sz="2400" dirty="0" err="1">
                <a:solidFill>
                  <a:srgbClr val="FFFFFF"/>
                </a:solidFill>
              </a:rPr>
              <a:t>students</a:t>
            </a:r>
            <a:r>
              <a:rPr lang="it-IT" sz="2400" dirty="0">
                <a:solidFill>
                  <a:srgbClr val="FFFFFF"/>
                </a:solidFill>
              </a:rPr>
              <a:t>;</a:t>
            </a:r>
          </a:p>
          <a:p>
            <a:pPr marL="787400" lvl="1" indent="-342900" defTabSz="257047">
              <a:lnSpc>
                <a:spcPct val="70000"/>
              </a:lnSpc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FFFFFF"/>
                </a:solidFill>
              </a:rPr>
              <a:t>Assuring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assessment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processes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based</a:t>
            </a:r>
            <a:r>
              <a:rPr lang="it-IT" sz="2400" dirty="0">
                <a:solidFill>
                  <a:srgbClr val="FFFFFF"/>
                </a:solidFill>
              </a:rPr>
              <a:t> on </a:t>
            </a:r>
            <a:r>
              <a:rPr lang="it-IT" sz="2400" dirty="0" err="1">
                <a:solidFill>
                  <a:srgbClr val="FFFFFF"/>
                </a:solidFill>
              </a:rPr>
              <a:t>learning</a:t>
            </a:r>
            <a:r>
              <a:rPr lang="it-IT" sz="2400" dirty="0">
                <a:solidFill>
                  <a:srgbClr val="FFFFFF"/>
                </a:solidFill>
              </a:rPr>
              <a:t> </a:t>
            </a:r>
            <a:r>
              <a:rPr lang="it-IT" sz="2400" dirty="0" err="1">
                <a:solidFill>
                  <a:srgbClr val="FFFFFF"/>
                </a:solidFill>
              </a:rPr>
              <a:t>outcomes</a:t>
            </a:r>
            <a:r>
              <a:rPr lang="it-IT" sz="2400" dirty="0">
                <a:solidFill>
                  <a:srgbClr val="FFFFFF"/>
                </a:solidFill>
              </a:rPr>
              <a:t>.</a:t>
            </a:r>
          </a:p>
          <a:p>
            <a:pPr marL="0" indent="0" defTabSz="257047">
              <a:spcBef>
                <a:spcPts val="1800"/>
              </a:spcBef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defTabSz="490727">
              <a:defRPr sz="6719"/>
            </a:pPr>
            <a:r>
              <a:rPr lang="it-IT" sz="4000" dirty="0" smtClean="0"/>
              <a:t>O1</a:t>
            </a:r>
            <a:r>
              <a:rPr lang="it-IT" sz="4000" dirty="0"/>
              <a:t>-A3 </a:t>
            </a:r>
            <a:r>
              <a:rPr lang="it-IT" sz="4000" dirty="0" err="1"/>
              <a:t>Identifying</a:t>
            </a:r>
            <a:r>
              <a:rPr lang="it-IT" sz="4000" dirty="0"/>
              <a:t> best </a:t>
            </a:r>
            <a:r>
              <a:rPr lang="it-IT" sz="4000" dirty="0" err="1"/>
              <a:t>practices</a:t>
            </a:r>
            <a:r>
              <a:rPr lang="it-IT" sz="4000" dirty="0"/>
              <a:t> of </a:t>
            </a:r>
            <a:r>
              <a:rPr lang="it-IT" sz="4000" dirty="0" err="1"/>
              <a:t>QAs</a:t>
            </a:r>
            <a:r>
              <a:rPr lang="it-IT" sz="4000" dirty="0"/>
              <a:t> in the </a:t>
            </a:r>
            <a:r>
              <a:rPr lang="it-IT" sz="4000" dirty="0" err="1"/>
              <a:t>European</a:t>
            </a:r>
            <a:r>
              <a:rPr lang="it-IT" sz="4000" dirty="0"/>
              <a:t> VET providers (IVET/CVET)</a:t>
            </a:r>
            <a:br>
              <a:rPr lang="it-IT" sz="4000" dirty="0"/>
            </a:br>
            <a:endParaRPr sz="3600" dirty="0"/>
          </a:p>
        </p:txBody>
      </p:sp>
      <p:sp>
        <p:nvSpPr>
          <p:cNvPr id="54" name="Shape 5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95579" lvl="0" indent="-195579" defTabSz="257047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lang="it-IT" sz="2800" dirty="0" smtClean="0">
                <a:solidFill>
                  <a:srgbClr val="FFFFFF"/>
                </a:solidFill>
              </a:rPr>
              <a:t>Best </a:t>
            </a:r>
            <a:r>
              <a:rPr lang="it-IT" sz="2800" dirty="0" err="1" smtClean="0">
                <a:solidFill>
                  <a:srgbClr val="FFFFFF"/>
                </a:solidFill>
              </a:rPr>
              <a:t>practices</a:t>
            </a:r>
            <a:r>
              <a:rPr lang="it-IT" sz="2800" dirty="0" smtClean="0">
                <a:solidFill>
                  <a:srgbClr val="FFFFFF"/>
                </a:solidFill>
              </a:rPr>
              <a:t> in </a:t>
            </a:r>
            <a:r>
              <a:rPr lang="it-IT" sz="2800" dirty="0" err="1" smtClean="0">
                <a:solidFill>
                  <a:srgbClr val="FFFFFF"/>
                </a:solidFill>
              </a:rPr>
              <a:t>all</a:t>
            </a:r>
            <a:r>
              <a:rPr lang="it-IT" sz="2800" dirty="0" smtClean="0">
                <a:solidFill>
                  <a:srgbClr val="FFFFFF"/>
                </a:solidFill>
              </a:rPr>
              <a:t> </a:t>
            </a:r>
            <a:r>
              <a:rPr lang="it-IT" sz="2800" dirty="0" err="1" smtClean="0">
                <a:solidFill>
                  <a:srgbClr val="FFFFFF"/>
                </a:solidFill>
              </a:rPr>
              <a:t>partners</a:t>
            </a:r>
            <a:r>
              <a:rPr lang="it-IT" sz="2800" dirty="0" smtClean="0">
                <a:solidFill>
                  <a:srgbClr val="FFFFFF"/>
                </a:solidFill>
              </a:rPr>
              <a:t>’ </a:t>
            </a:r>
            <a:r>
              <a:rPr lang="it-IT" sz="2800" dirty="0" err="1" smtClean="0">
                <a:solidFill>
                  <a:srgbClr val="FFFFFF"/>
                </a:solidFill>
              </a:rPr>
              <a:t>countries</a:t>
            </a:r>
            <a:r>
              <a:rPr lang="it-IT" sz="2800" dirty="0" smtClean="0">
                <a:solidFill>
                  <a:srgbClr val="FFFFFF"/>
                </a:solidFill>
              </a:rPr>
              <a:t>.</a:t>
            </a:r>
          </a:p>
          <a:p>
            <a:pPr marL="195579" lvl="0" indent="-195579" defTabSz="257047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solidFill>
                  <a:srgbClr val="FFFFFF"/>
                </a:solidFill>
              </a:rPr>
              <a:t>At </a:t>
            </a:r>
            <a:r>
              <a:rPr sz="2800" dirty="0">
                <a:solidFill>
                  <a:srgbClr val="FFFFFF"/>
                </a:solidFill>
              </a:rPr>
              <a:t>least three countries will be added in the review - </a:t>
            </a:r>
            <a:r>
              <a:rPr sz="2800" dirty="0">
                <a:solidFill>
                  <a:srgbClr val="FFFF00"/>
                </a:solidFill>
              </a:rPr>
              <a:t>Netherland, Denmark, Finland </a:t>
            </a:r>
            <a:r>
              <a:rPr sz="2800" dirty="0">
                <a:solidFill>
                  <a:srgbClr val="FFFFFF"/>
                </a:solidFill>
              </a:rPr>
              <a:t>which have long traditions and effective results in EQAVET implementation. </a:t>
            </a:r>
            <a:endParaRPr lang="it-IT" sz="2800" dirty="0" smtClean="0">
              <a:solidFill>
                <a:srgbClr val="FFFFFF"/>
              </a:solidFill>
            </a:endParaRPr>
          </a:p>
          <a:p>
            <a:pPr marL="195579" lvl="0" indent="-195579" defTabSz="257047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00" dirty="0" smtClean="0">
                <a:solidFill>
                  <a:srgbClr val="FFFFFF"/>
                </a:solidFill>
              </a:rPr>
              <a:t>Two </a:t>
            </a:r>
            <a:r>
              <a:rPr sz="2800" dirty="0">
                <a:solidFill>
                  <a:srgbClr val="FFFFFF"/>
                </a:solidFill>
              </a:rPr>
              <a:t>partner countries (Scotland and Ireland) also have established and proven systems, hence they will represent the starting point, </a:t>
            </a:r>
            <a:r>
              <a:rPr sz="2800" dirty="0">
                <a:solidFill>
                  <a:srgbClr val="FFFF00"/>
                </a:solidFill>
              </a:rPr>
              <a:t>and be the knowledge exporters of this activity</a:t>
            </a:r>
            <a:r>
              <a:rPr sz="2800" dirty="0" smtClean="0">
                <a:solidFill>
                  <a:srgbClr val="FFFF00"/>
                </a:solidFill>
              </a:rPr>
              <a:t>.</a:t>
            </a:r>
            <a:endParaRPr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940467"/>
              </p:ext>
            </p:extLst>
          </p:nvPr>
        </p:nvGraphicFramePr>
        <p:xfrm>
          <a:off x="190565" y="3833272"/>
          <a:ext cx="12495560" cy="5920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Documento" r:id="rId3" imgW="6057900" imgH="2870200" progId="Word.Document.12">
                  <p:embed/>
                </p:oleObj>
              </mc:Choice>
              <mc:Fallback>
                <p:oleObj name="Documento" r:id="rId3" imgW="6057900" imgH="2870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65" y="3833272"/>
                        <a:ext cx="12495560" cy="5920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O1-A3 </a:t>
            </a:r>
            <a:r>
              <a:rPr lang="it-IT" sz="4000" dirty="0" err="1">
                <a:solidFill>
                  <a:srgbClr val="FFFFFF"/>
                </a:solidFill>
              </a:rPr>
              <a:t>Identifying</a:t>
            </a:r>
            <a:r>
              <a:rPr lang="it-IT" sz="4000" dirty="0">
                <a:solidFill>
                  <a:srgbClr val="FFFFFF"/>
                </a:solidFill>
              </a:rPr>
              <a:t> best </a:t>
            </a:r>
            <a:r>
              <a:rPr lang="it-IT" sz="4000" dirty="0" err="1">
                <a:solidFill>
                  <a:srgbClr val="FFFFFF"/>
                </a:solidFill>
              </a:rPr>
              <a:t>practices</a:t>
            </a:r>
            <a:r>
              <a:rPr lang="it-IT" sz="4000" dirty="0">
                <a:solidFill>
                  <a:srgbClr val="FFFFFF"/>
                </a:solidFill>
              </a:rPr>
              <a:t> of </a:t>
            </a:r>
            <a:r>
              <a:rPr lang="it-IT" sz="4000" dirty="0" err="1">
                <a:solidFill>
                  <a:srgbClr val="FFFFFF"/>
                </a:solidFill>
              </a:rPr>
              <a:t>QAs</a:t>
            </a:r>
            <a:r>
              <a:rPr lang="it-IT" sz="4000" dirty="0">
                <a:solidFill>
                  <a:srgbClr val="FFFFFF"/>
                </a:solidFill>
              </a:rPr>
              <a:t> in the </a:t>
            </a:r>
            <a:r>
              <a:rPr lang="it-IT" sz="4000" dirty="0" err="1">
                <a:solidFill>
                  <a:srgbClr val="FFFFFF"/>
                </a:solidFill>
              </a:rPr>
              <a:t>European</a:t>
            </a:r>
            <a:r>
              <a:rPr lang="it-IT" sz="4000" dirty="0">
                <a:solidFill>
                  <a:srgbClr val="FFFFFF"/>
                </a:solidFill>
              </a:rPr>
              <a:t> VET providers (IVET/CVET)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err="1">
                <a:solidFill>
                  <a:srgbClr val="FFFFFF"/>
                </a:solidFill>
              </a:rPr>
              <a:t>All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partners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will</a:t>
            </a:r>
            <a:r>
              <a:rPr lang="it-IT" dirty="0">
                <a:solidFill>
                  <a:srgbClr val="FFFFFF"/>
                </a:solidFill>
              </a:rPr>
              <a:t> take part in </a:t>
            </a:r>
            <a:r>
              <a:rPr lang="it-IT" dirty="0" err="1">
                <a:solidFill>
                  <a:srgbClr val="FFFFFF"/>
                </a:solidFill>
              </a:rPr>
              <a:t>elaborating</a:t>
            </a:r>
            <a:r>
              <a:rPr lang="it-IT" dirty="0">
                <a:solidFill>
                  <a:srgbClr val="FFFFFF"/>
                </a:solidFill>
              </a:rPr>
              <a:t> the </a:t>
            </a:r>
            <a:r>
              <a:rPr lang="it-IT" dirty="0" err="1">
                <a:solidFill>
                  <a:srgbClr val="FFFFFF"/>
                </a:solidFill>
              </a:rPr>
              <a:t>national</a:t>
            </a:r>
            <a:r>
              <a:rPr lang="it-IT" dirty="0">
                <a:solidFill>
                  <a:srgbClr val="FFFFFF"/>
                </a:solidFill>
              </a:rPr>
              <a:t> reports; in </a:t>
            </a:r>
            <a:r>
              <a:rPr lang="it-IT" dirty="0" err="1">
                <a:solidFill>
                  <a:srgbClr val="FFFFFF"/>
                </a:solidFill>
              </a:rPr>
              <a:t>Italy</a:t>
            </a:r>
            <a:r>
              <a:rPr lang="it-IT" dirty="0">
                <a:solidFill>
                  <a:srgbClr val="FFFFFF"/>
                </a:solidFill>
              </a:rPr>
              <a:t> the </a:t>
            </a:r>
            <a:r>
              <a:rPr lang="it-IT" dirty="0" err="1">
                <a:solidFill>
                  <a:srgbClr val="FFFFFF"/>
                </a:solidFill>
              </a:rPr>
              <a:t>responsible</a:t>
            </a:r>
            <a:r>
              <a:rPr lang="it-IT" dirty="0">
                <a:solidFill>
                  <a:srgbClr val="FFFFFF"/>
                </a:solidFill>
              </a:rPr>
              <a:t> partner </a:t>
            </a:r>
            <a:r>
              <a:rPr lang="it-IT" dirty="0" err="1">
                <a:solidFill>
                  <a:srgbClr val="FFFFFF"/>
                </a:solidFill>
              </a:rPr>
              <a:t>will</a:t>
            </a:r>
            <a:r>
              <a:rPr lang="it-IT" dirty="0">
                <a:solidFill>
                  <a:srgbClr val="FFFFFF"/>
                </a:solidFill>
              </a:rPr>
              <a:t> be P3 AICA, in </a:t>
            </a:r>
            <a:r>
              <a:rPr lang="it-IT" dirty="0" err="1">
                <a:solidFill>
                  <a:srgbClr val="FFFFFF"/>
                </a:solidFill>
              </a:rPr>
              <a:t>Hungary</a:t>
            </a:r>
            <a:r>
              <a:rPr lang="it-IT" dirty="0">
                <a:solidFill>
                  <a:srgbClr val="FFFFFF"/>
                </a:solidFill>
              </a:rPr>
              <a:t> P5 SZÁMALK.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964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O1 – A3 </a:t>
            </a:r>
            <a:r>
              <a:rPr lang="it-IT" dirty="0" err="1" smtClean="0"/>
              <a:t>Ideas</a:t>
            </a:r>
            <a:r>
              <a:rPr lang="it-IT" dirty="0" smtClean="0"/>
              <a:t> for </a:t>
            </a:r>
            <a:r>
              <a:rPr lang="it-IT" dirty="0" err="1" smtClean="0"/>
              <a:t>implementation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Definition of best </a:t>
            </a:r>
            <a:r>
              <a:rPr lang="it-IT" dirty="0" err="1" smtClean="0"/>
              <a:t>practices</a:t>
            </a:r>
            <a:r>
              <a:rPr lang="it-IT" dirty="0" smtClean="0"/>
              <a:t> /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practices</a:t>
            </a:r>
            <a:endParaRPr lang="it-IT" dirty="0" smtClean="0"/>
          </a:p>
          <a:p>
            <a:r>
              <a:rPr lang="it-IT" dirty="0" err="1" smtClean="0"/>
              <a:t>Factors</a:t>
            </a:r>
            <a:r>
              <a:rPr lang="it-IT" dirty="0" smtClean="0"/>
              <a:t> to be </a:t>
            </a:r>
            <a:r>
              <a:rPr lang="it-IT" dirty="0" err="1" smtClean="0"/>
              <a:t>investigated</a:t>
            </a:r>
            <a:r>
              <a:rPr lang="it-IT" dirty="0" smtClean="0"/>
              <a:t>, </a:t>
            </a:r>
            <a:r>
              <a:rPr lang="it-IT" dirty="0" err="1" smtClean="0"/>
              <a:t>how</a:t>
            </a:r>
            <a:r>
              <a:rPr lang="it-IT" dirty="0" smtClean="0"/>
              <a:t> do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and </a:t>
            </a:r>
            <a:r>
              <a:rPr lang="it-IT" dirty="0" err="1" smtClean="0"/>
              <a:t>which</a:t>
            </a:r>
            <a:r>
              <a:rPr lang="it-IT" dirty="0" smtClean="0"/>
              <a:t> are the  </a:t>
            </a:r>
            <a:r>
              <a:rPr lang="it-IT" dirty="0" err="1" smtClean="0"/>
              <a:t>thresholds</a:t>
            </a:r>
            <a:r>
              <a:rPr lang="it-IT" dirty="0" smtClean="0"/>
              <a:t>? (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does</a:t>
            </a:r>
            <a:r>
              <a:rPr lang="it-IT" dirty="0"/>
              <a:t> </a:t>
            </a:r>
            <a:r>
              <a:rPr lang="it-IT" dirty="0" err="1" smtClean="0"/>
              <a:t>transform</a:t>
            </a:r>
            <a:r>
              <a:rPr lang="it-IT" dirty="0" smtClean="0"/>
              <a:t> a </a:t>
            </a:r>
            <a:r>
              <a:rPr lang="it-IT" dirty="0" err="1" smtClean="0"/>
              <a:t>practice</a:t>
            </a:r>
            <a:r>
              <a:rPr lang="it-IT" dirty="0" smtClean="0"/>
              <a:t> </a:t>
            </a:r>
            <a:r>
              <a:rPr lang="it-IT" dirty="0" err="1" smtClean="0"/>
              <a:t>into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/best </a:t>
            </a:r>
            <a:r>
              <a:rPr lang="it-IT" dirty="0" err="1" smtClean="0"/>
              <a:t>practice</a:t>
            </a:r>
            <a:r>
              <a:rPr lang="it-IT" dirty="0" smtClean="0"/>
              <a:t>?)</a:t>
            </a:r>
          </a:p>
          <a:p>
            <a:r>
              <a:rPr lang="it-IT" dirty="0" smtClean="0"/>
              <a:t>How to </a:t>
            </a:r>
            <a:r>
              <a:rPr lang="it-IT" dirty="0" err="1" smtClean="0"/>
              <a:t>select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 / </a:t>
            </a:r>
            <a:r>
              <a:rPr lang="it-IT" dirty="0" err="1" smtClean="0"/>
              <a:t>initiatives</a:t>
            </a:r>
            <a:r>
              <a:rPr lang="it-IT" dirty="0" smtClean="0"/>
              <a:t> / </a:t>
            </a:r>
            <a:r>
              <a:rPr lang="it-IT" dirty="0" err="1" smtClean="0"/>
              <a:t>cases</a:t>
            </a:r>
            <a:endParaRPr lang="it-IT" dirty="0" smtClean="0"/>
          </a:p>
          <a:p>
            <a:r>
              <a:rPr lang="it-IT" dirty="0" smtClean="0"/>
              <a:t>How </a:t>
            </a:r>
            <a:r>
              <a:rPr lang="it-IT" dirty="0" err="1" smtClean="0"/>
              <a:t>many</a:t>
            </a:r>
            <a:r>
              <a:rPr lang="it-IT" dirty="0" smtClean="0"/>
              <a:t>?</a:t>
            </a:r>
          </a:p>
          <a:p>
            <a:r>
              <a:rPr lang="it-IT" dirty="0" smtClean="0"/>
              <a:t>Definition of a </a:t>
            </a:r>
            <a:r>
              <a:rPr lang="it-IT" dirty="0" err="1" smtClean="0"/>
              <a:t>grid</a:t>
            </a:r>
            <a:r>
              <a:rPr lang="it-IT" dirty="0" smtClean="0"/>
              <a:t> to guide </a:t>
            </a:r>
            <a:r>
              <a:rPr lang="it-IT" dirty="0" err="1" smtClean="0"/>
              <a:t>analysis</a:t>
            </a:r>
            <a:r>
              <a:rPr lang="it-IT" dirty="0" smtClean="0"/>
              <a:t> and </a:t>
            </a:r>
            <a:r>
              <a:rPr lang="it-IT" dirty="0" err="1" smtClean="0"/>
              <a:t>identify</a:t>
            </a:r>
            <a:r>
              <a:rPr lang="it-IT" dirty="0" smtClean="0"/>
              <a:t> best </a:t>
            </a:r>
            <a:r>
              <a:rPr lang="it-IT" dirty="0" err="1" smtClean="0"/>
              <a:t>practices</a:t>
            </a:r>
            <a:endParaRPr lang="it-IT" dirty="0" smtClean="0"/>
          </a:p>
          <a:p>
            <a:r>
              <a:rPr lang="it-IT" dirty="0" smtClean="0"/>
              <a:t>How to report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….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</a:t>
            </a:r>
            <a:r>
              <a:rPr lang="it-IT" dirty="0" err="1">
                <a:solidFill>
                  <a:srgbClr val="FFFF00"/>
                </a:solidFill>
              </a:rPr>
              <a:t>Netherland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err="1">
                <a:solidFill>
                  <a:srgbClr val="FFFF00"/>
                </a:solidFill>
              </a:rPr>
              <a:t>Denmark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err="1">
                <a:solidFill>
                  <a:srgbClr val="FFFF00"/>
                </a:solidFill>
              </a:rPr>
              <a:t>Finland</a:t>
            </a:r>
            <a:r>
              <a:rPr lang="it-IT" dirty="0">
                <a:solidFill>
                  <a:srgbClr val="FFFF00"/>
                </a:solidFill>
              </a:rPr>
              <a:t> 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9742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O1-A4 </a:t>
            </a:r>
            <a:r>
              <a:rPr lang="it-IT" sz="4800" dirty="0" err="1"/>
              <a:t>Review</a:t>
            </a:r>
            <a:r>
              <a:rPr lang="it-IT" sz="4800" dirty="0"/>
              <a:t> of the </a:t>
            </a:r>
            <a:r>
              <a:rPr lang="it-IT" sz="4800" dirty="0" err="1"/>
              <a:t>existing</a:t>
            </a:r>
            <a:r>
              <a:rPr lang="it-IT" sz="4800" dirty="0"/>
              <a:t> ICT </a:t>
            </a:r>
            <a:r>
              <a:rPr lang="it-IT" sz="4800" dirty="0" err="1"/>
              <a:t>supported</a:t>
            </a:r>
            <a:r>
              <a:rPr lang="it-IT" sz="4800" dirty="0"/>
              <a:t> QA </a:t>
            </a:r>
            <a:r>
              <a:rPr lang="it-IT" sz="4800" dirty="0" smtClean="0"/>
              <a:t>Solutions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257047">
              <a:spcBef>
                <a:spcPts val="18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it-IT" sz="3200" i="1" dirty="0" smtClean="0">
                <a:solidFill>
                  <a:srgbClr val="FFFF00"/>
                </a:solidFill>
              </a:rPr>
              <a:t>Market </a:t>
            </a:r>
            <a:r>
              <a:rPr lang="it-IT" sz="3200" i="1" dirty="0" err="1" smtClean="0">
                <a:solidFill>
                  <a:srgbClr val="FFFF00"/>
                </a:solidFill>
              </a:rPr>
              <a:t>research</a:t>
            </a:r>
            <a:r>
              <a:rPr lang="it-IT" sz="3200" i="1" dirty="0" smtClean="0">
                <a:solidFill>
                  <a:srgbClr val="FFFF00"/>
                </a:solidFill>
              </a:rPr>
              <a:t> on ICT </a:t>
            </a:r>
            <a:r>
              <a:rPr lang="it-IT" sz="3200" i="1" dirty="0" err="1" smtClean="0">
                <a:solidFill>
                  <a:srgbClr val="FFFF00"/>
                </a:solidFill>
              </a:rPr>
              <a:t>tools</a:t>
            </a:r>
            <a:r>
              <a:rPr lang="it-IT" sz="3200" i="1" dirty="0" smtClean="0">
                <a:solidFill>
                  <a:srgbClr val="FFFF00"/>
                </a:solidFill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</a:rPr>
              <a:t>that</a:t>
            </a:r>
            <a:r>
              <a:rPr lang="it-IT" sz="3200" i="1" dirty="0" smtClean="0">
                <a:solidFill>
                  <a:srgbClr val="FFFF00"/>
                </a:solidFill>
              </a:rPr>
              <a:t> </a:t>
            </a:r>
            <a:r>
              <a:rPr lang="it-IT" sz="3200" i="1" dirty="0" err="1" smtClean="0">
                <a:solidFill>
                  <a:srgbClr val="FFFF00"/>
                </a:solidFill>
              </a:rPr>
              <a:t>support</a:t>
            </a:r>
            <a:r>
              <a:rPr lang="it-IT" sz="3200" i="1" dirty="0" smtClean="0">
                <a:solidFill>
                  <a:srgbClr val="FFFF00"/>
                </a:solidFill>
              </a:rPr>
              <a:t> QA </a:t>
            </a:r>
            <a:r>
              <a:rPr lang="it-IT" sz="3200" i="1" dirty="0" err="1" smtClean="0">
                <a:solidFill>
                  <a:srgbClr val="FFFF00"/>
                </a:solidFill>
              </a:rPr>
              <a:t>solutions</a:t>
            </a:r>
            <a:endParaRPr lang="it-IT" sz="3200" dirty="0">
              <a:solidFill>
                <a:srgbClr val="FFFFFF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841559"/>
              </p:ext>
            </p:extLst>
          </p:nvPr>
        </p:nvGraphicFramePr>
        <p:xfrm>
          <a:off x="254443" y="5391691"/>
          <a:ext cx="12535922" cy="438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Documento" r:id="rId3" imgW="6057900" imgH="2120900" progId="Word.Document.12">
                  <p:embed/>
                </p:oleObj>
              </mc:Choice>
              <mc:Fallback>
                <p:oleObj name="Documento" r:id="rId3" imgW="60579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43" y="5391691"/>
                        <a:ext cx="12535922" cy="438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4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Aim</a:t>
            </a:r>
          </a:p>
        </p:txBody>
      </p:sp>
      <p:sp>
        <p:nvSpPr>
          <p:cNvPr id="36" name="Shape 36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97815" lvl="0" indent="-297815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 dirty="0">
                <a:solidFill>
                  <a:srgbClr val="FFFFFF"/>
                </a:solidFill>
              </a:rPr>
              <a:t>The consortium will carry out comprehensive desktop research in order to map out the state- of-the-art with respect to the implementation of EQAVET and of running quality assurance systems in European VET institutions. </a:t>
            </a:r>
          </a:p>
          <a:p>
            <a:pPr marL="297815" lvl="0" indent="-297815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 dirty="0">
                <a:solidFill>
                  <a:srgbClr val="FFFFFF"/>
                </a:solidFill>
              </a:rPr>
              <a:t>The aim of this work phase is twofold:</a:t>
            </a:r>
          </a:p>
          <a:p>
            <a:pPr marL="742315" lvl="1" indent="-297815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 dirty="0">
                <a:solidFill>
                  <a:srgbClr val="FFFFFF"/>
                </a:solidFill>
              </a:rPr>
              <a:t>to create a solid basis for the development of Open QAsS Toolkit via a detailed requirement analysis;</a:t>
            </a:r>
          </a:p>
          <a:p>
            <a:pPr marL="742315" lvl="1" indent="-297815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r>
              <a:rPr sz="2546" dirty="0">
                <a:solidFill>
                  <a:srgbClr val="FFFFFF"/>
                </a:solidFill>
              </a:rPr>
              <a:t> to produce a valuable study for use by all actors in vocational education, systematically revealing both the problems and good practice.</a:t>
            </a:r>
          </a:p>
          <a:p>
            <a:pPr marL="297815" lvl="0" indent="-297815" defTabSz="391414">
              <a:spcBef>
                <a:spcPts val="2800"/>
              </a:spcBef>
              <a:defRPr sz="1800">
                <a:solidFill>
                  <a:srgbClr val="000000"/>
                </a:solidFill>
              </a:defRPr>
            </a:pPr>
            <a:endParaRPr sz="2546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04470" lvl="0" indent="-204470" defTabSz="26873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One </a:t>
            </a:r>
            <a:r>
              <a:rPr sz="2400" dirty="0">
                <a:solidFill>
                  <a:srgbClr val="FFFFFF"/>
                </a:solidFill>
              </a:rPr>
              <a:t>of </a:t>
            </a:r>
            <a:r>
              <a:rPr sz="2800" dirty="0">
                <a:solidFill>
                  <a:srgbClr val="FFFFFF"/>
                </a:solidFill>
              </a:rPr>
              <a:t>the</a:t>
            </a:r>
            <a:r>
              <a:rPr sz="2400" dirty="0">
                <a:solidFill>
                  <a:srgbClr val="FFFFFF"/>
                </a:solidFill>
              </a:rPr>
              <a:t> main outcomes of the project will be an extensible, flexible open source software toolkit, with an initial focus on </a:t>
            </a:r>
            <a:r>
              <a:rPr sz="2400" dirty="0">
                <a:solidFill>
                  <a:srgbClr val="FFFF00"/>
                </a:solidFill>
              </a:rPr>
              <a:t>existing IT Solutions used for supporting institutional QA systems.</a:t>
            </a:r>
          </a:p>
          <a:p>
            <a:pPr marL="204470" lvl="0" indent="-204470" defTabSz="26873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</a:endParaRPr>
          </a:p>
          <a:p>
            <a:pPr marL="204470" lvl="0" indent="-204470" defTabSz="26873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During the </a:t>
            </a:r>
            <a:r>
              <a:rPr sz="2400" dirty="0">
                <a:solidFill>
                  <a:srgbClr val="FFFF00"/>
                </a:solidFill>
              </a:rPr>
              <a:t>preliminary needs-analysis </a:t>
            </a:r>
            <a:r>
              <a:rPr sz="2400" dirty="0">
                <a:solidFill>
                  <a:srgbClr val="FFFFFF"/>
                </a:solidFill>
              </a:rPr>
              <a:t>partners have been asked to provide figures on existing Solutions and approaches in their countries. </a:t>
            </a:r>
            <a:endParaRPr lang="it-IT" sz="2400" dirty="0" smtClean="0">
              <a:solidFill>
                <a:srgbClr val="FFFFFF"/>
              </a:solidFill>
            </a:endParaRPr>
          </a:p>
          <a:p>
            <a:pPr marL="204470" lvl="0" indent="-204470" defTabSz="26873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The </a:t>
            </a:r>
            <a:r>
              <a:rPr sz="2400" dirty="0">
                <a:solidFill>
                  <a:srgbClr val="FFFFFF"/>
                </a:solidFill>
              </a:rPr>
              <a:t>result of this review shows that </a:t>
            </a:r>
            <a:r>
              <a:rPr sz="2400" dirty="0" smtClean="0">
                <a:solidFill>
                  <a:srgbClr val="FFFFFF"/>
                </a:solidFill>
              </a:rPr>
              <a:t>there </a:t>
            </a:r>
            <a:r>
              <a:rPr sz="2400" dirty="0">
                <a:solidFill>
                  <a:srgbClr val="FFFFFF"/>
                </a:solidFill>
              </a:rPr>
              <a:t>are several offline and Web-based IT applications in partner countries, but that </a:t>
            </a:r>
            <a:r>
              <a:rPr sz="2400" dirty="0">
                <a:solidFill>
                  <a:srgbClr val="FFFF00"/>
                </a:solidFill>
              </a:rPr>
              <a:t>there is virtually no complete solution offered for QAS in VET particularly for the educational sector. </a:t>
            </a:r>
            <a:endParaRPr lang="it-IT" sz="2400" dirty="0" smtClean="0">
              <a:solidFill>
                <a:srgbClr val="FFFF00"/>
              </a:solidFill>
            </a:endParaRPr>
          </a:p>
          <a:p>
            <a:pPr marL="204470" lvl="0" indent="-204470" defTabSz="268731">
              <a:spcBef>
                <a:spcPts val="19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Some </a:t>
            </a:r>
            <a:r>
              <a:rPr sz="2400" dirty="0">
                <a:solidFill>
                  <a:srgbClr val="FFFFFF"/>
                </a:solidFill>
              </a:rPr>
              <a:t>examples of using IT tools for advanced QA processes have been identified, but these cover only some parts of the activities required of an institutional QA system.</a:t>
            </a:r>
          </a:p>
          <a:p>
            <a:pPr marL="0" lvl="0" indent="0" defTabSz="268731">
              <a:spcBef>
                <a:spcPts val="1900"/>
              </a:spcBef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O1-A4 </a:t>
            </a:r>
            <a:r>
              <a:rPr lang="it-IT" sz="4800" dirty="0" err="1"/>
              <a:t>Review</a:t>
            </a:r>
            <a:r>
              <a:rPr lang="it-IT" sz="4800" dirty="0"/>
              <a:t> of the </a:t>
            </a:r>
            <a:r>
              <a:rPr lang="it-IT" sz="4800" dirty="0" err="1"/>
              <a:t>existing</a:t>
            </a:r>
            <a:r>
              <a:rPr lang="it-IT" sz="4800" dirty="0"/>
              <a:t> ICT </a:t>
            </a:r>
            <a:r>
              <a:rPr lang="it-IT" sz="4800" dirty="0" err="1"/>
              <a:t>supported</a:t>
            </a:r>
            <a:r>
              <a:rPr lang="it-IT" sz="4800" dirty="0"/>
              <a:t> QA </a:t>
            </a:r>
            <a:r>
              <a:rPr lang="it-IT" sz="4800" dirty="0" smtClean="0"/>
              <a:t>Solutions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/>
              <a:t>O1-A4 </a:t>
            </a:r>
            <a:r>
              <a:rPr lang="it-IT" sz="4800" dirty="0" err="1"/>
              <a:t>Review</a:t>
            </a:r>
            <a:r>
              <a:rPr lang="it-IT" sz="4800" dirty="0"/>
              <a:t> of the </a:t>
            </a:r>
            <a:r>
              <a:rPr lang="it-IT" sz="4800" dirty="0" err="1"/>
              <a:t>existing</a:t>
            </a:r>
            <a:r>
              <a:rPr lang="it-IT" sz="4800" dirty="0"/>
              <a:t> ICT </a:t>
            </a:r>
            <a:r>
              <a:rPr lang="it-IT" sz="4800" dirty="0" err="1"/>
              <a:t>supported</a:t>
            </a:r>
            <a:r>
              <a:rPr lang="it-IT" sz="4800" dirty="0"/>
              <a:t> QA </a:t>
            </a:r>
            <a:r>
              <a:rPr lang="it-IT" sz="4800" dirty="0" smtClean="0"/>
              <a:t>Solutions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err="1" smtClean="0">
                <a:solidFill>
                  <a:srgbClr val="FFFFFF"/>
                </a:solidFill>
              </a:rPr>
              <a:t>All</a:t>
            </a:r>
            <a:r>
              <a:rPr lang="it-IT" sz="3200" dirty="0" smtClean="0">
                <a:solidFill>
                  <a:srgbClr val="FFFFFF"/>
                </a:solidFill>
              </a:rPr>
              <a:t> </a:t>
            </a:r>
            <a:r>
              <a:rPr lang="it-IT" sz="3200" dirty="0">
                <a:solidFill>
                  <a:srgbClr val="FFFFFF"/>
                </a:solidFill>
              </a:rPr>
              <a:t>the </a:t>
            </a:r>
            <a:r>
              <a:rPr lang="it-IT" sz="3200" dirty="0" err="1">
                <a:solidFill>
                  <a:srgbClr val="FFFFFF"/>
                </a:solidFill>
              </a:rPr>
              <a:t>partners</a:t>
            </a:r>
            <a:r>
              <a:rPr lang="it-IT" sz="3200" dirty="0">
                <a:solidFill>
                  <a:srgbClr val="FFFFFF"/>
                </a:solidFill>
              </a:rPr>
              <a:t> with IT </a:t>
            </a:r>
            <a:r>
              <a:rPr lang="it-IT" sz="3200" dirty="0" err="1">
                <a:solidFill>
                  <a:srgbClr val="FFFFFF"/>
                </a:solidFill>
              </a:rPr>
              <a:t>profile</a:t>
            </a:r>
            <a:r>
              <a:rPr lang="it-IT" sz="3200" dirty="0">
                <a:solidFill>
                  <a:srgbClr val="FFFFFF"/>
                </a:solidFill>
              </a:rPr>
              <a:t>: </a:t>
            </a:r>
            <a:r>
              <a:rPr lang="it-IT" sz="3200" dirty="0" err="1">
                <a:solidFill>
                  <a:srgbClr val="FFFFFF"/>
                </a:solidFill>
              </a:rPr>
              <a:t>Pl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 smtClean="0">
                <a:solidFill>
                  <a:srgbClr val="FFFFFF"/>
                </a:solidFill>
              </a:rPr>
              <a:t>ITStudy</a:t>
            </a:r>
            <a:r>
              <a:rPr lang="it-IT" sz="3200" dirty="0" smtClean="0">
                <a:solidFill>
                  <a:srgbClr val="FFFFFF"/>
                </a:solidFill>
              </a:rPr>
              <a:t>, </a:t>
            </a:r>
            <a:r>
              <a:rPr lang="it-IT" sz="3200" dirty="0">
                <a:solidFill>
                  <a:srgbClr val="FFFFFF"/>
                </a:solidFill>
              </a:rPr>
              <a:t>P3 AICA, P4 CAPDM, P5 SZÁMALK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201944"/>
              </p:ext>
            </p:extLst>
          </p:nvPr>
        </p:nvGraphicFramePr>
        <p:xfrm>
          <a:off x="254443" y="5391691"/>
          <a:ext cx="12535922" cy="438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Documento" r:id="rId3" imgW="6057900" imgH="2120900" progId="Word.Document.12">
                  <p:embed/>
                </p:oleObj>
              </mc:Choice>
              <mc:Fallback>
                <p:oleObj name="Documento" r:id="rId3" imgW="6057900" imgH="2120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443" y="5391691"/>
                        <a:ext cx="12535922" cy="438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5325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O1 – A4 </a:t>
            </a:r>
            <a:r>
              <a:rPr lang="it-IT" dirty="0" err="1" smtClean="0"/>
              <a:t>Ideas</a:t>
            </a:r>
            <a:r>
              <a:rPr lang="it-IT" dirty="0" smtClean="0"/>
              <a:t> for </a:t>
            </a:r>
            <a:r>
              <a:rPr lang="it-IT" dirty="0" err="1" smtClean="0"/>
              <a:t>implementation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Definition of the </a:t>
            </a:r>
            <a:r>
              <a:rPr lang="it-IT" dirty="0" err="1" smtClean="0"/>
              <a:t>dimensions</a:t>
            </a:r>
            <a:r>
              <a:rPr lang="it-IT" dirty="0" smtClean="0"/>
              <a:t> of QAS (</a:t>
            </a:r>
            <a:r>
              <a:rPr lang="it-IT" dirty="0" smtClean="0">
                <a:solidFill>
                  <a:srgbClr val="FFFFFF"/>
                </a:solidFill>
              </a:rPr>
              <a:t>e.g. </a:t>
            </a:r>
            <a:r>
              <a:rPr lang="it-IT" dirty="0" err="1" smtClean="0">
                <a:solidFill>
                  <a:srgbClr val="FFFFFF"/>
                </a:solidFill>
              </a:rPr>
              <a:t>rules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>
                <a:solidFill>
                  <a:srgbClr val="FFFFFF"/>
                </a:solidFill>
              </a:rPr>
              <a:t>and </a:t>
            </a:r>
            <a:r>
              <a:rPr lang="it-IT" dirty="0" err="1">
                <a:solidFill>
                  <a:srgbClr val="FFFFFF"/>
                </a:solidFill>
              </a:rPr>
              <a:t>methods</a:t>
            </a:r>
            <a:r>
              <a:rPr lang="it-IT" dirty="0">
                <a:solidFill>
                  <a:srgbClr val="FFFFFF"/>
                </a:solidFill>
              </a:rPr>
              <a:t> of </a:t>
            </a:r>
            <a:r>
              <a:rPr lang="it-IT" dirty="0" err="1">
                <a:solidFill>
                  <a:srgbClr val="FFFFFF"/>
                </a:solidFill>
              </a:rPr>
              <a:t>accountability</a:t>
            </a:r>
            <a:r>
              <a:rPr lang="it-IT" dirty="0">
                <a:solidFill>
                  <a:srgbClr val="FFFFFF"/>
                </a:solidFill>
              </a:rPr>
              <a:t>, </a:t>
            </a:r>
            <a:r>
              <a:rPr lang="it-IT" dirty="0" err="1">
                <a:solidFill>
                  <a:srgbClr val="FFFFFF"/>
                </a:solidFill>
              </a:rPr>
              <a:t>school</a:t>
            </a:r>
            <a:r>
              <a:rPr lang="it-IT" dirty="0">
                <a:solidFill>
                  <a:srgbClr val="FFFFFF"/>
                </a:solidFill>
              </a:rPr>
              <a:t> </a:t>
            </a:r>
            <a:r>
              <a:rPr lang="it-IT" dirty="0" err="1">
                <a:solidFill>
                  <a:srgbClr val="FFFFFF"/>
                </a:solidFill>
              </a:rPr>
              <a:t>inspection</a:t>
            </a:r>
            <a:r>
              <a:rPr lang="it-IT" dirty="0">
                <a:solidFill>
                  <a:srgbClr val="FFFFFF"/>
                </a:solidFill>
              </a:rPr>
              <a:t>, control and </a:t>
            </a:r>
            <a:r>
              <a:rPr lang="it-IT" dirty="0" err="1">
                <a:solidFill>
                  <a:srgbClr val="FFFFFF"/>
                </a:solidFill>
              </a:rPr>
              <a:t>monitoring</a:t>
            </a:r>
            <a:r>
              <a:rPr lang="it-IT" dirty="0">
                <a:solidFill>
                  <a:srgbClr val="FFFFFF"/>
                </a:solidFill>
              </a:rPr>
              <a:t>, etc.) </a:t>
            </a:r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err="1" smtClean="0">
                <a:solidFill>
                  <a:srgbClr val="FFFFFF"/>
                </a:solidFill>
              </a:rPr>
              <a:t>Classification</a:t>
            </a:r>
            <a:r>
              <a:rPr lang="it-IT" dirty="0" smtClean="0">
                <a:solidFill>
                  <a:srgbClr val="FFFFFF"/>
                </a:solidFill>
              </a:rPr>
              <a:t> of ICT </a:t>
            </a:r>
            <a:r>
              <a:rPr lang="it-IT" dirty="0" err="1" smtClean="0">
                <a:solidFill>
                  <a:srgbClr val="FFFFFF"/>
                </a:solidFill>
              </a:rPr>
              <a:t>tools</a:t>
            </a:r>
            <a:r>
              <a:rPr lang="it-IT" dirty="0" smtClean="0">
                <a:solidFill>
                  <a:srgbClr val="FFFFFF"/>
                </a:solidFill>
              </a:rPr>
              <a:t> </a:t>
            </a:r>
            <a:r>
              <a:rPr lang="it-IT" dirty="0" err="1" smtClean="0">
                <a:solidFill>
                  <a:srgbClr val="FFFFFF"/>
                </a:solidFill>
              </a:rPr>
              <a:t>according</a:t>
            </a:r>
            <a:r>
              <a:rPr lang="it-IT" dirty="0" smtClean="0">
                <a:solidFill>
                  <a:srgbClr val="FFFFFF"/>
                </a:solidFill>
              </a:rPr>
              <a:t> to the </a:t>
            </a:r>
            <a:r>
              <a:rPr lang="it-IT" dirty="0" err="1" smtClean="0">
                <a:solidFill>
                  <a:srgbClr val="FFFFFF"/>
                </a:solidFill>
              </a:rPr>
              <a:t>dimensions</a:t>
            </a:r>
            <a:endParaRPr lang="it-IT" dirty="0" smtClean="0">
              <a:solidFill>
                <a:srgbClr val="FFFFFF"/>
              </a:solidFill>
            </a:endParaRPr>
          </a:p>
          <a:p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evaluate</a:t>
            </a:r>
            <a:r>
              <a:rPr lang="it-IT" dirty="0" smtClean="0"/>
              <a:t> the of the ICT </a:t>
            </a:r>
            <a:r>
              <a:rPr lang="it-IT" dirty="0" err="1" smtClean="0"/>
              <a:t>tools</a:t>
            </a:r>
            <a:r>
              <a:rPr lang="it-IT" dirty="0" smtClean="0"/>
              <a:t>? (</a:t>
            </a:r>
            <a:r>
              <a:rPr lang="it-IT" dirty="0" err="1" smtClean="0"/>
              <a:t>efficiancy</a:t>
            </a:r>
            <a:r>
              <a:rPr lang="it-IT" dirty="0" smtClean="0"/>
              <a:t>; </a:t>
            </a:r>
            <a:r>
              <a:rPr lang="it-IT" dirty="0" err="1" smtClean="0"/>
              <a:t>usability</a:t>
            </a:r>
            <a:r>
              <a:rPr lang="it-IT" dirty="0" smtClean="0"/>
              <a:t>; </a:t>
            </a:r>
            <a:r>
              <a:rPr lang="it-IT" dirty="0" err="1" smtClean="0"/>
              <a:t>openess</a:t>
            </a:r>
            <a:r>
              <a:rPr lang="it-IT" dirty="0" smtClean="0"/>
              <a:t>; …) </a:t>
            </a:r>
          </a:p>
          <a:p>
            <a:r>
              <a:rPr lang="it-IT" dirty="0" smtClean="0"/>
              <a:t>How </a:t>
            </a:r>
            <a:r>
              <a:rPr lang="it-IT" dirty="0" err="1" smtClean="0"/>
              <a:t>many</a:t>
            </a:r>
            <a:r>
              <a:rPr lang="it-IT" dirty="0" smtClean="0"/>
              <a:t>?</a:t>
            </a:r>
          </a:p>
          <a:p>
            <a:r>
              <a:rPr lang="it-IT" dirty="0" smtClean="0"/>
              <a:t>Definition of a </a:t>
            </a:r>
            <a:r>
              <a:rPr lang="it-IT" dirty="0" err="1" smtClean="0"/>
              <a:t>grid</a:t>
            </a:r>
            <a:r>
              <a:rPr lang="it-IT" dirty="0" smtClean="0"/>
              <a:t> to guide </a:t>
            </a:r>
            <a:r>
              <a:rPr lang="it-IT" dirty="0" err="1" smtClean="0"/>
              <a:t>analysis</a:t>
            </a:r>
            <a:r>
              <a:rPr lang="it-IT" dirty="0" smtClean="0"/>
              <a:t> of ICT </a:t>
            </a:r>
            <a:r>
              <a:rPr lang="it-IT" dirty="0" err="1" smtClean="0"/>
              <a:t>tools</a:t>
            </a:r>
            <a:r>
              <a:rPr lang="it-IT" dirty="0" smtClean="0"/>
              <a:t> (or are </a:t>
            </a:r>
            <a:r>
              <a:rPr lang="it-IT" dirty="0" err="1" smtClean="0"/>
              <a:t>dimensions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?)</a:t>
            </a:r>
          </a:p>
          <a:p>
            <a:r>
              <a:rPr lang="it-IT" dirty="0" smtClean="0"/>
              <a:t>How to report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smtClean="0"/>
              <a:t>….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53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>
                <a:solidFill>
                  <a:srgbClr val="FFFF00"/>
                </a:solidFill>
              </a:rPr>
              <a:t>Acceptance</a:t>
            </a:r>
            <a:r>
              <a:rPr lang="it-IT" dirty="0">
                <a:solidFill>
                  <a:srgbClr val="FFFF00"/>
                </a:solidFill>
              </a:rPr>
              <a:t> by a community </a:t>
            </a:r>
            <a:r>
              <a:rPr lang="it-IT" dirty="0" err="1">
                <a:solidFill>
                  <a:srgbClr val="FFFF00"/>
                </a:solidFill>
              </a:rPr>
              <a:t>will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rest</a:t>
            </a:r>
            <a:r>
              <a:rPr lang="it-IT" dirty="0">
                <a:solidFill>
                  <a:srgbClr val="FFFF00"/>
                </a:solidFill>
              </a:rPr>
              <a:t> on a </a:t>
            </a:r>
            <a:r>
              <a:rPr lang="it-IT" dirty="0" err="1">
                <a:solidFill>
                  <a:srgbClr val="FFFF00"/>
                </a:solidFill>
              </a:rPr>
              <a:t>system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plan</a:t>
            </a:r>
            <a:r>
              <a:rPr lang="it-IT" dirty="0">
                <a:solidFill>
                  <a:srgbClr val="FFFF00"/>
                </a:solidFill>
              </a:rPr>
              <a:t> for Open </a:t>
            </a:r>
            <a:r>
              <a:rPr lang="it-IT" dirty="0" err="1">
                <a:solidFill>
                  <a:srgbClr val="FFFF00"/>
                </a:solidFill>
              </a:rPr>
              <a:t>QAsS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that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incorporates</a:t>
            </a:r>
            <a:r>
              <a:rPr lang="it-IT" dirty="0">
                <a:solidFill>
                  <a:srgbClr val="FFFF00"/>
                </a:solidFill>
              </a:rPr>
              <a:t> best </a:t>
            </a:r>
            <a:r>
              <a:rPr lang="it-IT" dirty="0" err="1">
                <a:solidFill>
                  <a:srgbClr val="FFFF00"/>
                </a:solidFill>
              </a:rPr>
              <a:t>practice</a:t>
            </a:r>
            <a:r>
              <a:rPr lang="it-IT" dirty="0">
                <a:solidFill>
                  <a:srgbClr val="FFFF00"/>
                </a:solidFill>
              </a:rPr>
              <a:t> from </a:t>
            </a:r>
            <a:r>
              <a:rPr lang="it-IT" dirty="0" err="1">
                <a:solidFill>
                  <a:srgbClr val="FFFF00"/>
                </a:solidFill>
              </a:rPr>
              <a:t>existing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tools</a:t>
            </a:r>
            <a:r>
              <a:rPr lang="it-IT" dirty="0">
                <a:solidFill>
                  <a:srgbClr val="FFFF00"/>
                </a:solidFill>
              </a:rPr>
              <a:t> and </a:t>
            </a:r>
            <a:r>
              <a:rPr lang="it-IT" dirty="0" err="1">
                <a:solidFill>
                  <a:srgbClr val="FFFF00"/>
                </a:solidFill>
              </a:rPr>
              <a:t>methods</a:t>
            </a:r>
            <a:r>
              <a:rPr lang="it-IT" dirty="0">
                <a:solidFill>
                  <a:srgbClr val="FFFF00"/>
                </a:solidFill>
              </a:rPr>
              <a:t>, </a:t>
            </a:r>
            <a:r>
              <a:rPr lang="it-IT" dirty="0" err="1">
                <a:solidFill>
                  <a:srgbClr val="FFFF00"/>
                </a:solidFill>
              </a:rPr>
              <a:t>even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if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these</a:t>
            </a:r>
            <a:r>
              <a:rPr lang="it-IT" dirty="0">
                <a:solidFill>
                  <a:srgbClr val="FFFF00"/>
                </a:solidFill>
              </a:rPr>
              <a:t> cover </a:t>
            </a:r>
            <a:r>
              <a:rPr lang="it-IT" dirty="0" err="1">
                <a:solidFill>
                  <a:srgbClr val="FFFF00"/>
                </a:solidFill>
              </a:rPr>
              <a:t>only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parts</a:t>
            </a:r>
            <a:r>
              <a:rPr lang="it-IT" dirty="0">
                <a:solidFill>
                  <a:srgbClr val="FFFF00"/>
                </a:solidFill>
              </a:rPr>
              <a:t> of the </a:t>
            </a:r>
            <a:r>
              <a:rPr lang="it-IT" dirty="0" err="1">
                <a:solidFill>
                  <a:srgbClr val="FFFF00"/>
                </a:solidFill>
              </a:rPr>
              <a:t>final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toolkit</a:t>
            </a:r>
            <a:r>
              <a:rPr lang="it-IT" dirty="0">
                <a:solidFill>
                  <a:srgbClr val="FFFF00"/>
                </a:solidFill>
              </a:rPr>
              <a:t>, and </a:t>
            </a:r>
            <a:r>
              <a:rPr lang="it-IT" dirty="0" err="1">
                <a:solidFill>
                  <a:srgbClr val="FFFF00"/>
                </a:solidFill>
              </a:rPr>
              <a:t>alignment</a:t>
            </a:r>
            <a:r>
              <a:rPr lang="it-IT" dirty="0">
                <a:solidFill>
                  <a:srgbClr val="FFFF00"/>
                </a:solidFill>
              </a:rPr>
              <a:t> with </a:t>
            </a:r>
            <a:r>
              <a:rPr lang="it-IT" dirty="0" err="1">
                <a:solidFill>
                  <a:srgbClr val="FFFF00"/>
                </a:solidFill>
              </a:rPr>
              <a:t>real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user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needs</a:t>
            </a:r>
            <a:r>
              <a:rPr lang="it-IT" dirty="0">
                <a:solidFill>
                  <a:srgbClr val="FFFF00"/>
                </a:solidFill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147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E1: "QA Systems in VET" dissemination in Italy</a:t>
            </a:r>
            <a:r>
              <a:rPr lang="it-IT" sz="3200" b="1" dirty="0"/>
              <a:t/>
            </a:r>
            <a:br>
              <a:rPr lang="it-IT" sz="3200" b="1" dirty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P3 AICA will be the organiser; P6 CNR will collaborate in planning the programme. </a:t>
            </a:r>
            <a:r>
              <a:rPr lang="en-GB" b="1" dirty="0"/>
              <a:t>All partners take part on and evaluate the event as the 2</a:t>
            </a:r>
            <a:r>
              <a:rPr lang="en-GB" b="1" baseline="30000" dirty="0"/>
              <a:t>nd</a:t>
            </a:r>
            <a:r>
              <a:rPr lang="en-GB" b="1" dirty="0"/>
              <a:t> partner meeting will be related to this event.</a:t>
            </a:r>
            <a:endParaRPr lang="it-IT" dirty="0"/>
          </a:p>
          <a:p>
            <a:r>
              <a:rPr lang="en-GB" b="1" dirty="0"/>
              <a:t>Number of participants: </a:t>
            </a:r>
            <a:r>
              <a:rPr lang="en-GB" dirty="0"/>
              <a:t>20 (IT) + 12 foreigner</a:t>
            </a:r>
            <a:r>
              <a:rPr lang="it-IT" dirty="0"/>
              <a:t> 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025862"/>
              </p:ext>
            </p:extLst>
          </p:nvPr>
        </p:nvGraphicFramePr>
        <p:xfrm>
          <a:off x="1131939" y="4512807"/>
          <a:ext cx="10750707" cy="527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o" r:id="rId3" imgW="6057900" imgH="2971800" progId="Word.Document.12">
                  <p:embed/>
                </p:oleObj>
              </mc:Choice>
              <mc:Fallback>
                <p:oleObj name="Documento" r:id="rId3" imgW="6057900" imgH="29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939" y="4512807"/>
                        <a:ext cx="10750707" cy="527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98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err="1" smtClean="0">
                <a:solidFill>
                  <a:srgbClr val="FFFFFF"/>
                </a:solidFill>
              </a:rPr>
              <a:t>Next</a:t>
            </a:r>
            <a:r>
              <a:rPr lang="it-IT" sz="4800" dirty="0" smtClean="0">
                <a:solidFill>
                  <a:srgbClr val="FFFFFF"/>
                </a:solidFill>
              </a:rPr>
              <a:t> </a:t>
            </a:r>
            <a:r>
              <a:rPr lang="it-IT" sz="4800" dirty="0" err="1" smtClean="0">
                <a:solidFill>
                  <a:srgbClr val="FFFFFF"/>
                </a:solidFill>
              </a:rPr>
              <a:t>steps</a:t>
            </a:r>
            <a:r>
              <a:rPr lang="it-IT" sz="4800" dirty="0" smtClean="0">
                <a:solidFill>
                  <a:srgbClr val="FFFFFF"/>
                </a:solidFill>
              </a:rPr>
              <a:t>: WWW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4400" dirty="0"/>
              <a:t>The </a:t>
            </a:r>
            <a:r>
              <a:rPr lang="it-IT" sz="4400" dirty="0" err="1" smtClean="0"/>
              <a:t>partners</a:t>
            </a:r>
            <a:r>
              <a:rPr lang="it-IT" sz="4400" dirty="0" smtClean="0"/>
              <a:t> </a:t>
            </a:r>
            <a:r>
              <a:rPr lang="it-IT" sz="4400" dirty="0" err="1" smtClean="0"/>
              <a:t>responsible</a:t>
            </a:r>
            <a:r>
              <a:rPr lang="it-IT" sz="4400" dirty="0" smtClean="0"/>
              <a:t> for (01)-A2-A3-A4 </a:t>
            </a:r>
            <a:r>
              <a:rPr lang="it-IT" sz="4400" dirty="0" err="1" smtClean="0"/>
              <a:t>will</a:t>
            </a:r>
            <a:r>
              <a:rPr lang="it-IT" sz="4400" dirty="0" smtClean="0"/>
              <a:t> </a:t>
            </a:r>
            <a:r>
              <a:rPr lang="it-IT" sz="4400" dirty="0" err="1" smtClean="0"/>
              <a:t>send</a:t>
            </a:r>
            <a:r>
              <a:rPr lang="it-IT" sz="4400" dirty="0" smtClean="0"/>
              <a:t> me:</a:t>
            </a:r>
            <a:endParaRPr lang="it-IT" sz="4400" dirty="0"/>
          </a:p>
          <a:p>
            <a:pPr lvl="1"/>
            <a:r>
              <a:rPr lang="it-IT" sz="3600" dirty="0" err="1" smtClean="0"/>
              <a:t>specific</a:t>
            </a:r>
            <a:r>
              <a:rPr lang="it-IT" sz="3600" dirty="0" smtClean="0"/>
              <a:t> </a:t>
            </a:r>
            <a:r>
              <a:rPr lang="it-IT" sz="3600" dirty="0" err="1"/>
              <a:t>research</a:t>
            </a:r>
            <a:r>
              <a:rPr lang="it-IT" sz="3600" dirty="0"/>
              <a:t> </a:t>
            </a:r>
            <a:r>
              <a:rPr lang="it-IT" sz="3600" dirty="0" err="1"/>
              <a:t>questions</a:t>
            </a:r>
            <a:r>
              <a:rPr lang="it-IT" sz="3600" dirty="0"/>
              <a:t> (</a:t>
            </a:r>
            <a:r>
              <a:rPr lang="it-IT" sz="3600" dirty="0" err="1" smtClean="0"/>
              <a:t>hypothesises</a:t>
            </a:r>
            <a:r>
              <a:rPr lang="it-IT" sz="3600" dirty="0" smtClean="0"/>
              <a:t> / </a:t>
            </a:r>
            <a:r>
              <a:rPr lang="it-IT" sz="3600" dirty="0" err="1" smtClean="0"/>
              <a:t>goals</a:t>
            </a:r>
            <a:r>
              <a:rPr lang="it-IT" sz="3600" dirty="0" smtClean="0"/>
              <a:t> of the </a:t>
            </a:r>
            <a:r>
              <a:rPr lang="it-IT" sz="3600" dirty="0" err="1" smtClean="0"/>
              <a:t>project</a:t>
            </a:r>
            <a:r>
              <a:rPr lang="it-IT" sz="3600" dirty="0" smtClean="0"/>
              <a:t>) </a:t>
            </a:r>
            <a:r>
              <a:rPr lang="it-IT" sz="3600" dirty="0"/>
              <a:t>to be </a:t>
            </a:r>
            <a:r>
              <a:rPr lang="it-IT" sz="3600" dirty="0" err="1" smtClean="0"/>
              <a:t>answered</a:t>
            </a:r>
            <a:endParaRPr lang="it-IT" sz="3600" dirty="0" smtClean="0"/>
          </a:p>
          <a:p>
            <a:pPr lvl="1"/>
            <a:r>
              <a:rPr lang="it-IT" sz="3600" dirty="0" smtClean="0"/>
              <a:t>Background information (</a:t>
            </a:r>
            <a:r>
              <a:rPr lang="it-IT" sz="3600" dirty="0" err="1">
                <a:solidFill>
                  <a:srgbClr val="FFFF00"/>
                </a:solidFill>
              </a:rPr>
              <a:t>preliminary</a:t>
            </a:r>
            <a:r>
              <a:rPr lang="it-IT" sz="3600" dirty="0">
                <a:solidFill>
                  <a:srgbClr val="FFFF00"/>
                </a:solidFill>
              </a:rPr>
              <a:t> </a:t>
            </a:r>
            <a:r>
              <a:rPr lang="it-IT" sz="3600" dirty="0" err="1">
                <a:solidFill>
                  <a:srgbClr val="FFFF00"/>
                </a:solidFill>
              </a:rPr>
              <a:t>needs-</a:t>
            </a:r>
            <a:r>
              <a:rPr lang="it-IT" sz="3600" dirty="0" err="1" smtClean="0">
                <a:solidFill>
                  <a:srgbClr val="FFFF00"/>
                </a:solidFill>
              </a:rPr>
              <a:t>analysis</a:t>
            </a:r>
            <a:r>
              <a:rPr lang="it-IT" sz="3600" dirty="0" smtClean="0">
                <a:solidFill>
                  <a:srgbClr val="FFFF00"/>
                </a:solidFill>
              </a:rPr>
              <a:t>)</a:t>
            </a:r>
            <a:endParaRPr lang="it-IT" sz="3600" dirty="0"/>
          </a:p>
          <a:p>
            <a:pPr lvl="1"/>
            <a:r>
              <a:rPr lang="it-IT" sz="3600" dirty="0" err="1" smtClean="0"/>
              <a:t>Ideas</a:t>
            </a:r>
            <a:r>
              <a:rPr lang="it-IT" sz="3600" dirty="0" smtClean="0"/>
              <a:t> on the </a:t>
            </a:r>
            <a:r>
              <a:rPr lang="it-IT" sz="3600" dirty="0" err="1"/>
              <a:t>methodology</a:t>
            </a:r>
            <a:r>
              <a:rPr lang="it-IT" sz="3600" dirty="0"/>
              <a:t> to be </a:t>
            </a:r>
            <a:r>
              <a:rPr lang="it-IT" sz="3600" dirty="0" err="1" smtClean="0"/>
              <a:t>used</a:t>
            </a:r>
            <a:r>
              <a:rPr lang="it-IT" sz="3600" dirty="0" smtClean="0"/>
              <a:t> </a:t>
            </a:r>
            <a:endParaRPr lang="it-IT" sz="3600" dirty="0"/>
          </a:p>
          <a:p>
            <a:pPr lvl="1"/>
            <a:r>
              <a:rPr lang="it-IT" sz="3600" dirty="0" smtClean="0"/>
              <a:t>the </a:t>
            </a:r>
            <a:r>
              <a:rPr lang="it-IT" sz="3600" dirty="0" err="1"/>
              <a:t>type</a:t>
            </a:r>
            <a:r>
              <a:rPr lang="it-IT" sz="3600" dirty="0"/>
              <a:t> of </a:t>
            </a:r>
            <a:r>
              <a:rPr lang="it-IT" sz="3600" dirty="0" err="1"/>
              <a:t>resources</a:t>
            </a:r>
            <a:r>
              <a:rPr lang="it-IT" sz="3600" dirty="0"/>
              <a:t>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will</a:t>
            </a:r>
            <a:r>
              <a:rPr lang="it-IT" sz="3600" dirty="0" smtClean="0"/>
              <a:t> </a:t>
            </a:r>
            <a:r>
              <a:rPr lang="it-IT" sz="3600" dirty="0" err="1" smtClean="0"/>
              <a:t>employ</a:t>
            </a:r>
            <a:endParaRPr lang="it-IT" sz="3600" dirty="0" smtClean="0"/>
          </a:p>
          <a:p>
            <a:pPr lvl="1"/>
            <a:r>
              <a:rPr lang="it-IT" sz="3600" dirty="0" err="1" smtClean="0"/>
              <a:t>Specific</a:t>
            </a:r>
            <a:r>
              <a:rPr lang="it-IT" sz="3600" dirty="0" smtClean="0"/>
              <a:t> </a:t>
            </a:r>
            <a:r>
              <a:rPr lang="it-IT" sz="3600" dirty="0" err="1" smtClean="0"/>
              <a:t>tasks</a:t>
            </a:r>
            <a:r>
              <a:rPr lang="it-IT" sz="3600" dirty="0" smtClean="0"/>
              <a:t> to complete the </a:t>
            </a:r>
            <a:r>
              <a:rPr lang="it-IT" sz="3600" dirty="0" err="1" smtClean="0"/>
              <a:t>activity</a:t>
            </a:r>
            <a:endParaRPr lang="it-IT" sz="3600" dirty="0" smtClean="0"/>
          </a:p>
          <a:p>
            <a:pPr lvl="1"/>
            <a:r>
              <a:rPr lang="it-IT" sz="3600" dirty="0" err="1" smtClean="0"/>
              <a:t>Risk</a:t>
            </a:r>
            <a:r>
              <a:rPr lang="it-IT" sz="3600" dirty="0" smtClean="0"/>
              <a:t> management</a:t>
            </a:r>
          </a:p>
          <a:p>
            <a:r>
              <a:rPr lang="it-IT" sz="4100" dirty="0" err="1" smtClean="0"/>
              <a:t>Deadline</a:t>
            </a:r>
            <a:r>
              <a:rPr lang="it-IT" sz="4100" dirty="0" smtClean="0"/>
              <a:t>: 2 weeks </a:t>
            </a:r>
            <a:r>
              <a:rPr lang="it-IT" sz="4100" dirty="0" err="1" smtClean="0"/>
              <a:t>before</a:t>
            </a:r>
            <a:r>
              <a:rPr lang="it-IT" sz="4100" dirty="0" smtClean="0"/>
              <a:t> the </a:t>
            </a:r>
            <a:r>
              <a:rPr lang="it-IT" sz="4100" dirty="0" err="1" smtClean="0"/>
              <a:t>deadline</a:t>
            </a:r>
            <a:r>
              <a:rPr lang="it-IT" sz="4100" dirty="0" smtClean="0"/>
              <a:t> for O1-A1 (</a:t>
            </a:r>
            <a:r>
              <a:rPr lang="it-IT" sz="4100" dirty="0" err="1" smtClean="0"/>
              <a:t>next</a:t>
            </a:r>
            <a:r>
              <a:rPr lang="it-IT" sz="4100" dirty="0" smtClean="0"/>
              <a:t> </a:t>
            </a:r>
            <a:r>
              <a:rPr lang="it-IT" sz="4100" dirty="0" err="1" smtClean="0"/>
              <a:t>Friday</a:t>
            </a:r>
            <a:r>
              <a:rPr lang="it-IT" sz="4100" dirty="0" smtClean="0"/>
              <a:t> !)</a:t>
            </a:r>
            <a:endParaRPr lang="it-IT" sz="4100" dirty="0"/>
          </a:p>
          <a:p>
            <a:pPr lvl="1"/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65386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2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80">
                <a:solidFill>
                  <a:srgbClr val="FFFFFF"/>
                </a:solidFill>
              </a:rPr>
              <a:t>Connections with other Ox</a:t>
            </a:r>
          </a:p>
        </p:txBody>
      </p:sp>
      <p:sp>
        <p:nvSpPr>
          <p:cNvPr id="69" name="Shape 6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>
                <a:solidFill>
                  <a:srgbClr val="FFFFFF"/>
                </a:solidFill>
              </a:rPr>
              <a:t>In the final version of 01 all the results of the four activities will be used as resources and guidance for the next steps of the project implementation. </a:t>
            </a:r>
            <a:endParaRPr lang="it-IT" sz="3800" dirty="0" smtClean="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 smtClean="0">
                <a:solidFill>
                  <a:srgbClr val="FFFFFF"/>
                </a:solidFill>
              </a:rPr>
              <a:t>For </a:t>
            </a:r>
            <a:r>
              <a:rPr sz="3800" dirty="0">
                <a:solidFill>
                  <a:srgbClr val="FFFFFF"/>
                </a:solidFill>
              </a:rPr>
              <a:t>example in 02 all the content created in 01 will be directly integrated into the keynote materials for the online consultation with VET teachers and trainers.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The activities</a:t>
            </a:r>
          </a:p>
        </p:txBody>
      </p:sp>
      <p:sp>
        <p:nvSpPr>
          <p:cNvPr id="39" name="Shape 39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00"/>
                </a:solidFill>
              </a:rPr>
              <a:t>O1</a:t>
            </a:r>
            <a:r>
              <a:rPr sz="2400" dirty="0">
                <a:solidFill>
                  <a:srgbClr val="FFFF00"/>
                </a:solidFill>
              </a:rPr>
              <a:t>-A1 </a:t>
            </a:r>
            <a:r>
              <a:rPr sz="2400" dirty="0">
                <a:solidFill>
                  <a:srgbClr val="FFFFFF"/>
                </a:solidFill>
              </a:rPr>
              <a:t>Set up a research plan: define the tools and methods </a:t>
            </a:r>
            <a:r>
              <a:rPr sz="2400" dirty="0">
                <a:solidFill>
                  <a:srgbClr val="FFFF00"/>
                </a:solidFill>
              </a:rPr>
              <a:t>(P6- CNR)</a:t>
            </a:r>
          </a:p>
          <a:p>
            <a:pPr marL="324485" lvl="0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00"/>
                </a:solidFill>
              </a:rPr>
              <a:t>O1-A2 </a:t>
            </a:r>
            <a:r>
              <a:rPr sz="2400" dirty="0">
                <a:solidFill>
                  <a:srgbClr val="FFFFFF"/>
                </a:solidFill>
              </a:rPr>
              <a:t>National reports - review the current level of implementation of EQAVET Reference National reports - review the current level of implementation of EQAVET Reference Framework (and the related tools: EQF, ECVET) in each of the partner countries </a:t>
            </a:r>
            <a:r>
              <a:rPr sz="2400" dirty="0" smtClean="0">
                <a:solidFill>
                  <a:srgbClr val="FFFF00"/>
                </a:solidFill>
              </a:rPr>
              <a:t>(</a:t>
            </a:r>
            <a:r>
              <a:rPr lang="it-IT" sz="2400" dirty="0">
                <a:solidFill>
                  <a:srgbClr val="FFFF00"/>
                </a:solidFill>
              </a:rPr>
              <a:t>P5 SZÁMALK</a:t>
            </a:r>
            <a:r>
              <a:rPr sz="2400" dirty="0" smtClean="0">
                <a:solidFill>
                  <a:srgbClr val="FFFF00"/>
                </a:solidFill>
              </a:rPr>
              <a:t>)</a:t>
            </a:r>
            <a:endParaRPr sz="2400" dirty="0">
              <a:solidFill>
                <a:srgbClr val="FFFF00"/>
              </a:solidFill>
            </a:endParaRPr>
          </a:p>
          <a:p>
            <a:pPr marL="324485" lvl="0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00"/>
                </a:solidFill>
              </a:rPr>
              <a:t>O1-A3 </a:t>
            </a:r>
            <a:r>
              <a:rPr sz="2400" dirty="0" smtClean="0">
                <a:solidFill>
                  <a:srgbClr val="FFFFFF"/>
                </a:solidFill>
              </a:rPr>
              <a:t>Identify best practices of QAs in the European VET providers (IVET/ CVET) </a:t>
            </a:r>
            <a:r>
              <a:rPr lang="it-IT" sz="2400" dirty="0" smtClean="0">
                <a:solidFill>
                  <a:srgbClr val="FFFF00"/>
                </a:solidFill>
              </a:rPr>
              <a:t>(P4 CAPDM)</a:t>
            </a:r>
            <a:endParaRPr sz="2400" dirty="0" smtClean="0">
              <a:solidFill>
                <a:srgbClr val="FFFF00"/>
              </a:solidFill>
            </a:endParaRPr>
          </a:p>
          <a:p>
            <a:pPr marL="324485" lvl="0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00"/>
                </a:solidFill>
              </a:rPr>
              <a:t>O1</a:t>
            </a:r>
            <a:r>
              <a:rPr sz="2400" dirty="0">
                <a:solidFill>
                  <a:srgbClr val="FFFF00"/>
                </a:solidFill>
              </a:rPr>
              <a:t>-A4 </a:t>
            </a:r>
            <a:r>
              <a:rPr sz="2400" dirty="0">
                <a:solidFill>
                  <a:srgbClr val="FFFFFF"/>
                </a:solidFill>
              </a:rPr>
              <a:t>Review existing ICT supported QA Solutions</a:t>
            </a:r>
            <a:r>
              <a:rPr sz="2400" dirty="0" smtClean="0">
                <a:solidFill>
                  <a:srgbClr val="FFFFFF"/>
                </a:solidFill>
              </a:rPr>
              <a:t>.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 smtClean="0">
                <a:solidFill>
                  <a:srgbClr val="FFFF00"/>
                </a:solidFill>
              </a:rPr>
              <a:t>(P2 </a:t>
            </a:r>
            <a:r>
              <a:rPr lang="en-GB" sz="2400" dirty="0" smtClean="0">
                <a:solidFill>
                  <a:srgbClr val="FFFF00"/>
                </a:solidFill>
              </a:rPr>
              <a:t>UNIVERSIDAD </a:t>
            </a:r>
            <a:r>
              <a:rPr lang="en-GB" sz="2400" dirty="0">
                <a:solidFill>
                  <a:srgbClr val="FFFF00"/>
                </a:solidFill>
              </a:rPr>
              <a:t>DE </a:t>
            </a:r>
            <a:r>
              <a:rPr lang="en-GB" sz="2400" dirty="0" smtClean="0">
                <a:solidFill>
                  <a:srgbClr val="FFFF00"/>
                </a:solidFill>
              </a:rPr>
              <a:t>ALCALA</a:t>
            </a:r>
            <a:r>
              <a:rPr lang="it-IT" sz="2400" dirty="0" smtClean="0">
                <a:solidFill>
                  <a:srgbClr val="FFFF00"/>
                </a:solidFill>
              </a:rPr>
              <a:t>)</a:t>
            </a:r>
          </a:p>
          <a:p>
            <a:pPr marL="324485" lvl="0" indent="-324485" defTabSz="426466">
              <a:spcBef>
                <a:spcPts val="3000"/>
              </a:spcBef>
              <a:defRPr sz="180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FFFF00"/>
                </a:solidFill>
              </a:rPr>
              <a:t>O1-E1 </a:t>
            </a:r>
            <a:r>
              <a:rPr lang="it-IT" sz="2400" dirty="0" smtClean="0">
                <a:solidFill>
                  <a:schemeClr val="bg1"/>
                </a:solidFill>
              </a:rPr>
              <a:t>– </a:t>
            </a:r>
            <a:r>
              <a:rPr lang="it-IT" sz="2400" dirty="0" smtClean="0">
                <a:solidFill>
                  <a:srgbClr val="FFFFFF"/>
                </a:solidFill>
              </a:rPr>
              <a:t>1° </a:t>
            </a:r>
            <a:r>
              <a:rPr lang="it-IT" sz="2400" dirty="0" err="1" smtClean="0">
                <a:solidFill>
                  <a:srgbClr val="FFFFFF"/>
                </a:solidFill>
              </a:rPr>
              <a:t>Multiplier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 err="1" smtClean="0">
                <a:solidFill>
                  <a:srgbClr val="FFFFFF"/>
                </a:solidFill>
              </a:rPr>
              <a:t>event</a:t>
            </a:r>
            <a:r>
              <a:rPr lang="it-IT" sz="2400" dirty="0" smtClean="0">
                <a:solidFill>
                  <a:srgbClr val="FFFFFF"/>
                </a:solidFill>
              </a:rPr>
              <a:t> </a:t>
            </a:r>
            <a:r>
              <a:rPr lang="it-IT" sz="2400" dirty="0" smtClean="0">
                <a:solidFill>
                  <a:srgbClr val="FFFF00"/>
                </a:solidFill>
              </a:rPr>
              <a:t>(P3-AICA)</a:t>
            </a:r>
            <a:endParaRPr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Target </a:t>
            </a:r>
            <a:r>
              <a:rPr lang="it-IT" dirty="0" err="1" smtClean="0"/>
              <a:t>group</a:t>
            </a:r>
            <a:r>
              <a:rPr lang="it-IT" dirty="0" smtClean="0"/>
              <a:t> and </a:t>
            </a:r>
            <a:r>
              <a:rPr lang="it-IT" dirty="0" err="1" smtClean="0"/>
              <a:t>beneficiaries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Target </a:t>
            </a:r>
            <a:r>
              <a:rPr lang="it-IT" sz="3600" dirty="0" err="1">
                <a:solidFill>
                  <a:srgbClr val="FFFF00"/>
                </a:solidFill>
              </a:rPr>
              <a:t>group</a:t>
            </a:r>
            <a:r>
              <a:rPr lang="it-IT" sz="3600" dirty="0">
                <a:solidFill>
                  <a:srgbClr val="FFFF00"/>
                </a:solidFill>
              </a:rPr>
              <a:t>: </a:t>
            </a:r>
            <a:r>
              <a:rPr lang="it-IT" sz="3600" dirty="0" err="1">
                <a:solidFill>
                  <a:srgbClr val="FFFF00"/>
                </a:solidFill>
              </a:rPr>
              <a:t>OpenQAsS</a:t>
            </a:r>
            <a:r>
              <a:rPr lang="it-IT" sz="3600" dirty="0">
                <a:solidFill>
                  <a:srgbClr val="FFFF00"/>
                </a:solidFill>
              </a:rPr>
              <a:t> </a:t>
            </a:r>
            <a:r>
              <a:rPr lang="it-IT" sz="3600" dirty="0" err="1">
                <a:solidFill>
                  <a:srgbClr val="FFFF00"/>
                </a:solidFill>
              </a:rPr>
              <a:t>system</a:t>
            </a:r>
            <a:r>
              <a:rPr lang="it-IT" sz="3600" dirty="0">
                <a:solidFill>
                  <a:srgbClr val="FFFF00"/>
                </a:solidFill>
              </a:rPr>
              <a:t> designer, </a:t>
            </a:r>
            <a:r>
              <a:rPr lang="it-IT" sz="3600" dirty="0" err="1">
                <a:solidFill>
                  <a:srgbClr val="FFFF00"/>
                </a:solidFill>
              </a:rPr>
              <a:t>headmasters</a:t>
            </a:r>
            <a:r>
              <a:rPr lang="it-IT" sz="3600" dirty="0">
                <a:solidFill>
                  <a:srgbClr val="FFFF00"/>
                </a:solidFill>
              </a:rPr>
              <a:t>, </a:t>
            </a:r>
            <a:r>
              <a:rPr lang="it-IT" sz="3600" dirty="0" err="1">
                <a:solidFill>
                  <a:srgbClr val="FFFF00"/>
                </a:solidFill>
              </a:rPr>
              <a:t>teachers</a:t>
            </a:r>
            <a:r>
              <a:rPr lang="it-IT" sz="3600" dirty="0">
                <a:solidFill>
                  <a:srgbClr val="FFFF00"/>
                </a:solidFill>
              </a:rPr>
              <a:t>/trainers of VET providers</a:t>
            </a:r>
          </a:p>
          <a:p>
            <a:endParaRPr lang="it-IT" sz="3600" dirty="0" smtClean="0"/>
          </a:p>
          <a:p>
            <a:r>
              <a:rPr lang="it-IT" sz="3600" dirty="0" err="1" smtClean="0"/>
              <a:t>Final</a:t>
            </a:r>
            <a:r>
              <a:rPr lang="it-IT" sz="3600" dirty="0" smtClean="0"/>
              <a:t> </a:t>
            </a:r>
            <a:r>
              <a:rPr lang="it-IT" sz="3600" dirty="0" err="1" smtClean="0"/>
              <a:t>beneficiaries</a:t>
            </a:r>
            <a:r>
              <a:rPr lang="it-IT" sz="3600" dirty="0" smtClean="0"/>
              <a:t>: the </a:t>
            </a:r>
            <a:r>
              <a:rPr lang="it-IT" sz="3600" dirty="0" err="1" smtClean="0"/>
              <a:t>students</a:t>
            </a:r>
            <a:r>
              <a:rPr lang="it-IT" sz="3600" dirty="0" smtClean="0"/>
              <a:t> !!!!!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6035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265289"/>
              </p:ext>
            </p:extLst>
          </p:nvPr>
        </p:nvGraphicFramePr>
        <p:xfrm>
          <a:off x="172310" y="5326325"/>
          <a:ext cx="12832490" cy="451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Documento" r:id="rId3" imgW="6057900" imgH="2133600" progId="Word.Document.12">
                  <p:embed/>
                </p:oleObj>
              </mc:Choice>
              <mc:Fallback>
                <p:oleObj name="Documento" r:id="rId3" imgW="6057900" imgH="2133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310" y="5326325"/>
                        <a:ext cx="12832490" cy="4519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FFFF"/>
                </a:solidFill>
              </a:rPr>
              <a:t>o1</a:t>
            </a:r>
            <a:r>
              <a:rPr lang="it-IT" sz="4800" dirty="0">
                <a:solidFill>
                  <a:srgbClr val="FFFFFF"/>
                </a:solidFill>
              </a:rPr>
              <a:t>-A1 </a:t>
            </a:r>
            <a:r>
              <a:rPr lang="it-IT" sz="4800" dirty="0" err="1">
                <a:solidFill>
                  <a:srgbClr val="FFFFFF"/>
                </a:solidFill>
              </a:rPr>
              <a:t>Setting</a:t>
            </a:r>
            <a:r>
              <a:rPr lang="it-IT" sz="4800" dirty="0">
                <a:solidFill>
                  <a:srgbClr val="FFFFFF"/>
                </a:solidFill>
              </a:rPr>
              <a:t> up a </a:t>
            </a:r>
            <a:r>
              <a:rPr lang="it-IT" sz="4800" dirty="0" err="1">
                <a:solidFill>
                  <a:srgbClr val="FFFFFF"/>
                </a:solidFill>
              </a:rPr>
              <a:t>research</a:t>
            </a:r>
            <a:r>
              <a:rPr lang="it-IT" sz="4800" dirty="0">
                <a:solidFill>
                  <a:srgbClr val="FFFFFF"/>
                </a:solidFill>
              </a:rPr>
              <a:t> </a:t>
            </a:r>
            <a:r>
              <a:rPr lang="it-IT" sz="4800" dirty="0" err="1">
                <a:solidFill>
                  <a:srgbClr val="FFFFFF"/>
                </a:solidFill>
              </a:rPr>
              <a:t>plan</a:t>
            </a:r>
            <a:r>
              <a:rPr lang="it-IT" sz="4800" dirty="0">
                <a:solidFill>
                  <a:srgbClr val="FFFFFF"/>
                </a:solidFill>
              </a:rPr>
              <a:t>, </a:t>
            </a:r>
            <a:r>
              <a:rPr lang="it-IT" sz="4800" dirty="0" err="1">
                <a:solidFill>
                  <a:srgbClr val="FFFFFF"/>
                </a:solidFill>
              </a:rPr>
              <a:t>define</a:t>
            </a:r>
            <a:r>
              <a:rPr lang="it-IT" sz="4800" dirty="0">
                <a:solidFill>
                  <a:srgbClr val="FFFFFF"/>
                </a:solidFill>
              </a:rPr>
              <a:t> the </a:t>
            </a:r>
            <a:r>
              <a:rPr lang="it-IT" sz="4800" dirty="0" err="1">
                <a:solidFill>
                  <a:srgbClr val="FFFFFF"/>
                </a:solidFill>
              </a:rPr>
              <a:t>tools</a:t>
            </a:r>
            <a:r>
              <a:rPr lang="it-IT" sz="4800" dirty="0">
                <a:solidFill>
                  <a:srgbClr val="FFFFFF"/>
                </a:solidFill>
              </a:rPr>
              <a:t> and </a:t>
            </a:r>
            <a:r>
              <a:rPr lang="it-IT" sz="4800" dirty="0" err="1">
                <a:solidFill>
                  <a:srgbClr val="FFFFFF"/>
                </a:solidFill>
              </a:rPr>
              <a:t>methods</a:t>
            </a:r>
            <a:r>
              <a:rPr lang="it-IT" sz="4800" dirty="0">
                <a:solidFill>
                  <a:srgbClr val="FFFFFF"/>
                </a:solidFill>
              </a:rPr>
              <a:t> </a:t>
            </a:r>
            <a:endParaRPr lang="it-IT" sz="48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975360" y="2641201"/>
            <a:ext cx="11054080" cy="2926078"/>
          </a:xfrm>
        </p:spPr>
        <p:txBody>
          <a:bodyPr>
            <a:normAutofit/>
          </a:bodyPr>
          <a:lstStyle/>
          <a:p>
            <a:pPr lvl="0"/>
            <a:r>
              <a:rPr lang="it-IT" sz="3200" dirty="0">
                <a:solidFill>
                  <a:srgbClr val="FFFFFF"/>
                </a:solidFill>
              </a:rPr>
              <a:t>The </a:t>
            </a:r>
            <a:r>
              <a:rPr lang="it-IT" sz="3200" dirty="0" err="1">
                <a:solidFill>
                  <a:srgbClr val="FFFFFF"/>
                </a:solidFill>
              </a:rPr>
              <a:t>research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will</a:t>
            </a:r>
            <a:r>
              <a:rPr lang="it-IT" sz="3200" dirty="0">
                <a:solidFill>
                  <a:srgbClr val="FFFFFF"/>
                </a:solidFill>
              </a:rPr>
              <a:t> be </a:t>
            </a:r>
            <a:r>
              <a:rPr lang="it-IT" sz="3200" dirty="0" err="1">
                <a:solidFill>
                  <a:srgbClr val="FFFFFF"/>
                </a:solidFill>
              </a:rPr>
              <a:t>performed</a:t>
            </a:r>
            <a:r>
              <a:rPr lang="it-IT" sz="3200" dirty="0">
                <a:solidFill>
                  <a:srgbClr val="FFFFFF"/>
                </a:solidFill>
              </a:rPr>
              <a:t> by the </a:t>
            </a:r>
            <a:r>
              <a:rPr lang="it-IT" sz="3200" dirty="0" err="1">
                <a:solidFill>
                  <a:srgbClr val="FFFFFF"/>
                </a:solidFill>
              </a:rPr>
              <a:t>partners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working</a:t>
            </a:r>
            <a:r>
              <a:rPr lang="it-IT" sz="3200" dirty="0">
                <a:solidFill>
                  <a:srgbClr val="FFFFFF"/>
                </a:solidFill>
              </a:rPr>
              <a:t> in </a:t>
            </a:r>
            <a:r>
              <a:rPr lang="it-IT" sz="3200" dirty="0" err="1">
                <a:solidFill>
                  <a:srgbClr val="FFFFFF"/>
                </a:solidFill>
              </a:rPr>
              <a:t>different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areas</a:t>
            </a:r>
            <a:r>
              <a:rPr lang="it-IT" sz="3200" dirty="0">
                <a:solidFill>
                  <a:srgbClr val="FFFFFF"/>
                </a:solidFill>
              </a:rPr>
              <a:t> in </a:t>
            </a:r>
            <a:r>
              <a:rPr lang="it-IT" sz="3200" dirty="0" err="1">
                <a:solidFill>
                  <a:srgbClr val="FFFFFF"/>
                </a:solidFill>
              </a:rPr>
              <a:t>vocational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education</a:t>
            </a:r>
            <a:r>
              <a:rPr lang="it-IT" sz="3200" dirty="0">
                <a:solidFill>
                  <a:srgbClr val="FFFFFF"/>
                </a:solidFill>
              </a:rPr>
              <a:t>, so </a:t>
            </a:r>
            <a:r>
              <a:rPr lang="it-IT" sz="3200" dirty="0" err="1">
                <a:solidFill>
                  <a:srgbClr val="FFFFFF"/>
                </a:solidFill>
              </a:rPr>
              <a:t>there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is</a:t>
            </a:r>
            <a:r>
              <a:rPr lang="it-IT" sz="3200" dirty="0">
                <a:solidFill>
                  <a:srgbClr val="FFFFFF"/>
                </a:solidFill>
              </a:rPr>
              <a:t> a strong </a:t>
            </a:r>
            <a:r>
              <a:rPr lang="it-IT" sz="3200" dirty="0" err="1">
                <a:solidFill>
                  <a:srgbClr val="FFFFFF"/>
                </a:solidFill>
              </a:rPr>
              <a:t>need</a:t>
            </a:r>
            <a:r>
              <a:rPr lang="it-IT" sz="3200" dirty="0">
                <a:solidFill>
                  <a:srgbClr val="FFFFFF"/>
                </a:solidFill>
              </a:rPr>
              <a:t> for </a:t>
            </a:r>
            <a:r>
              <a:rPr lang="it-IT" sz="3200" dirty="0" err="1">
                <a:solidFill>
                  <a:srgbClr val="FFFF00"/>
                </a:solidFill>
              </a:rPr>
              <a:t>agreement</a:t>
            </a:r>
            <a:r>
              <a:rPr lang="it-IT" sz="3200" dirty="0">
                <a:solidFill>
                  <a:srgbClr val="FFFF00"/>
                </a:solidFill>
              </a:rPr>
              <a:t> </a:t>
            </a:r>
            <a:r>
              <a:rPr lang="it-IT" sz="3200" dirty="0" smtClean="0">
                <a:solidFill>
                  <a:srgbClr val="FFFF00"/>
                </a:solidFill>
              </a:rPr>
              <a:t>on the </a:t>
            </a:r>
            <a:r>
              <a:rPr lang="it-IT" sz="3200" dirty="0" err="1">
                <a:solidFill>
                  <a:srgbClr val="FFFF00"/>
                </a:solidFill>
              </a:rPr>
              <a:t>main</a:t>
            </a:r>
            <a:r>
              <a:rPr lang="it-IT" sz="3200" dirty="0">
                <a:solidFill>
                  <a:srgbClr val="FFFF00"/>
                </a:solidFill>
              </a:rPr>
              <a:t> </a:t>
            </a:r>
            <a:r>
              <a:rPr lang="it-IT" sz="3200" dirty="0" err="1">
                <a:solidFill>
                  <a:srgbClr val="FFFF00"/>
                </a:solidFill>
              </a:rPr>
              <a:t>goals</a:t>
            </a:r>
            <a:r>
              <a:rPr lang="it-IT" sz="3200" dirty="0">
                <a:solidFill>
                  <a:srgbClr val="FFFF00"/>
                </a:solidFill>
              </a:rPr>
              <a:t> </a:t>
            </a:r>
            <a:r>
              <a:rPr lang="it-IT" sz="3200" dirty="0">
                <a:solidFill>
                  <a:srgbClr val="FFFFFF"/>
                </a:solidFill>
              </a:rPr>
              <a:t>to </a:t>
            </a:r>
            <a:r>
              <a:rPr lang="it-IT" sz="3200" dirty="0" err="1">
                <a:solidFill>
                  <a:srgbClr val="FFFFFF"/>
                </a:solidFill>
              </a:rPr>
              <a:t>fully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 err="1">
                <a:solidFill>
                  <a:srgbClr val="FFFFFF"/>
                </a:solidFill>
              </a:rPr>
              <a:t>define</a:t>
            </a:r>
            <a:r>
              <a:rPr lang="it-IT" sz="3200" dirty="0">
                <a:solidFill>
                  <a:srgbClr val="FFFFFF"/>
                </a:solidFill>
              </a:rPr>
              <a:t> </a:t>
            </a:r>
            <a:r>
              <a:rPr lang="it-IT" sz="3200" dirty="0">
                <a:solidFill>
                  <a:srgbClr val="FFFF00"/>
                </a:solidFill>
              </a:rPr>
              <a:t>the </a:t>
            </a:r>
            <a:r>
              <a:rPr lang="it-IT" sz="3200" dirty="0" err="1">
                <a:solidFill>
                  <a:srgbClr val="FFFF00"/>
                </a:solidFill>
              </a:rPr>
              <a:t>challenges</a:t>
            </a:r>
            <a:r>
              <a:rPr lang="it-IT" sz="3200" dirty="0">
                <a:solidFill>
                  <a:srgbClr val="FFFF00"/>
                </a:solidFill>
              </a:rPr>
              <a:t> </a:t>
            </a:r>
            <a:r>
              <a:rPr lang="it-IT" sz="3200" dirty="0" err="1">
                <a:solidFill>
                  <a:srgbClr val="FFFF00"/>
                </a:solidFill>
              </a:rPr>
              <a:t>we</a:t>
            </a:r>
            <a:r>
              <a:rPr lang="it-IT" sz="3200" dirty="0">
                <a:solidFill>
                  <a:srgbClr val="FFFF00"/>
                </a:solidFill>
              </a:rPr>
              <a:t> are </a:t>
            </a:r>
            <a:r>
              <a:rPr lang="it-IT" sz="3200" dirty="0" err="1">
                <a:solidFill>
                  <a:srgbClr val="FFFF00"/>
                </a:solidFill>
              </a:rPr>
              <a:t>seeking</a:t>
            </a:r>
            <a:r>
              <a:rPr lang="it-IT" sz="3200" dirty="0">
                <a:solidFill>
                  <a:srgbClr val="FFFF00"/>
                </a:solidFill>
              </a:rPr>
              <a:t> to </a:t>
            </a:r>
            <a:r>
              <a:rPr lang="it-IT" sz="3200" dirty="0" err="1">
                <a:solidFill>
                  <a:srgbClr val="FFFF00"/>
                </a:solidFill>
              </a:rPr>
              <a:t>address</a:t>
            </a:r>
            <a:r>
              <a:rPr lang="it-IT" sz="3200" dirty="0">
                <a:solidFill>
                  <a:srgbClr val="FFFFFF"/>
                </a:solidFill>
              </a:rPr>
              <a:t>. 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538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FFFF"/>
                </a:solidFill>
              </a:rPr>
              <a:t>o1</a:t>
            </a:r>
            <a:r>
              <a:rPr lang="it-IT" sz="4800" dirty="0">
                <a:solidFill>
                  <a:srgbClr val="FFFFFF"/>
                </a:solidFill>
              </a:rPr>
              <a:t>-A1 </a:t>
            </a:r>
            <a:r>
              <a:rPr lang="it-IT" sz="4800" dirty="0" err="1">
                <a:solidFill>
                  <a:srgbClr val="FFFFFF"/>
                </a:solidFill>
              </a:rPr>
              <a:t>Setting</a:t>
            </a:r>
            <a:r>
              <a:rPr lang="it-IT" sz="4800" dirty="0">
                <a:solidFill>
                  <a:srgbClr val="FFFFFF"/>
                </a:solidFill>
              </a:rPr>
              <a:t> up a </a:t>
            </a:r>
            <a:r>
              <a:rPr lang="it-IT" sz="4800" dirty="0" err="1">
                <a:solidFill>
                  <a:srgbClr val="FFFFFF"/>
                </a:solidFill>
              </a:rPr>
              <a:t>research</a:t>
            </a:r>
            <a:r>
              <a:rPr lang="it-IT" sz="4800" dirty="0">
                <a:solidFill>
                  <a:srgbClr val="FFFFFF"/>
                </a:solidFill>
              </a:rPr>
              <a:t> </a:t>
            </a:r>
            <a:r>
              <a:rPr lang="it-IT" sz="4800" dirty="0" err="1">
                <a:solidFill>
                  <a:srgbClr val="FFFFFF"/>
                </a:solidFill>
              </a:rPr>
              <a:t>plan</a:t>
            </a:r>
            <a:r>
              <a:rPr lang="it-IT" sz="4800" dirty="0">
                <a:solidFill>
                  <a:srgbClr val="FFFFFF"/>
                </a:solidFill>
              </a:rPr>
              <a:t>, </a:t>
            </a:r>
            <a:r>
              <a:rPr lang="it-IT" sz="4800" dirty="0" err="1">
                <a:solidFill>
                  <a:srgbClr val="FFFFFF"/>
                </a:solidFill>
              </a:rPr>
              <a:t>define</a:t>
            </a:r>
            <a:r>
              <a:rPr lang="it-IT" sz="4800" dirty="0">
                <a:solidFill>
                  <a:srgbClr val="FFFFFF"/>
                </a:solidFill>
              </a:rPr>
              <a:t> the </a:t>
            </a:r>
            <a:r>
              <a:rPr lang="it-IT" sz="4800" dirty="0" err="1">
                <a:solidFill>
                  <a:srgbClr val="FFFFFF"/>
                </a:solidFill>
              </a:rPr>
              <a:t>tools</a:t>
            </a:r>
            <a:r>
              <a:rPr lang="it-IT" sz="4800" dirty="0">
                <a:solidFill>
                  <a:srgbClr val="FFFFFF"/>
                </a:solidFill>
              </a:rPr>
              <a:t> and </a:t>
            </a:r>
            <a:r>
              <a:rPr lang="it-IT" sz="4800" dirty="0" err="1">
                <a:solidFill>
                  <a:srgbClr val="FFFFFF"/>
                </a:solidFill>
              </a:rPr>
              <a:t>methods</a:t>
            </a:r>
            <a:r>
              <a:rPr lang="it-IT" sz="4800" dirty="0">
                <a:solidFill>
                  <a:srgbClr val="FFFFFF"/>
                </a:solidFill>
              </a:rPr>
              <a:t> 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4400" dirty="0"/>
              <a:t>The </a:t>
            </a:r>
            <a:r>
              <a:rPr lang="it-IT" sz="4400" dirty="0" err="1"/>
              <a:t>partners</a:t>
            </a:r>
            <a:r>
              <a:rPr lang="it-IT" sz="4400" dirty="0"/>
              <a:t> </a:t>
            </a:r>
            <a:r>
              <a:rPr lang="it-IT" sz="4400" dirty="0" err="1"/>
              <a:t>have</a:t>
            </a:r>
            <a:r>
              <a:rPr lang="it-IT" sz="4400" dirty="0"/>
              <a:t> to:</a:t>
            </a:r>
          </a:p>
          <a:p>
            <a:pPr lvl="1"/>
            <a:r>
              <a:rPr lang="it-IT" sz="3600" dirty="0" err="1" smtClean="0"/>
              <a:t>Agree</a:t>
            </a:r>
            <a:r>
              <a:rPr lang="it-IT" sz="3600" dirty="0" smtClean="0"/>
              <a:t> on </a:t>
            </a:r>
            <a:r>
              <a:rPr lang="it-IT" sz="3600" dirty="0"/>
              <a:t>the </a:t>
            </a:r>
            <a:r>
              <a:rPr lang="it-IT" sz="3600" dirty="0" err="1"/>
              <a:t>specific</a:t>
            </a:r>
            <a:r>
              <a:rPr lang="it-IT" sz="3600" dirty="0"/>
              <a:t> </a:t>
            </a:r>
            <a:r>
              <a:rPr lang="it-IT" sz="3600" dirty="0" err="1"/>
              <a:t>research</a:t>
            </a:r>
            <a:r>
              <a:rPr lang="it-IT" sz="3600" dirty="0"/>
              <a:t> </a:t>
            </a:r>
            <a:r>
              <a:rPr lang="it-IT" sz="3600" dirty="0" err="1"/>
              <a:t>questions</a:t>
            </a:r>
            <a:r>
              <a:rPr lang="it-IT" sz="3600" dirty="0"/>
              <a:t> (</a:t>
            </a:r>
            <a:r>
              <a:rPr lang="it-IT" sz="3600" dirty="0" err="1"/>
              <a:t>hypothesises</a:t>
            </a:r>
            <a:r>
              <a:rPr lang="it-IT" sz="3600" dirty="0"/>
              <a:t>) to be </a:t>
            </a:r>
            <a:r>
              <a:rPr lang="it-IT" sz="3600" dirty="0" err="1"/>
              <a:t>answered</a:t>
            </a:r>
            <a:r>
              <a:rPr lang="it-IT" sz="3600" dirty="0"/>
              <a:t>; </a:t>
            </a:r>
            <a:r>
              <a:rPr lang="it-IT" sz="3600" i="1" dirty="0" smtClean="0">
                <a:solidFill>
                  <a:srgbClr val="FFFF00"/>
                </a:solidFill>
              </a:rPr>
              <a:t>[</a:t>
            </a:r>
            <a:r>
              <a:rPr lang="it-IT" sz="3600" i="1" dirty="0" err="1" smtClean="0">
                <a:solidFill>
                  <a:srgbClr val="FFFF00"/>
                </a:solidFill>
              </a:rPr>
              <a:t>goals</a:t>
            </a:r>
            <a:r>
              <a:rPr lang="it-IT" sz="3600" i="1" dirty="0" smtClean="0">
                <a:solidFill>
                  <a:srgbClr val="FFFF00"/>
                </a:solidFill>
              </a:rPr>
              <a:t> of the </a:t>
            </a:r>
            <a:r>
              <a:rPr lang="it-IT" sz="3600" i="1" dirty="0" err="1" smtClean="0">
                <a:solidFill>
                  <a:srgbClr val="FFFF00"/>
                </a:solidFill>
              </a:rPr>
              <a:t>project</a:t>
            </a:r>
            <a:r>
              <a:rPr lang="it-IT" sz="3600" i="1" dirty="0" smtClean="0">
                <a:solidFill>
                  <a:srgbClr val="FFFF00"/>
                </a:solidFill>
              </a:rPr>
              <a:t>?]</a:t>
            </a:r>
            <a:endParaRPr lang="it-IT" sz="3600" i="1" dirty="0">
              <a:solidFill>
                <a:srgbClr val="FFFF00"/>
              </a:solidFill>
            </a:endParaRPr>
          </a:p>
          <a:p>
            <a:pPr lvl="1"/>
            <a:r>
              <a:rPr lang="it-IT" sz="3600" dirty="0" err="1"/>
              <a:t>select</a:t>
            </a:r>
            <a:r>
              <a:rPr lang="it-IT" sz="3600" dirty="0"/>
              <a:t> the </a:t>
            </a:r>
            <a:r>
              <a:rPr lang="it-IT" sz="3600" dirty="0" err="1"/>
              <a:t>methodology</a:t>
            </a:r>
            <a:r>
              <a:rPr lang="it-IT" sz="3600" dirty="0"/>
              <a:t> to be </a:t>
            </a:r>
            <a:r>
              <a:rPr lang="it-IT" sz="3600" dirty="0" err="1"/>
              <a:t>used</a:t>
            </a:r>
            <a:r>
              <a:rPr lang="it-IT" sz="3600" dirty="0"/>
              <a:t>; </a:t>
            </a:r>
          </a:p>
          <a:p>
            <a:pPr lvl="1"/>
            <a:r>
              <a:rPr lang="it-IT" sz="3600" dirty="0"/>
              <a:t>enumerate the </a:t>
            </a:r>
            <a:r>
              <a:rPr lang="it-IT" sz="3600" dirty="0" err="1"/>
              <a:t>type</a:t>
            </a:r>
            <a:r>
              <a:rPr lang="it-IT" sz="3600" dirty="0"/>
              <a:t> of </a:t>
            </a:r>
            <a:r>
              <a:rPr lang="it-IT" sz="3600" dirty="0" err="1"/>
              <a:t>resources</a:t>
            </a:r>
            <a:r>
              <a:rPr lang="it-IT" sz="3600" dirty="0"/>
              <a:t> </a:t>
            </a:r>
            <a:r>
              <a:rPr lang="it-IT" sz="3600" dirty="0" err="1"/>
              <a:t>they</a:t>
            </a:r>
            <a:r>
              <a:rPr lang="it-IT" sz="3600" dirty="0"/>
              <a:t> </a:t>
            </a:r>
            <a:r>
              <a:rPr lang="it-IT" sz="3600" dirty="0" err="1"/>
              <a:t>will</a:t>
            </a:r>
            <a:r>
              <a:rPr lang="it-IT" sz="3600" dirty="0"/>
              <a:t> </a:t>
            </a:r>
            <a:r>
              <a:rPr lang="it-IT" sz="3600" dirty="0" err="1"/>
              <a:t>employ</a:t>
            </a:r>
            <a:r>
              <a:rPr lang="it-IT" sz="3600" dirty="0"/>
              <a:t>; </a:t>
            </a:r>
          </a:p>
          <a:p>
            <a:pPr lvl="1"/>
            <a:r>
              <a:rPr lang="it-IT" sz="3600" dirty="0" err="1"/>
              <a:t>define</a:t>
            </a:r>
            <a:r>
              <a:rPr lang="it-IT" sz="3600" dirty="0"/>
              <a:t> </a:t>
            </a:r>
            <a:r>
              <a:rPr lang="it-IT" sz="3600" dirty="0" err="1"/>
              <a:t>standards</a:t>
            </a:r>
            <a:r>
              <a:rPr lang="it-IT" sz="3600" dirty="0"/>
              <a:t> for </a:t>
            </a:r>
            <a:r>
              <a:rPr lang="it-IT" sz="3600" dirty="0" smtClean="0"/>
              <a:t>reporting.</a:t>
            </a:r>
          </a:p>
          <a:p>
            <a:pPr lvl="1"/>
            <a:endParaRPr lang="it-IT" sz="3600" dirty="0"/>
          </a:p>
          <a:p>
            <a:pPr lvl="1"/>
            <a:r>
              <a:rPr lang="it-IT" sz="3600" dirty="0" smtClean="0"/>
              <a:t>(</a:t>
            </a:r>
            <a:r>
              <a:rPr lang="it-IT" sz="3600" dirty="0" err="1" smtClean="0"/>
              <a:t>Risk</a:t>
            </a:r>
            <a:r>
              <a:rPr lang="it-IT" sz="3600" dirty="0" smtClean="0"/>
              <a:t> management?)</a:t>
            </a:r>
            <a:endParaRPr lang="it-IT" sz="3600" dirty="0"/>
          </a:p>
          <a:p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63583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444500" indent="-444500" algn="l">
              <a:spcBef>
                <a:spcPts val="4200"/>
              </a:spcBef>
              <a:buSzPct val="75000"/>
              <a:buChar char="•"/>
              <a:defRPr sz="3800"/>
            </a:lvl1pPr>
          </a:lstStyle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it-IT" sz="4800" dirty="0" smtClean="0">
                <a:solidFill>
                  <a:srgbClr val="FFFFFF"/>
                </a:solidFill>
              </a:rPr>
              <a:t>O</a:t>
            </a:r>
            <a:r>
              <a:rPr sz="4800" dirty="0" smtClean="0">
                <a:solidFill>
                  <a:srgbClr val="FFFFFF"/>
                </a:solidFill>
              </a:rPr>
              <a:t>1</a:t>
            </a:r>
            <a:r>
              <a:rPr sz="4800" dirty="0">
                <a:solidFill>
                  <a:srgbClr val="FFFFFF"/>
                </a:solidFill>
              </a:rPr>
              <a:t>-A1 </a:t>
            </a:r>
            <a:r>
              <a:rPr lang="it-IT" sz="4800" dirty="0" smtClean="0">
                <a:solidFill>
                  <a:srgbClr val="FFFFFF"/>
                </a:solidFill>
              </a:rPr>
              <a:t>the </a:t>
            </a:r>
            <a:r>
              <a:rPr lang="it-IT" sz="4800" dirty="0" err="1" smtClean="0">
                <a:solidFill>
                  <a:srgbClr val="FFFFFF"/>
                </a:solidFill>
              </a:rPr>
              <a:t>rationale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42" name="Shape 4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253364" lvl="0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6" dirty="0" smtClean="0">
                <a:solidFill>
                  <a:srgbClr val="FFFFFF"/>
                </a:solidFill>
              </a:rPr>
              <a:t>The </a:t>
            </a:r>
            <a:r>
              <a:rPr sz="2166" dirty="0">
                <a:solidFill>
                  <a:srgbClr val="FFFFFF"/>
                </a:solidFill>
              </a:rPr>
              <a:t>critical points hindering the effectiveness of EQAVET has been identified in various earlier, relevant studies and reports (e.g. </a:t>
            </a:r>
            <a:r>
              <a:rPr sz="2166" dirty="0" smtClean="0">
                <a:solidFill>
                  <a:srgbClr val="FFFFFF"/>
                </a:solidFill>
              </a:rPr>
              <a:t>EASQ consultation papers, </a:t>
            </a:r>
            <a:r>
              <a:rPr sz="2166" dirty="0">
                <a:solidFill>
                  <a:srgbClr val="FFFFFF"/>
                </a:solidFill>
              </a:rPr>
              <a:t>March 2014)</a:t>
            </a:r>
            <a:r>
              <a:rPr sz="2166" dirty="0" smtClean="0">
                <a:solidFill>
                  <a:srgbClr val="FFFFFF"/>
                </a:solidFill>
              </a:rPr>
              <a:t>.</a:t>
            </a:r>
            <a:endParaRPr lang="it-IT" sz="2166" dirty="0" smtClean="0">
              <a:solidFill>
                <a:srgbClr val="FFFFFF"/>
              </a:solidFill>
            </a:endParaRPr>
          </a:p>
          <a:p>
            <a:pPr marL="253364" lvl="0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6" dirty="0" smtClean="0">
                <a:solidFill>
                  <a:srgbClr val="FFFFFF"/>
                </a:solidFill>
              </a:rPr>
              <a:t>These </a:t>
            </a:r>
            <a:r>
              <a:rPr sz="2166" dirty="0">
                <a:solidFill>
                  <a:srgbClr val="FFFFFF"/>
                </a:solidFill>
              </a:rPr>
              <a:t>studies offer supporting reasons, and strongly suggest the need for </a:t>
            </a:r>
            <a:r>
              <a:rPr sz="2166" dirty="0">
                <a:solidFill>
                  <a:srgbClr val="FFFF00"/>
                </a:solidFill>
              </a:rPr>
              <a:t>ICT based solutions </a:t>
            </a:r>
            <a:r>
              <a:rPr sz="2166" dirty="0">
                <a:solidFill>
                  <a:srgbClr val="FFFFFF"/>
                </a:solidFill>
              </a:rPr>
              <a:t>to support institutional quality assurance systems, but also that </a:t>
            </a:r>
            <a:r>
              <a:rPr sz="2166" dirty="0">
                <a:solidFill>
                  <a:srgbClr val="FFFF00"/>
                </a:solidFill>
              </a:rPr>
              <a:t>a systematic research plan is needed to guarantee that any work will lead to the development of a consistence package that answers questions such </a:t>
            </a:r>
            <a:r>
              <a:rPr sz="2166" dirty="0" smtClean="0">
                <a:solidFill>
                  <a:srgbClr val="FFFF00"/>
                </a:solidFill>
              </a:rPr>
              <a:t>as</a:t>
            </a:r>
            <a:endParaRPr lang="it-IT" sz="2166" dirty="0" smtClean="0">
              <a:solidFill>
                <a:srgbClr val="FFFF00"/>
              </a:solidFill>
            </a:endParaRPr>
          </a:p>
          <a:p>
            <a:pPr marL="697864" lvl="1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6" dirty="0" smtClean="0">
                <a:solidFill>
                  <a:srgbClr val="FFFFFF"/>
                </a:solidFill>
              </a:rPr>
              <a:t>how </a:t>
            </a:r>
            <a:r>
              <a:rPr sz="2166" dirty="0">
                <a:solidFill>
                  <a:srgbClr val="FFFFFF"/>
                </a:solidFill>
              </a:rPr>
              <a:t>can institutional quality assurance systems contribute to the development of transversal skills within students</a:t>
            </a:r>
            <a:r>
              <a:rPr sz="2166" dirty="0" smtClean="0">
                <a:solidFill>
                  <a:srgbClr val="FFFFFF"/>
                </a:solidFill>
              </a:rPr>
              <a:t>;</a:t>
            </a:r>
            <a:endParaRPr lang="it-IT" sz="2166" dirty="0" smtClean="0">
              <a:solidFill>
                <a:srgbClr val="FFFFFF"/>
              </a:solidFill>
            </a:endParaRPr>
          </a:p>
          <a:p>
            <a:pPr marL="697864" lvl="1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6" dirty="0" smtClean="0">
                <a:solidFill>
                  <a:srgbClr val="FFFFFF"/>
                </a:solidFill>
              </a:rPr>
              <a:t>how </a:t>
            </a:r>
            <a:r>
              <a:rPr sz="2166" dirty="0">
                <a:solidFill>
                  <a:srgbClr val="FFFFFF"/>
                </a:solidFill>
              </a:rPr>
              <a:t>can it help to decrease the skills gap between education and work</a:t>
            </a:r>
            <a:r>
              <a:rPr sz="2166" dirty="0" smtClean="0">
                <a:solidFill>
                  <a:srgbClr val="FFFFFF"/>
                </a:solidFill>
              </a:rPr>
              <a:t>;</a:t>
            </a:r>
            <a:endParaRPr lang="it-IT" sz="2166" dirty="0" smtClean="0">
              <a:solidFill>
                <a:srgbClr val="FFFFFF"/>
              </a:solidFill>
            </a:endParaRPr>
          </a:p>
          <a:p>
            <a:pPr marL="697864" lvl="1" indent="-253364" defTabSz="332993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2166" dirty="0" smtClean="0">
                <a:solidFill>
                  <a:srgbClr val="FFFFFF"/>
                </a:solidFill>
              </a:rPr>
              <a:t>how </a:t>
            </a:r>
            <a:r>
              <a:rPr sz="2166" dirty="0">
                <a:solidFill>
                  <a:srgbClr val="FFFFFF"/>
                </a:solidFill>
              </a:rPr>
              <a:t>can the potential of 21st century ICT and networks be utilized in order to significantly improve the present situation.</a:t>
            </a:r>
          </a:p>
        </p:txBody>
      </p:sp>
    </p:spTree>
    <p:extLst>
      <p:ext uri="{BB962C8B-B14F-4D97-AF65-F5344CB8AC3E}">
        <p14:creationId xmlns:p14="http://schemas.microsoft.com/office/powerpoint/2010/main" val="16148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O1 – A1  </a:t>
            </a:r>
            <a:r>
              <a:rPr lang="it-IT" dirty="0" err="1" smtClean="0"/>
              <a:t>let’s</a:t>
            </a:r>
            <a:r>
              <a:rPr lang="it-IT" dirty="0" smtClean="0"/>
              <a:t>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other</a:t>
            </a:r>
            <a:r>
              <a:rPr lang="it-IT" dirty="0" smtClean="0"/>
              <a:t> 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200" dirty="0" err="1"/>
              <a:t>Which</a:t>
            </a:r>
            <a:r>
              <a:rPr lang="it-IT" sz="3200" dirty="0"/>
              <a:t> </a:t>
            </a:r>
            <a:r>
              <a:rPr lang="it-IT" sz="3200" dirty="0" err="1"/>
              <a:t>form</a:t>
            </a:r>
            <a:r>
              <a:rPr lang="it-IT" sz="3200" dirty="0"/>
              <a:t> of </a:t>
            </a:r>
            <a:r>
              <a:rPr lang="it-IT" sz="3200" dirty="0" smtClean="0"/>
              <a:t>VET in </a:t>
            </a:r>
            <a:r>
              <a:rPr lang="it-IT" sz="3200" dirty="0" err="1" smtClean="0"/>
              <a:t>our</a:t>
            </a:r>
            <a:r>
              <a:rPr lang="it-IT" sz="3200" dirty="0" smtClean="0"/>
              <a:t> </a:t>
            </a:r>
            <a:r>
              <a:rPr lang="it-IT" sz="3200" dirty="0" err="1" smtClean="0"/>
              <a:t>project</a:t>
            </a:r>
            <a:r>
              <a:rPr lang="it-IT" sz="3200" dirty="0" smtClean="0"/>
              <a:t>:</a:t>
            </a:r>
            <a:endParaRPr lang="it-IT" sz="3200" dirty="0"/>
          </a:p>
          <a:p>
            <a:pPr lvl="1"/>
            <a:r>
              <a:rPr lang="it-IT" sz="2800" dirty="0" err="1"/>
              <a:t>adult</a:t>
            </a:r>
            <a:r>
              <a:rPr lang="it-IT" sz="2800" dirty="0"/>
              <a:t> </a:t>
            </a:r>
            <a:r>
              <a:rPr lang="it-IT" sz="2800" dirty="0" err="1"/>
              <a:t>learning</a:t>
            </a:r>
            <a:endParaRPr lang="it-IT" sz="2800" dirty="0"/>
          </a:p>
          <a:p>
            <a:pPr lvl="1"/>
            <a:r>
              <a:rPr lang="it-IT" sz="2800" dirty="0" err="1"/>
              <a:t>school-based</a:t>
            </a:r>
            <a:r>
              <a:rPr lang="it-IT" sz="2800" dirty="0"/>
              <a:t> VET</a:t>
            </a:r>
          </a:p>
          <a:p>
            <a:pPr lvl="1"/>
            <a:r>
              <a:rPr lang="it-IT" sz="2800" dirty="0" err="1"/>
              <a:t>higher</a:t>
            </a:r>
            <a:r>
              <a:rPr lang="it-IT" sz="2800" dirty="0"/>
              <a:t> VET</a:t>
            </a:r>
          </a:p>
          <a:p>
            <a:pPr lvl="1"/>
            <a:r>
              <a:rPr lang="it-IT" sz="2800" dirty="0"/>
              <a:t>non-</a:t>
            </a:r>
            <a:r>
              <a:rPr lang="it-IT" sz="2800" dirty="0" err="1"/>
              <a:t>formal</a:t>
            </a:r>
            <a:r>
              <a:rPr lang="it-IT" sz="2800" dirty="0"/>
              <a:t> and </a:t>
            </a:r>
            <a:r>
              <a:rPr lang="it-IT" sz="2800" dirty="0" err="1"/>
              <a:t>informal</a:t>
            </a:r>
            <a:r>
              <a:rPr lang="it-IT" sz="2800" dirty="0"/>
              <a:t> </a:t>
            </a:r>
            <a:r>
              <a:rPr lang="it-IT" sz="2800" dirty="0" err="1"/>
              <a:t>learning</a:t>
            </a:r>
            <a:endParaRPr lang="it-IT" sz="2800" dirty="0"/>
          </a:p>
          <a:p>
            <a:pPr lvl="1"/>
            <a:r>
              <a:rPr lang="it-IT" sz="2800" dirty="0" err="1"/>
              <a:t>digital</a:t>
            </a:r>
            <a:r>
              <a:rPr lang="it-IT" sz="2800" dirty="0"/>
              <a:t> </a:t>
            </a:r>
            <a:r>
              <a:rPr lang="it-IT" sz="2800" dirty="0" err="1"/>
              <a:t>learning</a:t>
            </a:r>
            <a:endParaRPr lang="it-IT" sz="2800" dirty="0"/>
          </a:p>
          <a:p>
            <a:pPr lvl="1"/>
            <a:r>
              <a:rPr lang="it-IT" sz="2800" dirty="0"/>
              <a:t>MOOCS </a:t>
            </a:r>
          </a:p>
          <a:p>
            <a:r>
              <a:rPr lang="it-IT" sz="3200" dirty="0" smtClean="0"/>
              <a:t>Cultural and educational </a:t>
            </a:r>
            <a:r>
              <a:rPr lang="it-IT" sz="3200" dirty="0" err="1" smtClean="0"/>
              <a:t>path</a:t>
            </a:r>
            <a:r>
              <a:rPr lang="it-IT" sz="3200" dirty="0" smtClean="0"/>
              <a:t> </a:t>
            </a:r>
            <a:r>
              <a:rPr lang="it-IT" sz="3200" dirty="0" err="1" smtClean="0"/>
              <a:t>differences</a:t>
            </a:r>
            <a:r>
              <a:rPr lang="it-IT" sz="3200" dirty="0" smtClean="0"/>
              <a:t>:</a:t>
            </a:r>
          </a:p>
          <a:p>
            <a:pPr lvl="1"/>
            <a:r>
              <a:rPr lang="it-IT" sz="2800" dirty="0" err="1" smtClean="0">
                <a:solidFill>
                  <a:srgbClr val="FFFF00"/>
                </a:solidFill>
              </a:rPr>
              <a:t>Vocational</a:t>
            </a:r>
            <a:r>
              <a:rPr lang="it-IT" sz="2800" dirty="0" smtClean="0">
                <a:solidFill>
                  <a:srgbClr val="FFFF00"/>
                </a:solidFill>
              </a:rPr>
              <a:t> vs </a:t>
            </a:r>
            <a:r>
              <a:rPr lang="it-IT" sz="2800" dirty="0" err="1" smtClean="0">
                <a:solidFill>
                  <a:srgbClr val="FFFF00"/>
                </a:solidFill>
              </a:rPr>
              <a:t>further</a:t>
            </a:r>
            <a:r>
              <a:rPr lang="it-IT" sz="2800" dirty="0" smtClean="0"/>
              <a:t> ET</a:t>
            </a:r>
          </a:p>
          <a:p>
            <a:pPr lvl="1"/>
            <a:r>
              <a:rPr lang="it-IT" sz="2800" dirty="0" err="1" smtClean="0"/>
              <a:t>We</a:t>
            </a:r>
            <a:r>
              <a:rPr lang="it-IT" sz="2800" dirty="0" smtClean="0"/>
              <a:t> do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have</a:t>
            </a:r>
            <a:r>
              <a:rPr lang="it-IT" sz="2800" dirty="0" smtClean="0"/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colleges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smtClean="0"/>
              <a:t>in </a:t>
            </a:r>
            <a:r>
              <a:rPr lang="it-IT" sz="2800" dirty="0" err="1" smtClean="0"/>
              <a:t>Italy</a:t>
            </a:r>
            <a:endParaRPr lang="it-IT" sz="2800" dirty="0" smtClean="0"/>
          </a:p>
          <a:p>
            <a:pPr lvl="1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9230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490727">
              <a:defRPr sz="6719"/>
            </a:pPr>
            <a:r>
              <a:rPr lang="it-IT" sz="7200" dirty="0" smtClean="0"/>
              <a:t>O1</a:t>
            </a:r>
            <a:r>
              <a:rPr lang="it-IT" sz="7200" dirty="0"/>
              <a:t>-A2 National reports </a:t>
            </a:r>
            <a:endParaRPr dirty="0"/>
          </a:p>
        </p:txBody>
      </p:sp>
      <p:sp>
        <p:nvSpPr>
          <p:cNvPr id="48" name="Shape 48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defTabSz="332993">
              <a:lnSpc>
                <a:spcPct val="110000"/>
              </a:lnSpc>
              <a:spcBef>
                <a:spcPts val="47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it-IT" sz="3000" i="1" dirty="0">
                <a:solidFill>
                  <a:srgbClr val="FFFF00"/>
                </a:solidFill>
              </a:rPr>
              <a:t>r</a:t>
            </a:r>
            <a:r>
              <a:rPr sz="3000" i="1" dirty="0" smtClean="0">
                <a:solidFill>
                  <a:srgbClr val="FFFF00"/>
                </a:solidFill>
              </a:rPr>
              <a:t>eview </a:t>
            </a:r>
            <a:r>
              <a:rPr sz="3000" i="1" dirty="0">
                <a:solidFill>
                  <a:srgbClr val="FFFF00"/>
                </a:solidFill>
              </a:rPr>
              <a:t>the current level of implementation of EQAVET Reference Framework (and the related tools: EQF, ECVET) in each of the partner </a:t>
            </a:r>
            <a:r>
              <a:rPr sz="3000" i="1" dirty="0" smtClean="0">
                <a:solidFill>
                  <a:srgbClr val="FFFF00"/>
                </a:solidFill>
              </a:rPr>
              <a:t>countries</a:t>
            </a:r>
            <a:endParaRPr sz="30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76178"/>
              </p:ext>
            </p:extLst>
          </p:nvPr>
        </p:nvGraphicFramePr>
        <p:xfrm>
          <a:off x="0" y="3528226"/>
          <a:ext cx="12854993" cy="6225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Documento" r:id="rId3" imgW="6057900" imgH="2933700" progId="Word.Document.12">
                  <p:embed/>
                </p:oleObj>
              </mc:Choice>
              <mc:Fallback>
                <p:oleObj name="Documento" r:id="rId3" imgW="6057900" imgH="2933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528226"/>
                        <a:ext cx="12854993" cy="6225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1502</TotalTime>
  <Words>1810</Words>
  <Application>Microsoft Macintosh PowerPoint</Application>
  <PresentationFormat>Personalizzato</PresentationFormat>
  <Paragraphs>132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Urban pop</vt:lpstr>
      <vt:lpstr>Documento</vt:lpstr>
      <vt:lpstr>O1 QA System in the practice the European VET institutions</vt:lpstr>
      <vt:lpstr>Aim</vt:lpstr>
      <vt:lpstr>The activities</vt:lpstr>
      <vt:lpstr>Target group and beneficiaries</vt:lpstr>
      <vt:lpstr>o1-A1 Setting up a research plan, define the tools and methods </vt:lpstr>
      <vt:lpstr>o1-A1 Setting up a research plan, define the tools and methods </vt:lpstr>
      <vt:lpstr>O1-A1 the rationale</vt:lpstr>
      <vt:lpstr>O1 – A1  let’s understand each other !</vt:lpstr>
      <vt:lpstr>O1-A2 National reports </vt:lpstr>
      <vt:lpstr>O1-A2 National reports </vt:lpstr>
      <vt:lpstr>o1-A2 National reports </vt:lpstr>
      <vt:lpstr>o1-A2 National reports </vt:lpstr>
      <vt:lpstr>O1 – A2 Ideas for implementation</vt:lpstr>
      <vt:lpstr>O1-A3 Identifying best practices of QAs in the European VET providers (IVET/CVET) </vt:lpstr>
      <vt:lpstr>O1-A3 Identifying best practices of QAs in the European VET providers (IVET/CVET) </vt:lpstr>
      <vt:lpstr>O1-A3 Identifying best practices of QAs in the European VET providers (IVET/CVET) </vt:lpstr>
      <vt:lpstr>O1-A3 Identifying best practices of QAs in the European VET providers (IVET/CVET)</vt:lpstr>
      <vt:lpstr>O1 – A3 Ideas for implementation</vt:lpstr>
      <vt:lpstr>O1-A4 Review of the existing ICT supported QA Solutions</vt:lpstr>
      <vt:lpstr>O1-A4 Review of the existing ICT supported QA Solutions</vt:lpstr>
      <vt:lpstr>O1-A4 Review of the existing ICT supported QA Solutions</vt:lpstr>
      <vt:lpstr>O1 – A4 Ideas for implementation</vt:lpstr>
      <vt:lpstr>Presentazione di PowerPoint</vt:lpstr>
      <vt:lpstr>E1: "QA Systems in VET" dissemination in Italy </vt:lpstr>
      <vt:lpstr>Next steps: WWW</vt:lpstr>
      <vt:lpstr>Connections with other Ox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O1 - QA System in the practice _x0017_the European VET institutions</dc:title>
  <cp:lastModifiedBy>giovanni</cp:lastModifiedBy>
  <cp:revision>50</cp:revision>
  <dcterms:modified xsi:type="dcterms:W3CDTF">2015-01-12T15:51:19Z</dcterms:modified>
</cp:coreProperties>
</file>