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 varScale="1">
        <p:scale>
          <a:sx n="67" d="100"/>
          <a:sy n="67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693B-5E61-44FE-9CEC-F0F7DD1141A4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CDB27-ABF7-4AB1-B781-27BD8FFED6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90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CDB27-ABF7-4AB1-B781-27BD8FFED6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05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020C1D1-ABA2-4FEB-9FBC-9FD4B4012991}" type="datetimeFigureOut">
              <a:rPr lang="hu-HU" smtClean="0"/>
              <a:t>2014.11.07.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7109F9-02E1-4D4D-A188-41BC22E957C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OpenQAsS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4618" y="3861048"/>
            <a:ext cx="49530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Quality</a:t>
            </a:r>
            <a:r>
              <a:rPr lang="hu-HU" sz="2800" b="1" dirty="0" smtClean="0">
                <a:latin typeface="+mj-lt"/>
              </a:rPr>
              <a:t> Management</a:t>
            </a:r>
            <a:br>
              <a:rPr lang="hu-HU" sz="2800" b="1" dirty="0" smtClean="0">
                <a:latin typeface="+mj-lt"/>
              </a:rPr>
            </a:br>
            <a:r>
              <a:rPr lang="hu-HU" sz="2800" b="1" dirty="0" err="1" smtClean="0">
                <a:latin typeface="+mj-lt"/>
              </a:rPr>
              <a:t>Evaluation</a:t>
            </a:r>
            <a:r>
              <a:rPr lang="hu-HU" sz="2800" b="1" dirty="0" smtClean="0">
                <a:latin typeface="+mj-lt"/>
              </a:rPr>
              <a:t> </a:t>
            </a:r>
            <a:r>
              <a:rPr lang="hu-HU" sz="2800" b="1" dirty="0" err="1" smtClean="0">
                <a:latin typeface="+mj-lt"/>
              </a:rPr>
              <a:t>Strategy</a:t>
            </a:r>
            <a:endParaRPr lang="hu-HU" sz="2800" b="1" dirty="0">
              <a:latin typeface="+mj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932889" y="5757865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000" b="1" dirty="0" smtClean="0">
                <a:solidFill>
                  <a:schemeClr val="tx2"/>
                </a:solidFill>
                <a:latin typeface="+mj-lt"/>
              </a:rPr>
              <a:t>Budapest – Hungary</a:t>
            </a:r>
            <a:br>
              <a:rPr lang="hu-HU" sz="2000" b="1" dirty="0" smtClean="0">
                <a:solidFill>
                  <a:schemeClr val="tx2"/>
                </a:solidFill>
                <a:latin typeface="+mj-lt"/>
              </a:rPr>
            </a:br>
            <a:r>
              <a:rPr lang="hu-HU" b="1" dirty="0" smtClean="0">
                <a:solidFill>
                  <a:schemeClr val="tx2"/>
                </a:solidFill>
                <a:latin typeface="+mj-lt"/>
              </a:rPr>
              <a:t>6th-7th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</a:rPr>
              <a:t>November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 20174</a:t>
            </a:r>
            <a:endParaRPr lang="hu-HU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44" y="476672"/>
            <a:ext cx="3096344" cy="1553843"/>
          </a:xfrm>
          <a:prstGeom prst="rect">
            <a:avLst/>
          </a:prstGeom>
        </p:spPr>
      </p:pic>
      <p:pic>
        <p:nvPicPr>
          <p:cNvPr id="1027" name="Picture 3" descr="C:\Users\Istvan\Desktop\PROJEKTEK\_2INNO\2inno_stock\Lightbox1\shutterstock_749834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6672"/>
            <a:ext cx="3528392" cy="2354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Alcím 2"/>
          <p:cNvSpPr txBox="1">
            <a:spLocks/>
          </p:cNvSpPr>
          <p:nvPr/>
        </p:nvSpPr>
        <p:spPr>
          <a:xfrm>
            <a:off x="426303" y="5787628"/>
            <a:ext cx="4598953" cy="646331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b="1" dirty="0" smtClean="0">
                <a:latin typeface="+mj-lt"/>
              </a:rPr>
              <a:t>István Zsíros</a:t>
            </a:r>
            <a:br>
              <a:rPr lang="hu-HU" sz="2000" b="1" dirty="0" smtClean="0">
                <a:latin typeface="+mj-lt"/>
              </a:rPr>
            </a:br>
            <a:r>
              <a:rPr lang="hu-HU" sz="2000" b="1" dirty="0" smtClean="0">
                <a:latin typeface="+mj-lt"/>
              </a:rPr>
              <a:t>iTStudy Hungary Ltd.</a:t>
            </a:r>
            <a:endParaRPr lang="hu-HU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4803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352927" cy="136815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 for your attention!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093296"/>
            <a:ext cx="4114800" cy="1107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OpenQAsS</a:t>
            </a:r>
            <a:b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Quality Management</a:t>
            </a:r>
            <a:endParaRPr lang="en-US" sz="2000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5004048" y="6093296"/>
            <a:ext cx="4114800" cy="1107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Font typeface="Georgia"/>
              <a:buNone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Budapest - Hungary</a:t>
            </a:r>
            <a:b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6th-7th November 2014</a:t>
            </a:r>
            <a:endParaRPr lang="en-US" sz="2000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060848"/>
            <a:ext cx="2566599" cy="131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9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5050904" cy="511256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dirty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main aim </a:t>
            </a:r>
            <a:r>
              <a:rPr lang="en-US" sz="2400" dirty="0">
                <a:latin typeface="+mj-lt"/>
              </a:rPr>
              <a:t>of </a:t>
            </a:r>
            <a:r>
              <a:rPr lang="en-US" sz="2400" dirty="0" err="1" smtClean="0">
                <a:latin typeface="+mj-lt"/>
              </a:rPr>
              <a:t>th</a:t>
            </a:r>
            <a:r>
              <a:rPr lang="hu-HU" sz="2400" dirty="0" smtClean="0">
                <a:latin typeface="+mj-lt"/>
              </a:rPr>
              <a:t>e </a:t>
            </a:r>
            <a:r>
              <a:rPr lang="hu-HU" sz="2400" dirty="0" err="1" smtClean="0">
                <a:latin typeface="+mj-lt"/>
              </a:rPr>
              <a:t>quality</a:t>
            </a:r>
            <a:r>
              <a:rPr lang="hu-HU" sz="2400" dirty="0" smtClean="0">
                <a:latin typeface="+mj-lt"/>
              </a:rPr>
              <a:t> management </a:t>
            </a:r>
            <a:r>
              <a:rPr lang="en-US" sz="2400" dirty="0" smtClean="0">
                <a:latin typeface="+mj-lt"/>
              </a:rPr>
              <a:t>is </a:t>
            </a:r>
            <a:r>
              <a:rPr lang="en-US" sz="2400" dirty="0">
                <a:latin typeface="+mj-lt"/>
              </a:rPr>
              <a:t>to </a:t>
            </a:r>
            <a:r>
              <a:rPr lang="en-US" sz="2400" b="1" dirty="0">
                <a:latin typeface="+mj-lt"/>
              </a:rPr>
              <a:t>evaluate</a:t>
            </a:r>
            <a:r>
              <a:rPr lang="en-US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/>
            </a:r>
            <a:br>
              <a:rPr lang="hu-HU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quality of results and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effectiveness of the </a:t>
            </a:r>
            <a:r>
              <a:rPr lang="hu-HU" sz="2400" dirty="0" smtClean="0">
                <a:latin typeface="+mj-lt"/>
              </a:rPr>
              <a:t/>
            </a:r>
            <a:br>
              <a:rPr lang="hu-HU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products </a:t>
            </a:r>
            <a:r>
              <a:rPr lang="en-US" sz="2400" dirty="0">
                <a:latin typeface="+mj-lt"/>
              </a:rPr>
              <a:t>in a continuous </a:t>
            </a:r>
            <a:r>
              <a:rPr lang="en-US" sz="2400" dirty="0" smtClean="0">
                <a:latin typeface="+mj-lt"/>
              </a:rPr>
              <a:t>process</a:t>
            </a:r>
            <a:endParaRPr lang="hu-HU" sz="2400" dirty="0" smtClean="0">
              <a:latin typeface="+mj-lt"/>
            </a:endParaRPr>
          </a:p>
          <a:p>
            <a:pPr marL="109728" indent="0" algn="just">
              <a:buNone/>
            </a:pPr>
            <a:r>
              <a:rPr lang="en-US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  <a:p>
            <a:pPr marL="109728" indent="0">
              <a:buNone/>
            </a:pPr>
            <a:endParaRPr lang="en-US" sz="2400" dirty="0">
              <a:latin typeface="+mj-lt"/>
            </a:endParaRPr>
          </a:p>
          <a:p>
            <a:pPr marL="109728" indent="0">
              <a:buNone/>
            </a:pPr>
            <a:endParaRPr lang="hu-HU" sz="2400" dirty="0">
              <a:latin typeface="+mj-lt"/>
            </a:endParaRPr>
          </a:p>
        </p:txBody>
      </p:sp>
      <p:pic>
        <p:nvPicPr>
          <p:cNvPr id="2050" name="Picture 2" descr="C:\Users\Istvan\Desktop\PROJEKTEK\_2INNO\2inno_stock\Lightbox2\shutterstock_1585880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2765107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Szövegdoboz 3"/>
          <p:cNvSpPr txBox="1"/>
          <p:nvPr/>
        </p:nvSpPr>
        <p:spPr>
          <a:xfrm>
            <a:off x="477888" y="378904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during the whole life of the project, </a:t>
            </a:r>
            <a:r>
              <a:rPr lang="en-US" sz="2400" b="1" dirty="0">
                <a:latin typeface="+mj-lt"/>
              </a:rPr>
              <a:t>facilitating</a:t>
            </a:r>
            <a:r>
              <a:rPr lang="en-US" sz="2400" dirty="0">
                <a:latin typeface="+mj-lt"/>
              </a:rPr>
              <a:t> criticism and </a:t>
            </a:r>
            <a:r>
              <a:rPr lang="en-US" sz="2400" b="1" dirty="0">
                <a:latin typeface="+mj-lt"/>
              </a:rPr>
              <a:t>communication</a:t>
            </a:r>
            <a:r>
              <a:rPr lang="en-US" sz="2400" dirty="0">
                <a:latin typeface="+mj-lt"/>
              </a:rPr>
              <a:t> among partners (internal evaluation) </a:t>
            </a:r>
            <a:r>
              <a:rPr lang="hu-H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ensuring </a:t>
            </a:r>
            <a:r>
              <a:rPr lang="en-US" sz="2400" dirty="0">
                <a:latin typeface="+mj-lt"/>
              </a:rPr>
              <a:t>that products meet the aims of the project, as expressed in the application form. </a:t>
            </a:r>
          </a:p>
          <a:p>
            <a:endParaRPr lang="hu-HU" sz="2400" dirty="0">
              <a:latin typeface="+mj-lt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395536" y="620688"/>
            <a:ext cx="8229600" cy="10081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Quality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23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dirty="0" smtClean="0">
                <a:latin typeface="+mj-lt"/>
              </a:rPr>
              <a:t>Quality </a:t>
            </a:r>
            <a:r>
              <a:rPr lang="en-GB" sz="2200" dirty="0">
                <a:latin typeface="+mj-lt"/>
              </a:rPr>
              <a:t>management, </a:t>
            </a:r>
            <a:r>
              <a:rPr lang="en-GB" sz="2200" dirty="0" smtClean="0">
                <a:latin typeface="+mj-lt"/>
              </a:rPr>
              <a:t>uses </a:t>
            </a:r>
            <a:r>
              <a:rPr lang="en-GB" sz="2200" dirty="0">
                <a:latin typeface="+mj-lt"/>
              </a:rPr>
              <a:t>quality assurance and control of </a:t>
            </a:r>
            <a:r>
              <a:rPr lang="en-GB" sz="2200" b="1" u="sng" dirty="0">
                <a:latin typeface="+mj-lt"/>
              </a:rPr>
              <a:t>processes</a:t>
            </a:r>
            <a:r>
              <a:rPr lang="en-GB" sz="2200" u="sng" dirty="0">
                <a:latin typeface="+mj-lt"/>
              </a:rPr>
              <a:t> and </a:t>
            </a:r>
            <a:r>
              <a:rPr lang="en-GB" sz="2200" b="1" u="sng" dirty="0">
                <a:latin typeface="+mj-lt"/>
              </a:rPr>
              <a:t>products</a:t>
            </a:r>
            <a:r>
              <a:rPr lang="en-GB" sz="2200" u="sng" dirty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to achieve more consistent quality.</a:t>
            </a:r>
          </a:p>
          <a:p>
            <a:pPr algn="ctr">
              <a:buNone/>
            </a:pPr>
            <a:endParaRPr lang="en-GB" sz="1100" b="1" dirty="0">
              <a:latin typeface="+mj-lt"/>
            </a:endParaRPr>
          </a:p>
          <a:p>
            <a:pPr algn="ctr">
              <a:buNone/>
            </a:pPr>
            <a:r>
              <a:rPr lang="en-GB" sz="2200" b="1" dirty="0">
                <a:latin typeface="+mj-lt"/>
              </a:rPr>
              <a:t>PURSUE OF CONTINUOUS IMPROVEMENT</a:t>
            </a:r>
          </a:p>
          <a:p>
            <a:pPr>
              <a:buNone/>
            </a:pPr>
            <a:endParaRPr lang="en-GB" sz="800" dirty="0"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GB" sz="2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+mj-lt"/>
              </a:rPr>
              <a:t>Control of processes </a:t>
            </a:r>
            <a:endParaRPr lang="en-GB" sz="105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GB" sz="2200" dirty="0">
                <a:solidFill>
                  <a:schemeClr val="tx1"/>
                </a:solidFill>
                <a:latin typeface="+mj-lt"/>
              </a:rPr>
              <a:t> Identification and analysis of 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failures</a:t>
            </a:r>
            <a:endParaRPr lang="en-GB" sz="105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GB" sz="2200" dirty="0">
                <a:solidFill>
                  <a:schemeClr val="tx1"/>
                </a:solidFill>
                <a:latin typeface="+mj-lt"/>
              </a:rPr>
              <a:t> Preventive and corrective 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actions</a:t>
            </a:r>
            <a:endParaRPr lang="en-GB" sz="105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GB" sz="2200" dirty="0">
                <a:solidFill>
                  <a:schemeClr val="tx1"/>
                </a:solidFill>
                <a:latin typeface="+mj-lt"/>
              </a:rPr>
              <a:t> Involvement of the whole 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team</a:t>
            </a:r>
            <a:endParaRPr lang="en-GB" sz="2200" dirty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GB" sz="2200" dirty="0">
              <a:latin typeface="+mj-lt"/>
            </a:endParaRPr>
          </a:p>
          <a:p>
            <a:pPr marL="109728" indent="0">
              <a:buNone/>
            </a:pPr>
            <a:endParaRPr lang="hu-HU" dirty="0">
              <a:latin typeface="+mj-lt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95536" y="620688"/>
            <a:ext cx="8229600" cy="10081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Quality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02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227687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>
                <a:latin typeface="+mj-lt"/>
              </a:rPr>
              <a:t>IMPLEMENTATION OF A QM SYSTEM:</a:t>
            </a:r>
          </a:p>
          <a:p>
            <a:pPr>
              <a:buNone/>
            </a:pPr>
            <a:endParaRPr lang="en-GB" sz="1800" b="1" dirty="0">
              <a:latin typeface="+mj-lt"/>
            </a:endParaRPr>
          </a:p>
          <a:p>
            <a:pPr marL="109728" indent="0">
              <a:buNone/>
            </a:pPr>
            <a:endParaRPr lang="en-GB" sz="2000" dirty="0">
              <a:latin typeface="+mj-lt"/>
              <a:sym typeface="Wingdings" panose="05000000000000000000" pitchFamily="2" charset="2"/>
            </a:endParaRPr>
          </a:p>
          <a:p>
            <a:r>
              <a:rPr lang="en-GB" sz="2200" dirty="0" smtClean="0">
                <a:latin typeface="+mj-lt"/>
                <a:sym typeface="Wingdings" panose="05000000000000000000" pitchFamily="2" charset="2"/>
              </a:rPr>
              <a:t>Guidelines: </a:t>
            </a:r>
            <a:endParaRPr lang="en-GB" sz="2200" dirty="0">
              <a:latin typeface="+mj-lt"/>
              <a:sym typeface="Wingdings" panose="05000000000000000000" pitchFamily="2" charset="2"/>
            </a:endParaRPr>
          </a:p>
          <a:p>
            <a:pPr lvl="1"/>
            <a:r>
              <a:rPr lang="en-GB" sz="220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Internal </a:t>
            </a:r>
            <a:r>
              <a:rPr lang="en-GB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communication</a:t>
            </a:r>
            <a:r>
              <a:rPr lang="hu-HU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</a:br>
            <a:endParaRPr lang="en-GB" sz="2200" dirty="0">
              <a:solidFill>
                <a:schemeClr val="tx1"/>
              </a:solidFill>
              <a:latin typeface="+mj-lt"/>
              <a:sym typeface="Wingdings" panose="05000000000000000000" pitchFamily="2" charset="2"/>
            </a:endParaRPr>
          </a:p>
          <a:p>
            <a:pPr lvl="1"/>
            <a:r>
              <a:rPr lang="en-GB" sz="220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Delivery of </a:t>
            </a:r>
            <a:r>
              <a:rPr lang="en-GB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documents</a:t>
            </a:r>
            <a:r>
              <a:rPr lang="hu-HU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 </a:t>
            </a:r>
            <a:r>
              <a:rPr lang="hu-HU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 / </a:t>
            </a:r>
            <a:r>
              <a:rPr lang="hu-HU" sz="2200" dirty="0" err="1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Templates</a:t>
            </a:r>
            <a:r>
              <a:rPr lang="hu-HU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 (</a:t>
            </a:r>
            <a:r>
              <a:rPr lang="en-GB" sz="2000" b="1" dirty="0" smtClean="0">
                <a:latin typeface="+mj-lt"/>
              </a:rPr>
              <a:t>OpenQAsS_final_report_P1_HU_v2.docx</a:t>
            </a:r>
            <a:r>
              <a:rPr lang="en-GB" sz="2000" dirty="0" smtClean="0"/>
              <a:t> </a:t>
            </a:r>
            <a:r>
              <a:rPr lang="hu-HU" sz="2000" dirty="0" smtClean="0"/>
              <a:t>)</a:t>
            </a:r>
            <a:br>
              <a:rPr lang="hu-HU" sz="2000" dirty="0" smtClean="0"/>
            </a:br>
            <a:endParaRPr lang="en-GB" sz="2200" dirty="0">
              <a:solidFill>
                <a:schemeClr val="tx1"/>
              </a:solidFill>
              <a:latin typeface="+mj-lt"/>
              <a:sym typeface="Wingdings" panose="05000000000000000000" pitchFamily="2" charset="2"/>
            </a:endParaRPr>
          </a:p>
          <a:p>
            <a:pPr lvl="1"/>
            <a:r>
              <a:rPr lang="hu-HU" sz="2200" dirty="0" err="1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Short</a:t>
            </a:r>
            <a:r>
              <a:rPr lang="hu-HU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 g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uidelines</a:t>
            </a:r>
            <a:r>
              <a:rPr lang="en-GB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for </a:t>
            </a:r>
            <a:r>
              <a:rPr lang="en-GB" sz="22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meetings</a:t>
            </a:r>
            <a:endParaRPr lang="en-GB" sz="2200" dirty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GB" dirty="0">
              <a:latin typeface="+mj-lt"/>
            </a:endParaRPr>
          </a:p>
          <a:p>
            <a:pPr>
              <a:buNone/>
            </a:pPr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pPr marL="109728" indent="0">
              <a:buNone/>
            </a:pPr>
            <a:endParaRPr lang="hu-HU" dirty="0">
              <a:latin typeface="+mj-lt"/>
            </a:endParaRPr>
          </a:p>
        </p:txBody>
      </p:sp>
      <p:pic>
        <p:nvPicPr>
          <p:cNvPr id="3074" name="Picture 2" descr="C:\Users\Istvan\Desktop\PROJEKTEK\_2INNO\2inno_stock\Lightbox2\shutterstock_1748080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270241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395536" y="764704"/>
            <a:ext cx="8229600" cy="13681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Quality Management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72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07288" cy="10668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QpenQAsS</a:t>
            </a:r>
            <a:r>
              <a:rPr lang="hu-HU" dirty="0"/>
              <a:t> </a:t>
            </a:r>
            <a:r>
              <a:rPr lang="hu-HU" dirty="0" smtClean="0"/>
              <a:t>– </a:t>
            </a:r>
            <a:r>
              <a:rPr lang="hu-HU" dirty="0" err="1" smtClean="0"/>
              <a:t>Quality</a:t>
            </a:r>
            <a:r>
              <a:rPr lang="hu-HU" dirty="0" smtClean="0"/>
              <a:t> Management System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579296" cy="5089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>
                <a:latin typeface="+mj-lt"/>
              </a:rPr>
              <a:t>MONITORING ACTIVITIES:</a:t>
            </a:r>
          </a:p>
          <a:p>
            <a:r>
              <a:rPr lang="en-US" sz="2000" dirty="0">
                <a:latin typeface="+mj-lt"/>
              </a:rPr>
              <a:t>Ongoing monitoring activities </a:t>
            </a:r>
            <a:r>
              <a:rPr lang="hu-HU" sz="2000" dirty="0" smtClean="0">
                <a:latin typeface="+mj-lt"/>
              </a:rPr>
              <a:t>- </a:t>
            </a:r>
            <a:r>
              <a:rPr lang="en-US" sz="2000" dirty="0" smtClean="0">
                <a:latin typeface="+mj-lt"/>
              </a:rPr>
              <a:t>by </a:t>
            </a:r>
            <a:r>
              <a:rPr lang="en-US" sz="2000" dirty="0">
                <a:latin typeface="+mj-lt"/>
              </a:rPr>
              <a:t>all </a:t>
            </a:r>
            <a:r>
              <a:rPr lang="en-US" sz="2000" dirty="0" smtClean="0">
                <a:latin typeface="+mj-lt"/>
              </a:rPr>
              <a:t>partner</a:t>
            </a:r>
            <a:r>
              <a:rPr lang="hu-HU" sz="2000" dirty="0" smtClean="0">
                <a:latin typeface="+mj-lt"/>
              </a:rPr>
              <a:t>s</a:t>
            </a:r>
            <a:br>
              <a:rPr lang="hu-HU" sz="2000" dirty="0" smtClean="0">
                <a:latin typeface="+mj-lt"/>
              </a:rPr>
            </a:b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Ongoing financial controlling </a:t>
            </a:r>
            <a:r>
              <a:rPr lang="hu-HU" sz="200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financial reports</a:t>
            </a:r>
            <a:r>
              <a:rPr lang="hu-HU" sz="2000" dirty="0" smtClean="0">
                <a:latin typeface="+mj-lt"/>
              </a:rPr>
              <a:t>)</a:t>
            </a: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Monitoring activities regarding the completion of single </a:t>
            </a:r>
            <a:r>
              <a:rPr lang="hu-HU" sz="2000" dirty="0" err="1" smtClean="0">
                <a:latin typeface="+mj-lt"/>
              </a:rPr>
              <a:t>outputs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>
                <a:latin typeface="+mj-lt"/>
              </a:rPr>
              <a:t>final check and approval of results by the coordinator and the respective </a:t>
            </a:r>
            <a:r>
              <a:rPr lang="hu-HU" sz="2000" dirty="0" smtClean="0">
                <a:latin typeface="+mj-lt"/>
              </a:rPr>
              <a:t>output</a:t>
            </a:r>
            <a:r>
              <a:rPr lang="en-US" sz="2000" dirty="0" smtClean="0">
                <a:latin typeface="+mj-lt"/>
              </a:rPr>
              <a:t> leaders</a:t>
            </a:r>
            <a:endParaRPr lang="en-US" sz="2000" dirty="0">
              <a:latin typeface="+mj-lt"/>
            </a:endParaRPr>
          </a:p>
          <a:p>
            <a:pPr marL="777240" lvl="3" indent="0">
              <a:buNone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	</a:t>
            </a:r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  <a:sym typeface="Wingdings" pitchFamily="2" charset="2"/>
              </a:rPr>
              <a:t>Each </a:t>
            </a:r>
            <a:r>
              <a:rPr lang="hu-HU" sz="2000" dirty="0" smtClean="0">
                <a:latin typeface="+mj-lt"/>
                <a:sym typeface="Wingdings" pitchFamily="2" charset="2"/>
              </a:rPr>
              <a:t>Output</a:t>
            </a:r>
            <a:r>
              <a:rPr lang="en-GB" sz="2000" dirty="0" smtClean="0">
                <a:latin typeface="+mj-lt"/>
                <a:sym typeface="Wingdings" pitchFamily="2" charset="2"/>
              </a:rPr>
              <a:t> </a:t>
            </a:r>
            <a:r>
              <a:rPr lang="en-GB" sz="2000" dirty="0">
                <a:latin typeface="+mj-lt"/>
                <a:sym typeface="Wingdings" pitchFamily="2" charset="2"/>
              </a:rPr>
              <a:t>leader -always in close contact with project </a:t>
            </a:r>
            <a:r>
              <a:rPr lang="en-GB" sz="2000" dirty="0" smtClean="0">
                <a:latin typeface="+mj-lt"/>
                <a:sym typeface="Wingdings" pitchFamily="2" charset="2"/>
              </a:rPr>
              <a:t>promoter</a:t>
            </a:r>
            <a:r>
              <a:rPr lang="hu-HU" sz="2000" dirty="0" smtClean="0">
                <a:latin typeface="+mj-lt"/>
                <a:sym typeface="Wingdings" pitchFamily="2" charset="2"/>
              </a:rPr>
              <a:t/>
            </a:r>
            <a:br>
              <a:rPr lang="hu-HU" sz="2000" dirty="0" smtClean="0">
                <a:latin typeface="+mj-lt"/>
                <a:sym typeface="Wingdings" pitchFamily="2" charset="2"/>
              </a:rPr>
            </a:br>
            <a:endParaRPr lang="en-GB" sz="2000" dirty="0">
              <a:latin typeface="+mj-lt"/>
              <a:sym typeface="Wingdings" pitchFamily="2" charset="2"/>
            </a:endParaRPr>
          </a:p>
          <a:p>
            <a:r>
              <a:rPr lang="en-GB" sz="2000" dirty="0">
                <a:latin typeface="+mj-lt"/>
                <a:sym typeface="Wingdings" pitchFamily="2" charset="2"/>
              </a:rPr>
              <a:t>Each partner should complete quality/evaluation tools design by Quality </a:t>
            </a:r>
            <a:r>
              <a:rPr lang="en-GB" sz="2000" dirty="0" smtClean="0">
                <a:latin typeface="+mj-lt"/>
                <a:sym typeface="Wingdings" pitchFamily="2" charset="2"/>
              </a:rPr>
              <a:t>leader. </a:t>
            </a: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pPr marL="109728" indent="0">
              <a:buNone/>
            </a:pP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2415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856984" cy="108012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QpenQAsS</a:t>
            </a:r>
            <a:r>
              <a:rPr lang="en-US" sz="3200" dirty="0" smtClean="0"/>
              <a:t> – Quality </a:t>
            </a:r>
            <a:r>
              <a:rPr lang="hu-HU" sz="3200" dirty="0" smtClean="0"/>
              <a:t>Management </a:t>
            </a:r>
            <a:r>
              <a:rPr lang="hu-HU" sz="3200" dirty="0"/>
              <a:t>System</a:t>
            </a:r>
          </a:p>
        </p:txBody>
      </p:sp>
      <p:pic>
        <p:nvPicPr>
          <p:cNvPr id="4098" name="Picture 2" descr="C:\Users\Istvan\Desktop\PROJEKTEK\_2INNO\2inno_stock\Lightbox2\shutterstock_1879813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008" y="1362497"/>
            <a:ext cx="2953907" cy="1772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79512" y="1378521"/>
            <a:ext cx="8229600" cy="4729712"/>
          </a:xfrm>
        </p:spPr>
        <p:txBody>
          <a:bodyPr>
            <a:normAutofit/>
          </a:bodyPr>
          <a:lstStyle/>
          <a:p>
            <a:pPr marL="246888" lvl="1" indent="0">
              <a:buNone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EVALUATION </a:t>
            </a:r>
            <a:r>
              <a:rPr lang="en-GB" sz="2000" dirty="0" smtClean="0">
                <a:solidFill>
                  <a:schemeClr val="tx1"/>
                </a:solidFill>
                <a:latin typeface="+mj-lt"/>
              </a:rPr>
              <a:t>REPORTS:</a:t>
            </a:r>
            <a:r>
              <a:rPr lang="hu-HU" sz="2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+mj-lt"/>
              </a:rPr>
            </a:b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1) Evaluation </a:t>
            </a:r>
            <a:r>
              <a:rPr lang="en-US" sz="2000" dirty="0">
                <a:latin typeface="+mj-lt"/>
              </a:rPr>
              <a:t>of the </a:t>
            </a:r>
            <a:r>
              <a:rPr lang="hu-HU" sz="2000" dirty="0" smtClean="0">
                <a:latin typeface="+mj-lt"/>
              </a:rPr>
              <a:t>6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transnational </a:t>
            </a:r>
            <a:r>
              <a:rPr lang="en-US" sz="2000" dirty="0" smtClean="0">
                <a:latin typeface="+mj-lt"/>
              </a:rPr>
              <a:t>meetings</a:t>
            </a:r>
            <a:r>
              <a:rPr lang="hu-HU" sz="2000" dirty="0" smtClean="0">
                <a:latin typeface="+mj-lt"/>
              </a:rPr>
              <a:t/>
            </a:r>
            <a:br>
              <a:rPr lang="hu-HU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(HU</a:t>
            </a:r>
            <a:r>
              <a:rPr lang="en-US" sz="2000" dirty="0">
                <a:latin typeface="+mj-lt"/>
              </a:rPr>
              <a:t>, IT </a:t>
            </a:r>
            <a:r>
              <a:rPr lang="hu-HU" sz="2000" dirty="0" smtClean="0">
                <a:latin typeface="+mj-lt"/>
              </a:rPr>
              <a:t>…</a:t>
            </a:r>
            <a:r>
              <a:rPr lang="en-US" sz="2000" dirty="0" smtClean="0">
                <a:latin typeface="+mj-lt"/>
              </a:rPr>
              <a:t>)</a:t>
            </a:r>
            <a:r>
              <a:rPr lang="hu-HU" sz="2000" dirty="0" smtClean="0">
                <a:latin typeface="+mj-lt"/>
              </a:rPr>
              <a:t/>
            </a:r>
            <a:br>
              <a:rPr lang="hu-HU" sz="2000" dirty="0" smtClean="0">
                <a:latin typeface="+mj-lt"/>
              </a:rPr>
            </a:b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2) Evaluation </a:t>
            </a:r>
            <a:r>
              <a:rPr lang="en-US" sz="2000" dirty="0" smtClean="0">
                <a:latin typeface="+mj-lt"/>
              </a:rPr>
              <a:t>report</a:t>
            </a:r>
            <a:r>
              <a:rPr lang="hu-HU" sz="2000" dirty="0" smtClean="0">
                <a:latin typeface="+mj-lt"/>
              </a:rPr>
              <a:t/>
            </a:r>
            <a:br>
              <a:rPr lang="hu-HU" sz="2000" dirty="0" smtClean="0">
                <a:latin typeface="+mj-lt"/>
              </a:rPr>
            </a:br>
            <a:r>
              <a:rPr lang="hu-HU" sz="2000" dirty="0" smtClean="0">
                <a:latin typeface="+mj-lt"/>
              </a:rPr>
              <a:t>(7 </a:t>
            </a:r>
            <a:r>
              <a:rPr lang="hu-HU" sz="2000" dirty="0" err="1" smtClean="0">
                <a:latin typeface="+mj-lt"/>
              </a:rPr>
              <a:t>Outcomes</a:t>
            </a:r>
            <a:r>
              <a:rPr lang="hu-HU" sz="2000" dirty="0" smtClean="0">
                <a:latin typeface="+mj-lt"/>
              </a:rPr>
              <a:t>)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) </a:t>
            </a:r>
            <a:r>
              <a:rPr lang="en-US" sz="2000" dirty="0">
                <a:latin typeface="+mj-lt"/>
              </a:rPr>
              <a:t>Evaluation report on processes &amp; products at Final Stage </a:t>
            </a:r>
            <a:r>
              <a:rPr lang="hu-HU" sz="2000" dirty="0" smtClean="0">
                <a:latin typeface="+mj-lt"/>
                <a:sym typeface="Wingdings" panose="05000000000000000000" pitchFamily="2" charset="2"/>
              </a:rPr>
              <a:t/>
            </a:r>
            <a:br>
              <a:rPr lang="hu-HU" sz="2000" dirty="0" smtClean="0">
                <a:latin typeface="+mj-lt"/>
                <a:sym typeface="Wingdings" panose="05000000000000000000" pitchFamily="2" charset="2"/>
              </a:rPr>
            </a:b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pPr marL="109728" indent="0">
              <a:buNone/>
            </a:pP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0743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68952" cy="10668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OpenQAsS – </a:t>
            </a:r>
            <a:r>
              <a:rPr lang="en-US" dirty="0" smtClean="0"/>
              <a:t>Quality Management process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873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>
                <a:latin typeface="+mj-lt"/>
                <a:ea typeface="Arial Unicode MS" pitchFamily="34" charset="-128"/>
                <a:cs typeface="Arial Unicode MS" pitchFamily="34" charset="-128"/>
              </a:rPr>
              <a:t>SUMMING UP, THE EVALUATION PROCESS WILL BE COMPOSED OF THE FOLLOWING STEPS:</a:t>
            </a:r>
          </a:p>
          <a:p>
            <a:pPr>
              <a:buNone/>
            </a:pPr>
            <a:endParaRPr lang="en-GB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.- </a:t>
            </a: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>For each 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>first evaluation by coordinator and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>leader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  <a:endParaRPr lang="hu-HU" sz="20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.- </a:t>
            </a: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>Completion of evaluation questionnaires (designed by 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iTStudy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>at the end of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each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Output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hu-HU" sz="20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suggestions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)</a:t>
            </a:r>
            <a:b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</a:br>
            <a:endParaRPr lang="hu-HU" sz="20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hu-HU" sz="2000" dirty="0">
                <a:latin typeface="+mj-lt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.- </a:t>
            </a:r>
            <a:r>
              <a:rPr lang="en-US" sz="2000" dirty="0">
                <a:latin typeface="+mj-lt"/>
                <a:ea typeface="Arial Unicode MS" pitchFamily="34" charset="-128"/>
                <a:cs typeface="Arial Unicode MS" pitchFamily="34" charset="-128"/>
              </a:rPr>
              <a:t>Elaboration of an evaluation report (by </a:t>
            </a:r>
            <a:r>
              <a:rPr lang="hu-HU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iTStudy)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endParaRPr lang="en-US" sz="2000" b="1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GB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GB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GB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endParaRPr lang="en-GB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109728" indent="0">
              <a:buNone/>
            </a:pPr>
            <a:endParaRPr lang="hu-HU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533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562000"/>
            <a:ext cx="8229600" cy="1066800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Quality</a:t>
            </a:r>
            <a:r>
              <a:rPr lang="hu-HU" sz="3600" dirty="0" smtClean="0"/>
              <a:t> Management - </a:t>
            </a:r>
            <a:r>
              <a:rPr lang="hu-HU" sz="3600" dirty="0" err="1" smtClean="0"/>
              <a:t>Proposal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700808"/>
            <a:ext cx="8579296" cy="4873728"/>
          </a:xfrm>
        </p:spPr>
        <p:txBody>
          <a:bodyPr>
            <a:noAutofit/>
          </a:bodyPr>
          <a:lstStyle/>
          <a:p>
            <a:pPr marL="365125" indent="-7938" algn="just">
              <a:buNone/>
            </a:pPr>
            <a:r>
              <a:rPr lang="en-GB" sz="2000" dirty="0">
                <a:latin typeface="+mj-lt"/>
              </a:rPr>
              <a:t>One of the most widely used </a:t>
            </a:r>
            <a:r>
              <a:rPr lang="en-GB" sz="2000" dirty="0" smtClean="0">
                <a:latin typeface="+mj-lt"/>
              </a:rPr>
              <a:t>processes </a:t>
            </a:r>
            <a:r>
              <a:rPr lang="en-GB" sz="2000" dirty="0">
                <a:latin typeface="+mj-lt"/>
              </a:rPr>
              <a:t>for quality assurance </a:t>
            </a:r>
            <a:r>
              <a:rPr lang="en-GB" sz="2000" dirty="0" smtClean="0">
                <a:latin typeface="+mj-lt"/>
              </a:rPr>
              <a:t>Management and continuous improvement is the </a:t>
            </a:r>
            <a:r>
              <a:rPr lang="en-GB" sz="2000" b="1" i="1" dirty="0" smtClean="0">
                <a:latin typeface="+mj-lt"/>
              </a:rPr>
              <a:t>PDCA approach</a:t>
            </a:r>
            <a:r>
              <a:rPr lang="en-GB" sz="2000" dirty="0" smtClean="0">
                <a:latin typeface="+mj-lt"/>
              </a:rPr>
              <a:t>. </a:t>
            </a:r>
          </a:p>
          <a:p>
            <a:pPr marL="109728" indent="0">
              <a:buNone/>
            </a:pPr>
            <a:endParaRPr lang="hu-HU" sz="2000" dirty="0" smtClean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en-GB" sz="2000" b="1" dirty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PLAN</a:t>
            </a:r>
            <a:endParaRPr lang="hu-HU" sz="2000" b="1" dirty="0" smtClean="0">
              <a:latin typeface="+mj-lt"/>
            </a:endParaRPr>
          </a:p>
          <a:p>
            <a:pPr marL="109728" indent="0" algn="just">
              <a:buNone/>
            </a:pPr>
            <a:endParaRPr lang="en-GB" sz="2000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en-GB" sz="2000" b="1" dirty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DO</a:t>
            </a:r>
            <a:r>
              <a:rPr lang="en-GB" sz="2000" dirty="0" smtClean="0">
                <a:latin typeface="+mj-lt"/>
              </a:rPr>
              <a:t>  </a:t>
            </a:r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en-GB" sz="2000" b="1" dirty="0" smtClean="0">
                <a:latin typeface="+mj-lt"/>
              </a:rPr>
              <a:t>CHECK</a:t>
            </a:r>
            <a:endParaRPr lang="en-GB" sz="2000" dirty="0"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GB" sz="2000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en-GB" sz="2000" b="1" dirty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ACT</a:t>
            </a:r>
            <a:endParaRPr lang="en-GB" sz="2000" dirty="0">
              <a:latin typeface="+mj-lt"/>
            </a:endParaRPr>
          </a:p>
        </p:txBody>
      </p:sp>
      <p:pic>
        <p:nvPicPr>
          <p:cNvPr id="4" name="3 Imagen" descr="File:PDCA Cycle.sv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24944"/>
            <a:ext cx="4320480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4223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3460" y="548680"/>
            <a:ext cx="8229600" cy="1066800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Tools</a:t>
            </a:r>
            <a:r>
              <a:rPr lang="hu-HU" sz="3600" dirty="0" smtClean="0"/>
              <a:t> </a:t>
            </a:r>
            <a:r>
              <a:rPr lang="hu-HU" sz="3600" dirty="0" err="1" smtClean="0"/>
              <a:t>for</a:t>
            </a:r>
            <a:r>
              <a:rPr lang="hu-HU" sz="3600" dirty="0" smtClean="0"/>
              <a:t> </a:t>
            </a:r>
            <a:r>
              <a:rPr lang="hu-HU" sz="3600" dirty="0" err="1" smtClean="0"/>
              <a:t>assessment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>
                <a:latin typeface="+mj-lt"/>
              </a:rPr>
              <a:t>QUESTIONNAIRES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en-GB" sz="2300" dirty="0" smtClean="0">
                <a:latin typeface="+mj-lt"/>
              </a:rPr>
              <a:t> </a:t>
            </a:r>
            <a:endParaRPr lang="hu-HU" sz="23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 </a:t>
            </a:r>
            <a:r>
              <a:rPr lang="hu-HU" sz="2300" dirty="0" smtClean="0">
                <a:latin typeface="+mj-lt"/>
              </a:rPr>
              <a:t>Rapid and </a:t>
            </a:r>
            <a:r>
              <a:rPr lang="hu-HU" sz="2300" dirty="0" err="1" smtClean="0">
                <a:latin typeface="+mj-lt"/>
              </a:rPr>
              <a:t>easy</a:t>
            </a:r>
            <a:r>
              <a:rPr lang="hu-HU" sz="2300" dirty="0" smtClean="0">
                <a:latin typeface="+mj-lt"/>
              </a:rPr>
              <a:t> </a:t>
            </a:r>
            <a:r>
              <a:rPr lang="hu-HU" sz="2300" dirty="0" err="1" smtClean="0">
                <a:latin typeface="+mj-lt"/>
              </a:rPr>
              <a:t>to</a:t>
            </a:r>
            <a:r>
              <a:rPr lang="hu-HU" sz="2300" dirty="0" smtClean="0">
                <a:latin typeface="+mj-lt"/>
              </a:rPr>
              <a:t> be </a:t>
            </a:r>
            <a:r>
              <a:rPr lang="hu-HU" sz="2300" dirty="0" err="1" smtClean="0">
                <a:latin typeface="+mj-lt"/>
              </a:rPr>
              <a:t>used</a:t>
            </a:r>
            <a:r>
              <a:rPr lang="hu-HU" sz="2300" dirty="0" smtClean="0">
                <a:latin typeface="+mj-lt"/>
              </a:rPr>
              <a:t>.</a:t>
            </a:r>
            <a:r>
              <a:rPr lang="en-GB" sz="2300" dirty="0" smtClean="0">
                <a:latin typeface="+mj-lt"/>
              </a:rPr>
              <a:t> </a:t>
            </a:r>
            <a:endParaRPr lang="en-GB" sz="2300" dirty="0"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 Can be adapted/ personalised.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 It does not requires much time to be completed.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 The information can be recorded, as it is written information.</a:t>
            </a:r>
          </a:p>
          <a:p>
            <a:pPr marL="365125" indent="-25558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 The information may be easily registered, as questions usually </a:t>
            </a:r>
            <a:r>
              <a:rPr lang="hu-HU" sz="2300" dirty="0" smtClean="0">
                <a:latin typeface="+mj-lt"/>
              </a:rPr>
              <a:t>         	</a:t>
            </a:r>
            <a:r>
              <a:rPr lang="en-GB" sz="2300" dirty="0" smtClean="0">
                <a:latin typeface="+mj-lt"/>
              </a:rPr>
              <a:t>are </a:t>
            </a:r>
            <a:r>
              <a:rPr lang="en-GB" sz="2300" dirty="0">
                <a:latin typeface="+mj-lt"/>
              </a:rPr>
              <a:t>not complex.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 Allow for combination of questions:</a:t>
            </a:r>
          </a:p>
          <a:p>
            <a:pPr lvl="2">
              <a:lnSpc>
                <a:spcPct val="90000"/>
              </a:lnSpc>
              <a:buClr>
                <a:srgbClr val="A34B73"/>
              </a:buClr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Yes/no.</a:t>
            </a:r>
          </a:p>
          <a:p>
            <a:pPr lvl="2">
              <a:lnSpc>
                <a:spcPct val="90000"/>
              </a:lnSpc>
              <a:buClr>
                <a:srgbClr val="A34B73"/>
              </a:buClr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Open questions.</a:t>
            </a:r>
          </a:p>
          <a:p>
            <a:pPr lvl="2">
              <a:lnSpc>
                <a:spcPct val="90000"/>
              </a:lnSpc>
              <a:buClr>
                <a:srgbClr val="A34B73"/>
              </a:buClr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Ranking scale.</a:t>
            </a:r>
          </a:p>
          <a:p>
            <a:pPr lvl="2">
              <a:lnSpc>
                <a:spcPct val="90000"/>
              </a:lnSpc>
              <a:buClr>
                <a:srgbClr val="A34B73"/>
              </a:buClr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Multiple choice. </a:t>
            </a:r>
          </a:p>
          <a:p>
            <a:pPr lvl="2">
              <a:lnSpc>
                <a:spcPct val="90000"/>
              </a:lnSpc>
              <a:buClr>
                <a:srgbClr val="A34B73"/>
              </a:buClr>
              <a:buFont typeface="Wingdings" panose="05000000000000000000" pitchFamily="2" charset="2"/>
              <a:buChar char="q"/>
            </a:pPr>
            <a:r>
              <a:rPr lang="en-GB" sz="2300" dirty="0">
                <a:latin typeface="+mj-lt"/>
              </a:rPr>
              <a:t>Mixture. </a:t>
            </a:r>
          </a:p>
          <a:p>
            <a:pPr lvl="0"/>
            <a:endParaRPr lang="en-GB" dirty="0">
              <a:latin typeface="+mj-lt"/>
            </a:endParaRPr>
          </a:p>
          <a:p>
            <a:pPr>
              <a:buNone/>
            </a:pPr>
            <a:endParaRPr lang="en-GB" dirty="0">
              <a:latin typeface="+mj-lt"/>
            </a:endParaRPr>
          </a:p>
          <a:p>
            <a:pPr marL="109728" indent="0">
              <a:buNone/>
            </a:pPr>
            <a:endParaRPr lang="hu-HU" dirty="0">
              <a:latin typeface="+mj-lt"/>
            </a:endParaRPr>
          </a:p>
        </p:txBody>
      </p:sp>
      <p:pic>
        <p:nvPicPr>
          <p:cNvPr id="5" name="Picture 3" descr="C:\Users\Istvan\Desktop\PROJEKTEK\_2INNO\2inno_stock\Lightbox4\shutterstock_156086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08720"/>
            <a:ext cx="2989745" cy="19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72765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452</TotalTime>
  <Words>267</Words>
  <Application>Microsoft Office PowerPoint</Application>
  <PresentationFormat>Diavetítés a képernyőre (4:3 oldalarány)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Urbánus</vt:lpstr>
      <vt:lpstr>OpenQAsS</vt:lpstr>
      <vt:lpstr>PowerPoint bemutató</vt:lpstr>
      <vt:lpstr>PowerPoint bemutató</vt:lpstr>
      <vt:lpstr>PowerPoint bemutató</vt:lpstr>
      <vt:lpstr>QpenQAsS – Quality Management System</vt:lpstr>
      <vt:lpstr>QpenQAsS – Quality Management System</vt:lpstr>
      <vt:lpstr>OpenQAsS – Quality Management process</vt:lpstr>
      <vt:lpstr>Quality Management - Proposal</vt:lpstr>
      <vt:lpstr>Tools for assessment</vt:lpstr>
      <vt:lpstr>Thank you for your attention!</vt:lpstr>
    </vt:vector>
  </TitlesOfParts>
  <Company>iTStudy Hungary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Zsíros István</dc:creator>
  <cp:lastModifiedBy>Zsíros István</cp:lastModifiedBy>
  <cp:revision>36</cp:revision>
  <dcterms:created xsi:type="dcterms:W3CDTF">2014-11-04T10:23:59Z</dcterms:created>
  <dcterms:modified xsi:type="dcterms:W3CDTF">2014-11-07T11:20:13Z</dcterms:modified>
</cp:coreProperties>
</file>