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17"/>
  </p:notesMasterIdLst>
  <p:sldIdLst>
    <p:sldId id="290" r:id="rId3"/>
    <p:sldId id="328" r:id="rId4"/>
    <p:sldId id="308" r:id="rId5"/>
    <p:sldId id="346" r:id="rId6"/>
    <p:sldId id="345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7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91" autoAdjust="0"/>
    <p:restoredTop sz="94979" autoAdjust="0"/>
  </p:normalViewPr>
  <p:slideViewPr>
    <p:cSldViewPr>
      <p:cViewPr varScale="1">
        <p:scale>
          <a:sx n="87" d="100"/>
          <a:sy n="87" d="100"/>
        </p:scale>
        <p:origin x="564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-40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69EA1-56EA-4924-B0F8-695F40D0F901}" type="datetimeFigureOut">
              <a:rPr lang="en-IE" smtClean="0"/>
              <a:pPr/>
              <a:t>10/06/2016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D0E5B-7855-4FEF-8907-20F808981B7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015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900F9-3A00-4BAD-95D4-244FBA6F972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51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D0E5B-7855-4FEF-8907-20F808981B77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047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EPICS aimed at providing a basic level of IT professional certification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D0E5B-7855-4FEF-8907-20F808981B77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352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2703-8BBF-48DB-8696-70C6EE20C3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C7AE-F6CF-4D75-8852-EC422E9AFAF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2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05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57" y="0"/>
            <a:ext cx="8229600" cy="11430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2703-8BBF-48DB-8696-70C6EE20C3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C7AE-F6CF-4D75-8852-EC422E9AFAF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99" y="5805265"/>
            <a:ext cx="1638429" cy="936104"/>
          </a:xfrm>
          <a:prstGeom prst="rect">
            <a:avLst/>
          </a:prstGeom>
        </p:spPr>
      </p:pic>
      <p:pic>
        <p:nvPicPr>
          <p:cNvPr id="10" name="Picture 9" descr="ICSSKILLSdualsplashlog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96881"/>
            <a:ext cx="2053349" cy="73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98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42703-8BBF-48DB-8696-70C6EE20C3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2C7AE-F6CF-4D75-8852-EC422E9AFAF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10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42703-8BBF-48DB-8696-70C6EE20C3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2C7AE-F6CF-4D75-8852-EC422E9AFAF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32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8878" y="-19050"/>
            <a:ext cx="9144000" cy="6858000"/>
          </a:xfrm>
          <a:prstGeom prst="rect">
            <a:avLst/>
          </a:prstGeom>
          <a:solidFill>
            <a:srgbClr val="005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488242"/>
            <a:ext cx="7848872" cy="1100998"/>
          </a:xfrm>
        </p:spPr>
        <p:txBody>
          <a:bodyPr>
            <a:normAutofit/>
          </a:bodyPr>
          <a:lstStyle/>
          <a:p>
            <a:r>
              <a:rPr lang="en-IE" sz="4000" dirty="0" smtClean="0">
                <a:solidFill>
                  <a:schemeClr val="bg1"/>
                </a:solidFill>
              </a:rPr>
              <a:t>ICS Skills</a:t>
            </a:r>
            <a:endParaRPr lang="en-GB" sz="5400" dirty="0" smtClean="0">
              <a:solidFill>
                <a:schemeClr val="bg1"/>
              </a:solidFill>
            </a:endParaRPr>
          </a:p>
          <a:p>
            <a:r>
              <a:rPr lang="en-GB" sz="1500" dirty="0" smtClean="0">
                <a:solidFill>
                  <a:schemeClr val="bg1"/>
                </a:solidFill>
              </a:rPr>
              <a:t>3</a:t>
            </a:r>
            <a:r>
              <a:rPr lang="en-GB" sz="1500" baseline="30000" dirty="0" smtClean="0">
                <a:solidFill>
                  <a:schemeClr val="bg1"/>
                </a:solidFill>
              </a:rPr>
              <a:t>rd</a:t>
            </a:r>
            <a:r>
              <a:rPr lang="en-GB" sz="1500" dirty="0" smtClean="0">
                <a:solidFill>
                  <a:schemeClr val="bg1"/>
                </a:solidFill>
              </a:rPr>
              <a:t> May 2016</a:t>
            </a:r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19469" y="764704"/>
            <a:ext cx="6400800" cy="3888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IE" sz="6000" b="1" dirty="0" smtClean="0">
                <a:solidFill>
                  <a:prstClr val="white"/>
                </a:solidFill>
              </a:rPr>
              <a:t>International Quality Assurance Manager</a:t>
            </a:r>
          </a:p>
          <a:p>
            <a:pPr>
              <a:spcBef>
                <a:spcPts val="0"/>
              </a:spcBef>
            </a:pPr>
            <a:r>
              <a:rPr lang="en-IE" sz="6000" b="1" dirty="0" smtClean="0">
                <a:solidFill>
                  <a:prstClr val="white"/>
                </a:solidFill>
              </a:rPr>
              <a:t>Certificate</a:t>
            </a:r>
            <a:endParaRPr lang="en-GB" sz="2800" b="1" dirty="0">
              <a:solidFill>
                <a:prstClr val="white"/>
              </a:solidFill>
            </a:endParaRPr>
          </a:p>
        </p:txBody>
      </p:sp>
      <p:pic>
        <p:nvPicPr>
          <p:cNvPr id="7" name="Picture 6" descr="ICSSKILLSdualsplash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5436890"/>
            <a:ext cx="2831816" cy="1008112"/>
          </a:xfrm>
          <a:prstGeom prst="rect">
            <a:avLst/>
          </a:prstGeom>
        </p:spPr>
      </p:pic>
      <p:pic>
        <p:nvPicPr>
          <p:cNvPr id="1026" name="Picture 2" descr="http://openqass.itstudy.hu/sites/all/themes/openqass/images/open_quass_logo_fron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540896"/>
            <a:ext cx="3076575" cy="8001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0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Module 5 – Acting on the results </a:t>
            </a:r>
            <a:endParaRPr lang="en-I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PDCA/PIER</a:t>
            </a:r>
          </a:p>
          <a:p>
            <a:pPr lvl="0"/>
            <a:r>
              <a:rPr lang="en-GB" dirty="0" smtClean="0"/>
              <a:t>Retaining </a:t>
            </a:r>
            <a:r>
              <a:rPr lang="en-GB" dirty="0"/>
              <a:t>motivation of staff – focus on positive</a:t>
            </a:r>
            <a:endParaRPr lang="en-IE" dirty="0"/>
          </a:p>
          <a:p>
            <a:pPr lvl="0"/>
            <a:r>
              <a:rPr lang="en-GB" dirty="0"/>
              <a:t>Plan improvement</a:t>
            </a:r>
            <a:endParaRPr lang="en-IE" dirty="0"/>
          </a:p>
          <a:p>
            <a:r>
              <a:rPr lang="en-GB" dirty="0"/>
              <a:t>Apply recommendations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4078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Rationale</a:t>
            </a:r>
          </a:p>
          <a:p>
            <a:r>
              <a:rPr lang="en-IE" dirty="0" smtClean="0"/>
              <a:t>Goals</a:t>
            </a:r>
          </a:p>
          <a:p>
            <a:r>
              <a:rPr lang="en-IE" dirty="0" smtClean="0"/>
              <a:t>Target Groups</a:t>
            </a:r>
          </a:p>
          <a:p>
            <a:pPr lvl="1"/>
            <a:r>
              <a:rPr lang="en-IE" dirty="0" smtClean="0"/>
              <a:t>Teachers, 2 years experience recommended</a:t>
            </a:r>
          </a:p>
          <a:p>
            <a:r>
              <a:rPr lang="en-IE" dirty="0" smtClean="0"/>
              <a:t>Scope and length</a:t>
            </a:r>
          </a:p>
          <a:p>
            <a:pPr lvl="1"/>
            <a:r>
              <a:rPr lang="en-IE" dirty="0" smtClean="0"/>
              <a:t>Suggestion - X </a:t>
            </a:r>
            <a:r>
              <a:rPr lang="en-IE" dirty="0" smtClean="0"/>
              <a:t>(10) EQVET credits, 5 Units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IE" sz="3200" dirty="0"/>
              <a:t>Accreditation</a:t>
            </a:r>
          </a:p>
          <a:p>
            <a:pPr marL="742950" lvl="2" indent="-342900"/>
            <a:r>
              <a:rPr lang="en-IE" sz="2800" dirty="0"/>
              <a:t>National and European</a:t>
            </a:r>
          </a:p>
          <a:p>
            <a:r>
              <a:rPr lang="en-IE" dirty="0" smtClean="0"/>
              <a:t>Level of award</a:t>
            </a:r>
          </a:p>
          <a:p>
            <a:pPr lvl="1"/>
            <a:r>
              <a:rPr lang="en-IE" dirty="0"/>
              <a:t>IE NFQ SPA Level 8 </a:t>
            </a:r>
          </a:p>
          <a:p>
            <a:pPr lvl="1"/>
            <a:r>
              <a:rPr lang="en-IE" dirty="0"/>
              <a:t>EQF Level </a:t>
            </a:r>
            <a:r>
              <a:rPr lang="en-IE" dirty="0" smtClean="0"/>
              <a:t>6</a:t>
            </a:r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477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Ite</a:t>
            </a:r>
            <a:r>
              <a:rPr lang="en-IE" dirty="0" smtClean="0"/>
              <a:t>ms to discuss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Syllabus</a:t>
            </a:r>
          </a:p>
          <a:p>
            <a:r>
              <a:rPr lang="en-IE" dirty="0" smtClean="0"/>
              <a:t>Curriculum</a:t>
            </a:r>
          </a:p>
          <a:p>
            <a:r>
              <a:rPr lang="en-IE" dirty="0"/>
              <a:t>Assessment </a:t>
            </a:r>
            <a:endParaRPr lang="en-IE" dirty="0" smtClean="0"/>
          </a:p>
          <a:p>
            <a:r>
              <a:rPr lang="en-IE" dirty="0" smtClean="0"/>
              <a:t>Courseware</a:t>
            </a:r>
          </a:p>
          <a:p>
            <a:r>
              <a:rPr lang="en-IE" dirty="0" smtClean="0"/>
              <a:t>Teacher/instructor materials</a:t>
            </a:r>
          </a:p>
          <a:p>
            <a:pPr lvl="1"/>
            <a:r>
              <a:rPr lang="en-IE" dirty="0" smtClean="0"/>
              <a:t>How delivered? Online? eLearning?</a:t>
            </a:r>
          </a:p>
          <a:p>
            <a:pPr lvl="1"/>
            <a:r>
              <a:rPr lang="en-IE" dirty="0" err="1" smtClean="0"/>
              <a:t>eTutor</a:t>
            </a:r>
            <a:r>
              <a:rPr lang="en-IE" dirty="0" smtClean="0"/>
              <a:t>? Collaborative peer group?</a:t>
            </a:r>
          </a:p>
          <a:p>
            <a:r>
              <a:rPr lang="en-IE" dirty="0" smtClean="0"/>
              <a:t>Who teaches the teacher?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1597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Syllabus Template 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5816" t="16541" r="10954" b="5153"/>
          <a:stretch/>
        </p:blipFill>
        <p:spPr>
          <a:xfrm>
            <a:off x="611560" y="1340769"/>
            <a:ext cx="7465791" cy="4536504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13837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693557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7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Background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Based on needs assessment determined by analysis of Consolidated Country Reports</a:t>
            </a:r>
          </a:p>
          <a:p>
            <a:r>
              <a:rPr lang="en-IE" dirty="0" smtClean="0"/>
              <a:t>Review of available existing documents:</a:t>
            </a:r>
          </a:p>
          <a:p>
            <a:pPr lvl="1"/>
            <a:r>
              <a:rPr lang="en-IE" dirty="0" err="1" smtClean="0"/>
              <a:t>Cedefop</a:t>
            </a:r>
            <a:r>
              <a:rPr lang="en-IE" dirty="0" smtClean="0"/>
              <a:t>….</a:t>
            </a:r>
          </a:p>
          <a:p>
            <a:pPr lvl="1"/>
            <a:r>
              <a:rPr lang="en-IE" dirty="0" smtClean="0"/>
              <a:t>Qualification and Quality Ireland</a:t>
            </a:r>
          </a:p>
          <a:p>
            <a:pPr lvl="1"/>
            <a:r>
              <a:rPr lang="en-IE" dirty="0" smtClean="0"/>
              <a:t>ECDL Foundation Quality Assurance Procedures</a:t>
            </a:r>
          </a:p>
          <a:p>
            <a:pPr lvl="1"/>
            <a:r>
              <a:rPr lang="en-IE" dirty="0" smtClean="0"/>
              <a:t>EQAVET principles</a:t>
            </a:r>
          </a:p>
          <a:p>
            <a:pPr lvl="1"/>
            <a:r>
              <a:rPr lang="en-IE" dirty="0" smtClean="0"/>
              <a:t>Results of consultations in Italy and Hungary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1513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Structure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E" dirty="0"/>
              <a:t>5</a:t>
            </a:r>
            <a:r>
              <a:rPr lang="en-IE" dirty="0" smtClean="0"/>
              <a:t> modules</a:t>
            </a:r>
          </a:p>
          <a:p>
            <a:pPr marL="0" indent="0">
              <a:buNone/>
            </a:pPr>
            <a:r>
              <a:rPr lang="en-IE" dirty="0" smtClean="0"/>
              <a:t>(Recommendation– basic IT skills)</a:t>
            </a:r>
          </a:p>
          <a:p>
            <a:pPr marL="514350" lvl="1" indent="-514350">
              <a:buNone/>
            </a:pPr>
            <a:r>
              <a:rPr lang="en-IE" dirty="0" smtClean="0"/>
              <a:t>(Assessed by </a:t>
            </a:r>
            <a:r>
              <a:rPr lang="en-IE" strike="sngStrike" dirty="0" smtClean="0"/>
              <a:t>test</a:t>
            </a:r>
            <a:r>
              <a:rPr lang="en-IE" dirty="0" smtClean="0"/>
              <a:t>, written assignment, </a:t>
            </a:r>
            <a:r>
              <a:rPr lang="en-IE" dirty="0" smtClean="0">
                <a:solidFill>
                  <a:srgbClr val="FF0000"/>
                </a:solidFill>
              </a:rPr>
              <a:t>project</a:t>
            </a:r>
            <a:r>
              <a:rPr lang="en-IE" dirty="0" smtClean="0"/>
              <a:t>)</a:t>
            </a:r>
          </a:p>
          <a:p>
            <a:pPr marL="514350" lvl="1" indent="-514350">
              <a:buNone/>
            </a:pPr>
            <a:r>
              <a:rPr lang="en-IE" sz="3200" i="1" dirty="0"/>
              <a:t>40 pages total, text, pictures, quizzes</a:t>
            </a:r>
          </a:p>
          <a:p>
            <a:pPr marL="514350" lvl="1" indent="-514350">
              <a:buNone/>
            </a:pPr>
            <a:r>
              <a:rPr lang="en-IE" sz="3200" i="1" dirty="0"/>
              <a:t>10 videos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Concepts of Quality Assurance </a:t>
            </a:r>
            <a:r>
              <a:rPr lang="en-IE" i="1" dirty="0"/>
              <a:t>20%</a:t>
            </a:r>
            <a:r>
              <a:rPr lang="en-IE" dirty="0" smtClean="0"/>
              <a:t> </a:t>
            </a:r>
            <a:r>
              <a:rPr lang="en-IE" i="1" dirty="0" smtClean="0"/>
              <a:t>8 pages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Components of a Quality Assurance System </a:t>
            </a:r>
            <a:r>
              <a:rPr lang="en-IE" i="1" dirty="0"/>
              <a:t>30%</a:t>
            </a:r>
            <a:r>
              <a:rPr lang="en-IE" dirty="0" smtClean="0"/>
              <a:t> </a:t>
            </a:r>
            <a:r>
              <a:rPr lang="en-IE" i="1" dirty="0"/>
              <a:t>12 pages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Planning a Quality Assurance system </a:t>
            </a:r>
            <a:r>
              <a:rPr lang="en-GB" i="1" dirty="0"/>
              <a:t>20%</a:t>
            </a:r>
            <a:r>
              <a:rPr lang="en-GB" dirty="0" smtClean="0"/>
              <a:t> </a:t>
            </a:r>
            <a:r>
              <a:rPr lang="en-IE" i="1" dirty="0"/>
              <a:t>8 pages</a:t>
            </a:r>
            <a:endParaRPr lang="en-GB" i="1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Implementing </a:t>
            </a:r>
            <a:r>
              <a:rPr lang="en-GB" dirty="0"/>
              <a:t>a Quality Assurance </a:t>
            </a:r>
            <a:r>
              <a:rPr lang="en-GB" dirty="0" smtClean="0"/>
              <a:t>system </a:t>
            </a:r>
            <a:r>
              <a:rPr lang="en-GB" i="1" dirty="0"/>
              <a:t>30% </a:t>
            </a:r>
            <a:r>
              <a:rPr lang="en-IE" i="1" dirty="0"/>
              <a:t>12 pages</a:t>
            </a:r>
            <a:endParaRPr lang="en-GB" i="1" dirty="0"/>
          </a:p>
          <a:p>
            <a:pPr marL="914400" lvl="1" indent="-514350"/>
            <a:r>
              <a:rPr lang="en-GB" dirty="0" smtClean="0"/>
              <a:t>Quality Management tools, supports  and standards</a:t>
            </a:r>
          </a:p>
          <a:p>
            <a:pPr marL="914400" lvl="1" indent="-514350"/>
            <a:r>
              <a:rPr lang="en-GB" dirty="0" smtClean="0"/>
              <a:t>Implementing corrective actions</a:t>
            </a:r>
          </a:p>
          <a:p>
            <a:pPr marL="914400" lvl="1" indent="-514350"/>
            <a:r>
              <a:rPr lang="en-GB" dirty="0" smtClean="0"/>
              <a:t>Improvement of QAS</a:t>
            </a:r>
          </a:p>
          <a:p>
            <a:pPr marL="514350" indent="-514350">
              <a:buFont typeface="+mj-lt"/>
              <a:buAutoNum type="arabicPeriod"/>
            </a:pPr>
            <a:endParaRPr lang="en-IE" dirty="0" smtClean="0"/>
          </a:p>
          <a:p>
            <a:pPr marL="514350" indent="-514350">
              <a:buFont typeface="+mj-lt"/>
              <a:buAutoNum type="arabicPeriod"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4820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EQAVET Indicators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E" dirty="0" smtClean="0"/>
              <a:t>1</a:t>
            </a:r>
            <a:r>
              <a:rPr lang="en-IE" dirty="0"/>
              <a:t>. Relevance of quality assurance systems for VET providers</a:t>
            </a:r>
          </a:p>
          <a:p>
            <a:pPr marL="0" indent="0">
              <a:buNone/>
            </a:pPr>
            <a:r>
              <a:rPr lang="en-IE" dirty="0" smtClean="0"/>
              <a:t>2</a:t>
            </a:r>
            <a:r>
              <a:rPr lang="en-IE" dirty="0"/>
              <a:t>. Investment in training of teachers and trainers</a:t>
            </a:r>
          </a:p>
          <a:p>
            <a:pPr marL="0" indent="0">
              <a:buNone/>
            </a:pPr>
            <a:r>
              <a:rPr lang="en-IE" dirty="0" smtClean="0"/>
              <a:t>3</a:t>
            </a:r>
            <a:r>
              <a:rPr lang="en-IE" dirty="0"/>
              <a:t>. Participation rate in VET programmes</a:t>
            </a:r>
          </a:p>
          <a:p>
            <a:pPr marL="0" indent="0">
              <a:buNone/>
            </a:pPr>
            <a:r>
              <a:rPr lang="en-IE" dirty="0" smtClean="0"/>
              <a:t>4</a:t>
            </a:r>
            <a:r>
              <a:rPr lang="en-IE" dirty="0"/>
              <a:t>. Completion rate in VET programmes</a:t>
            </a:r>
          </a:p>
          <a:p>
            <a:pPr marL="0" indent="0">
              <a:buNone/>
            </a:pPr>
            <a:r>
              <a:rPr lang="en-IE" dirty="0" smtClean="0"/>
              <a:t>5</a:t>
            </a:r>
            <a:r>
              <a:rPr lang="en-IE" dirty="0"/>
              <a:t>. Placement rate in VET programmes</a:t>
            </a:r>
          </a:p>
          <a:p>
            <a:pPr marL="0" indent="0">
              <a:buNone/>
            </a:pPr>
            <a:r>
              <a:rPr lang="en-IE" dirty="0" smtClean="0"/>
              <a:t>6</a:t>
            </a:r>
            <a:r>
              <a:rPr lang="en-IE" dirty="0"/>
              <a:t>. Utilisation of acquired skills at the workplace</a:t>
            </a:r>
          </a:p>
          <a:p>
            <a:pPr marL="0" indent="0">
              <a:buNone/>
            </a:pPr>
            <a:r>
              <a:rPr lang="en-IE" dirty="0" smtClean="0"/>
              <a:t>7</a:t>
            </a:r>
            <a:r>
              <a:rPr lang="en-IE" dirty="0"/>
              <a:t>. Unemployment rate</a:t>
            </a:r>
          </a:p>
          <a:p>
            <a:pPr marL="0" indent="0">
              <a:buNone/>
            </a:pPr>
            <a:r>
              <a:rPr lang="en-IE" dirty="0" smtClean="0"/>
              <a:t>8</a:t>
            </a:r>
            <a:r>
              <a:rPr lang="en-IE" dirty="0"/>
              <a:t>. Prevalence of vulnerable groups</a:t>
            </a:r>
          </a:p>
          <a:p>
            <a:pPr marL="0" indent="0">
              <a:buNone/>
            </a:pPr>
            <a:r>
              <a:rPr lang="en-IE" dirty="0" smtClean="0"/>
              <a:t>9</a:t>
            </a:r>
            <a:r>
              <a:rPr lang="en-IE" dirty="0"/>
              <a:t>. Mechanisms to identify training needs in the labour market</a:t>
            </a:r>
          </a:p>
          <a:p>
            <a:pPr marL="0" indent="0">
              <a:buNone/>
            </a:pPr>
            <a:r>
              <a:rPr lang="en-IE" dirty="0" smtClean="0"/>
              <a:t>10</a:t>
            </a:r>
            <a:r>
              <a:rPr lang="en-IE" dirty="0"/>
              <a:t>. Schemes used to promote better access to VET 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1087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34274" t="20587" r="38475" b="6697"/>
          <a:stretch/>
        </p:blipFill>
        <p:spPr>
          <a:xfrm>
            <a:off x="2397979" y="-171400"/>
            <a:ext cx="4213365" cy="726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46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100" dirty="0"/>
              <a:t>Module 1 – Concepts of Quality </a:t>
            </a:r>
            <a:r>
              <a:rPr lang="en-GB" sz="3100" dirty="0" smtClean="0"/>
              <a:t>Assurance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900" i="1" dirty="0"/>
              <a:t>(</a:t>
            </a:r>
            <a:r>
              <a:rPr lang="en-GB" sz="2900" i="1" dirty="0"/>
              <a:t>defining the scope of the IQAM – how to implement good quality programmes in a good institution, or how to audit that?)</a:t>
            </a:r>
            <a:endParaRPr lang="en-IE" sz="2900" i="1" dirty="0"/>
          </a:p>
          <a:p>
            <a:r>
              <a:rPr lang="en-GB" dirty="0"/>
              <a:t>What is Quality Assurance? (Measure of effectiveness)</a:t>
            </a:r>
            <a:endParaRPr lang="en-IE" dirty="0"/>
          </a:p>
          <a:p>
            <a:pPr lvl="0"/>
            <a:r>
              <a:rPr lang="en-GB" dirty="0"/>
              <a:t>Functions</a:t>
            </a:r>
            <a:endParaRPr lang="en-IE" dirty="0"/>
          </a:p>
          <a:p>
            <a:pPr lvl="0"/>
            <a:r>
              <a:rPr lang="en-GB" dirty="0"/>
              <a:t>Benefits</a:t>
            </a:r>
            <a:endParaRPr lang="en-IE" dirty="0"/>
          </a:p>
          <a:p>
            <a:pPr lvl="0"/>
            <a:r>
              <a:rPr lang="en-GB" dirty="0"/>
              <a:t>Principles</a:t>
            </a:r>
            <a:endParaRPr lang="en-IE" dirty="0"/>
          </a:p>
          <a:p>
            <a:pPr lvl="0"/>
            <a:r>
              <a:rPr lang="en-GB" dirty="0"/>
              <a:t>Levels</a:t>
            </a:r>
            <a:endParaRPr lang="en-IE" dirty="0"/>
          </a:p>
          <a:p>
            <a:pPr lvl="0"/>
            <a:r>
              <a:rPr lang="en-GB" dirty="0"/>
              <a:t>Approaches</a:t>
            </a:r>
            <a:endParaRPr lang="en-IE" dirty="0"/>
          </a:p>
          <a:p>
            <a:r>
              <a:rPr lang="en-GB" dirty="0"/>
              <a:t>Organisational implications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617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100" dirty="0"/>
              <a:t>Module 2 – Quality Assurance components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Mission </a:t>
            </a:r>
            <a:r>
              <a:rPr lang="en-GB" dirty="0"/>
              <a:t>and objectives of institute, strategy</a:t>
            </a:r>
            <a:endParaRPr lang="en-IE" dirty="0"/>
          </a:p>
          <a:p>
            <a:pPr lvl="0"/>
            <a:r>
              <a:rPr lang="en-GB" dirty="0"/>
              <a:t>QA culture</a:t>
            </a:r>
            <a:endParaRPr lang="en-IE" dirty="0"/>
          </a:p>
          <a:p>
            <a:pPr lvl="0"/>
            <a:r>
              <a:rPr lang="en-GB" dirty="0"/>
              <a:t>Policies</a:t>
            </a:r>
            <a:endParaRPr lang="en-IE" dirty="0"/>
          </a:p>
          <a:p>
            <a:pPr lvl="0"/>
            <a:r>
              <a:rPr lang="en-GB" dirty="0"/>
              <a:t>Procedures</a:t>
            </a:r>
            <a:endParaRPr lang="en-IE" dirty="0"/>
          </a:p>
          <a:p>
            <a:pPr lvl="0"/>
            <a:r>
              <a:rPr lang="en-GB" dirty="0"/>
              <a:t>Improvement planning and operation</a:t>
            </a:r>
            <a:endParaRPr lang="en-IE" dirty="0"/>
          </a:p>
          <a:p>
            <a:pPr lvl="0"/>
            <a:r>
              <a:rPr lang="en-GB" dirty="0"/>
              <a:t>Programme design</a:t>
            </a:r>
            <a:endParaRPr lang="en-IE" dirty="0"/>
          </a:p>
          <a:p>
            <a:pPr lvl="0"/>
            <a:r>
              <a:rPr lang="en-GB" dirty="0"/>
              <a:t>Programme implementation and delivery</a:t>
            </a:r>
            <a:endParaRPr lang="en-IE" dirty="0"/>
          </a:p>
          <a:p>
            <a:pPr lvl="0"/>
            <a:r>
              <a:rPr lang="en-GB" dirty="0"/>
              <a:t>Disciplinary</a:t>
            </a:r>
            <a:endParaRPr lang="en-IE" dirty="0"/>
          </a:p>
          <a:p>
            <a:pPr lvl="0"/>
            <a:r>
              <a:rPr lang="en-GB" dirty="0"/>
              <a:t>Monitoring and inspection</a:t>
            </a:r>
            <a:endParaRPr lang="en-IE" dirty="0"/>
          </a:p>
          <a:p>
            <a:r>
              <a:rPr lang="en-GB" dirty="0"/>
              <a:t>Improvement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2835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Module 3 – Quality Management tools,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supports  </a:t>
            </a:r>
            <a:r>
              <a:rPr lang="en-GB" sz="2800" dirty="0"/>
              <a:t>and </a:t>
            </a:r>
            <a:r>
              <a:rPr lang="en-GB" sz="2800" dirty="0" smtClean="0"/>
              <a:t>standards</a:t>
            </a:r>
            <a:endParaRPr lang="en-I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err="1" smtClean="0"/>
              <a:t>OpenQAsS</a:t>
            </a:r>
            <a:r>
              <a:rPr lang="en-GB" dirty="0" smtClean="0"/>
              <a:t> toolkit</a:t>
            </a:r>
            <a:endParaRPr lang="en-IE" dirty="0" smtClean="0"/>
          </a:p>
          <a:p>
            <a:pPr lvl="0"/>
            <a:r>
              <a:rPr lang="en-GB" dirty="0" smtClean="0"/>
              <a:t>Frameworks</a:t>
            </a:r>
            <a:endParaRPr lang="en-IE" dirty="0"/>
          </a:p>
          <a:p>
            <a:pPr lvl="0"/>
            <a:r>
              <a:rPr lang="en-GB" dirty="0"/>
              <a:t>Checklists</a:t>
            </a:r>
            <a:endParaRPr lang="en-IE" dirty="0"/>
          </a:p>
          <a:p>
            <a:pPr lvl="0"/>
            <a:r>
              <a:rPr lang="en-GB" dirty="0"/>
              <a:t>Questionnaires</a:t>
            </a:r>
            <a:endParaRPr lang="en-IE" dirty="0"/>
          </a:p>
          <a:p>
            <a:pPr lvl="0"/>
            <a:r>
              <a:rPr lang="en-GB" dirty="0"/>
              <a:t>Internal audit</a:t>
            </a:r>
            <a:endParaRPr lang="en-IE" dirty="0"/>
          </a:p>
          <a:p>
            <a:pPr lvl="0"/>
            <a:r>
              <a:rPr lang="en-GB" dirty="0"/>
              <a:t>External audit</a:t>
            </a:r>
            <a:endParaRPr lang="en-IE" dirty="0"/>
          </a:p>
          <a:p>
            <a:pPr lvl="0"/>
            <a:r>
              <a:rPr lang="en-GB" dirty="0"/>
              <a:t>Peer review</a:t>
            </a:r>
            <a:endParaRPr lang="en-IE" dirty="0"/>
          </a:p>
          <a:p>
            <a:pPr lvl="0"/>
            <a:r>
              <a:rPr lang="en-GB" dirty="0"/>
              <a:t>Self-evaluation</a:t>
            </a:r>
            <a:endParaRPr lang="en-IE" dirty="0"/>
          </a:p>
          <a:p>
            <a:r>
              <a:rPr lang="en-GB" dirty="0"/>
              <a:t>Supportive </a:t>
            </a:r>
            <a:r>
              <a:rPr lang="en-GB" dirty="0" smtClean="0"/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val="175772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/>
              <a:t>Module 4 – Implementing a Quality Assurance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system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Set </a:t>
            </a:r>
            <a:r>
              <a:rPr lang="en-GB" dirty="0"/>
              <a:t>objectives (what will be measured, what tools will be used?)</a:t>
            </a:r>
            <a:endParaRPr lang="en-IE" dirty="0"/>
          </a:p>
          <a:p>
            <a:pPr lvl="0"/>
            <a:r>
              <a:rPr lang="en-IE" dirty="0"/>
              <a:t>Determining areas to be audited for quality control</a:t>
            </a:r>
            <a:r>
              <a:rPr lang="en-GB" dirty="0"/>
              <a:t>/indicators to be used</a:t>
            </a:r>
            <a:endParaRPr lang="en-IE" dirty="0"/>
          </a:p>
          <a:p>
            <a:pPr lvl="1"/>
            <a:r>
              <a:rPr lang="en-GB" dirty="0"/>
              <a:t>Governance/management of institute (leadership)</a:t>
            </a:r>
            <a:endParaRPr lang="en-IE" dirty="0"/>
          </a:p>
          <a:p>
            <a:pPr lvl="1"/>
            <a:r>
              <a:rPr lang="en-GB" dirty="0"/>
              <a:t>Planning and design of programmes (</a:t>
            </a:r>
            <a:r>
              <a:rPr lang="en-GB" dirty="0" err="1"/>
              <a:t>eg</a:t>
            </a:r>
            <a:r>
              <a:rPr lang="en-GB" dirty="0"/>
              <a:t> horticulture)</a:t>
            </a:r>
            <a:endParaRPr lang="en-IE" dirty="0"/>
          </a:p>
          <a:p>
            <a:pPr lvl="1"/>
            <a:r>
              <a:rPr lang="en-GB" dirty="0"/>
              <a:t>of programmes</a:t>
            </a:r>
            <a:endParaRPr lang="en-IE" dirty="0"/>
          </a:p>
          <a:p>
            <a:pPr lvl="1"/>
            <a:r>
              <a:rPr lang="en-GB" dirty="0"/>
              <a:t>Monitoring programme delivery (teaching/learning)</a:t>
            </a:r>
            <a:endParaRPr lang="en-IE" dirty="0"/>
          </a:p>
          <a:p>
            <a:pPr lvl="1"/>
            <a:r>
              <a:rPr lang="en-GB" dirty="0"/>
              <a:t>Planning teaching strategies (progressive, lesson plans, IEP </a:t>
            </a:r>
            <a:r>
              <a:rPr lang="en-GB" dirty="0" err="1"/>
              <a:t>etc</a:t>
            </a:r>
            <a:r>
              <a:rPr lang="en-GB" dirty="0"/>
              <a:t>)</a:t>
            </a:r>
            <a:endParaRPr lang="en-IE" dirty="0"/>
          </a:p>
          <a:p>
            <a:pPr lvl="1"/>
            <a:r>
              <a:rPr lang="en-GB" dirty="0"/>
              <a:t>The internal audit/inspection</a:t>
            </a:r>
            <a:endParaRPr lang="en-IE" dirty="0"/>
          </a:p>
          <a:p>
            <a:pPr lvl="1"/>
            <a:r>
              <a:rPr lang="en-GB" dirty="0"/>
              <a:t>The external audit/inspection</a:t>
            </a:r>
            <a:endParaRPr lang="en-IE" dirty="0"/>
          </a:p>
          <a:p>
            <a:pPr lvl="1"/>
            <a:r>
              <a:rPr lang="en-GB" dirty="0"/>
              <a:t>Work placement factors</a:t>
            </a:r>
            <a:endParaRPr lang="en-IE" dirty="0"/>
          </a:p>
          <a:p>
            <a:pPr lvl="1"/>
            <a:r>
              <a:rPr lang="en-IE" dirty="0">
                <a:solidFill>
                  <a:srgbClr val="FF0000"/>
                </a:solidFill>
              </a:rPr>
              <a:t>Privacy and Data </a:t>
            </a:r>
            <a:r>
              <a:rPr lang="en-IE" dirty="0" smtClean="0">
                <a:solidFill>
                  <a:srgbClr val="FF0000"/>
                </a:solidFill>
              </a:rPr>
              <a:t>Protection</a:t>
            </a:r>
            <a:endParaRPr lang="en-I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72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5410</TotalTime>
  <Words>495</Words>
  <Application>Microsoft Office PowerPoint</Application>
  <PresentationFormat>On-screen Show (4:3)</PresentationFormat>
  <Paragraphs>108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1_Office Theme</vt:lpstr>
      <vt:lpstr>5_Office Theme</vt:lpstr>
      <vt:lpstr>PowerPoint Presentation</vt:lpstr>
      <vt:lpstr>Background</vt:lpstr>
      <vt:lpstr>Structure</vt:lpstr>
      <vt:lpstr>EQAVET Indicators</vt:lpstr>
      <vt:lpstr>PowerPoint Presentation</vt:lpstr>
      <vt:lpstr>Module 1 – Concepts of Quality Assurance</vt:lpstr>
      <vt:lpstr>Module 2 – Quality Assurance components </vt:lpstr>
      <vt:lpstr>Module 3 – Quality Management tools,  supports  and standards</vt:lpstr>
      <vt:lpstr>Module 4 – Implementing a Quality Assurance  system</vt:lpstr>
      <vt:lpstr>Module 5 – Acting on the results </vt:lpstr>
      <vt:lpstr>PowerPoint Presentation</vt:lpstr>
      <vt:lpstr>Items to discuss</vt:lpstr>
      <vt:lpstr>Syllabus Template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Cleary</dc:creator>
  <cp:lastModifiedBy>Mary Cleary</cp:lastModifiedBy>
  <cp:revision>84</cp:revision>
  <cp:lastPrinted>2015-04-27T07:30:52Z</cp:lastPrinted>
  <dcterms:created xsi:type="dcterms:W3CDTF">2015-04-24T13:41:03Z</dcterms:created>
  <dcterms:modified xsi:type="dcterms:W3CDTF">2016-06-10T07:58:21Z</dcterms:modified>
</cp:coreProperties>
</file>