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340" r:id="rId1"/>
  </p:sldMasterIdLst>
  <p:notesMasterIdLst>
    <p:notesMasterId r:id="rId19"/>
  </p:notesMasterIdLst>
  <p:sldIdLst>
    <p:sldId id="350" r:id="rId2"/>
    <p:sldId id="344" r:id="rId3"/>
    <p:sldId id="353" r:id="rId4"/>
    <p:sldId id="352" r:id="rId5"/>
    <p:sldId id="357" r:id="rId6"/>
    <p:sldId id="359" r:id="rId7"/>
    <p:sldId id="358" r:id="rId8"/>
    <p:sldId id="334" r:id="rId9"/>
    <p:sldId id="335" r:id="rId10"/>
    <p:sldId id="337" r:id="rId11"/>
    <p:sldId id="301" r:id="rId12"/>
    <p:sldId id="290" r:id="rId13"/>
    <p:sldId id="300" r:id="rId14"/>
    <p:sldId id="302" r:id="rId15"/>
    <p:sldId id="338" r:id="rId16"/>
    <p:sldId id="342" r:id="rId17"/>
    <p:sldId id="258" r:id="rId18"/>
  </p:sldIdLst>
  <p:sldSz cx="13004800" cy="9753600"/>
  <p:notesSz cx="6858000" cy="9144000"/>
  <p:defaultTextStyle>
    <a:lvl1pPr algn="ctr" defTabSz="584170">
      <a:defRPr sz="3600">
        <a:solidFill>
          <a:srgbClr val="FFFFFF"/>
        </a:solidFill>
        <a:latin typeface="+mn-lt"/>
        <a:ea typeface="+mn-ea"/>
        <a:cs typeface="+mn-cs"/>
        <a:sym typeface="Helvetica Light"/>
      </a:defRPr>
    </a:lvl1pPr>
    <a:lvl2pPr indent="228589" algn="ctr" defTabSz="584170">
      <a:defRPr sz="3600">
        <a:solidFill>
          <a:srgbClr val="FFFFFF"/>
        </a:solidFill>
        <a:latin typeface="+mn-lt"/>
        <a:ea typeface="+mn-ea"/>
        <a:cs typeface="+mn-cs"/>
        <a:sym typeface="Helvetica Light"/>
      </a:defRPr>
    </a:lvl2pPr>
    <a:lvl3pPr indent="457176" algn="ctr" defTabSz="584170">
      <a:defRPr sz="3600">
        <a:solidFill>
          <a:srgbClr val="FFFFFF"/>
        </a:solidFill>
        <a:latin typeface="+mn-lt"/>
        <a:ea typeface="+mn-ea"/>
        <a:cs typeface="+mn-cs"/>
        <a:sym typeface="Helvetica Light"/>
      </a:defRPr>
    </a:lvl3pPr>
    <a:lvl4pPr indent="685765" algn="ctr" defTabSz="584170">
      <a:defRPr sz="3600">
        <a:solidFill>
          <a:srgbClr val="FFFFFF"/>
        </a:solidFill>
        <a:latin typeface="+mn-lt"/>
        <a:ea typeface="+mn-ea"/>
        <a:cs typeface="+mn-cs"/>
        <a:sym typeface="Helvetica Light"/>
      </a:defRPr>
    </a:lvl4pPr>
    <a:lvl5pPr indent="914354" algn="ctr" defTabSz="584170">
      <a:defRPr sz="3600">
        <a:solidFill>
          <a:srgbClr val="FFFFFF"/>
        </a:solidFill>
        <a:latin typeface="+mn-lt"/>
        <a:ea typeface="+mn-ea"/>
        <a:cs typeface="+mn-cs"/>
        <a:sym typeface="Helvetica Light"/>
      </a:defRPr>
    </a:lvl5pPr>
    <a:lvl6pPr indent="1142941" algn="ctr" defTabSz="584170">
      <a:defRPr sz="3600">
        <a:solidFill>
          <a:srgbClr val="FFFFFF"/>
        </a:solidFill>
        <a:latin typeface="+mn-lt"/>
        <a:ea typeface="+mn-ea"/>
        <a:cs typeface="+mn-cs"/>
        <a:sym typeface="Helvetica Light"/>
      </a:defRPr>
    </a:lvl6pPr>
    <a:lvl7pPr indent="1371530" algn="ctr" defTabSz="584170">
      <a:defRPr sz="3600">
        <a:solidFill>
          <a:srgbClr val="FFFFFF"/>
        </a:solidFill>
        <a:latin typeface="+mn-lt"/>
        <a:ea typeface="+mn-ea"/>
        <a:cs typeface="+mn-cs"/>
        <a:sym typeface="Helvetica Light"/>
      </a:defRPr>
    </a:lvl7pPr>
    <a:lvl8pPr indent="1600119" algn="ctr" defTabSz="584170">
      <a:defRPr sz="3600">
        <a:solidFill>
          <a:srgbClr val="FFFFFF"/>
        </a:solidFill>
        <a:latin typeface="+mn-lt"/>
        <a:ea typeface="+mn-ea"/>
        <a:cs typeface="+mn-cs"/>
        <a:sym typeface="Helvetica Light"/>
      </a:defRPr>
    </a:lvl8pPr>
    <a:lvl9pPr indent="1828706" algn="ctr" defTabSz="584170">
      <a:defRPr sz="3600">
        <a:solidFill>
          <a:srgbClr val="FFFFFF"/>
        </a:solidFill>
        <a:latin typeface="+mn-lt"/>
        <a:ea typeface="+mn-ea"/>
        <a:cs typeface="+mn-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Ref idx="minor">
          <a:srgbClr val="FFFFFF"/>
        </a:fontRef>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Ref idx="minor">
          <a:srgbClr val="FFFFFF"/>
        </a:fontRef>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978" y="84"/>
      </p:cViewPr>
      <p:guideLst>
        <p:guide orient="horz" pos="3072"/>
        <p:guide pos="4096"/>
      </p:guideLst>
    </p:cSldViewPr>
  </p:slideViewPr>
  <p:notesTextViewPr>
    <p:cViewPr>
      <p:scale>
        <a:sx n="100" d="100"/>
        <a:sy n="100" d="100"/>
      </p:scale>
      <p:origin x="0" y="0"/>
    </p:cViewPr>
  </p:notesTextViewPr>
  <p:sorterViewPr>
    <p:cViewPr>
      <p:scale>
        <a:sx n="66" d="100"/>
        <a:sy n="66" d="100"/>
      </p:scale>
      <p:origin x="0" y="-12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1" Type="http://schemas.openxmlformats.org/officeDocument/2006/relationships/oleObject" Target="file:///C:\Users\User\Documents\openquash\italian\italy.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35282099496501"/>
          <c:y val="0.254977249067876"/>
          <c:w val="0.39428840051709901"/>
          <c:h val="0.67364691418280398"/>
        </c:manualLayout>
      </c:layout>
      <c:pieChart>
        <c:varyColors val="1"/>
        <c:ser>
          <c:idx val="0"/>
          <c:order val="0"/>
          <c:dLbls>
            <c:spPr>
              <a:noFill/>
              <a:ln>
                <a:noFill/>
              </a:ln>
              <a:effectLst/>
            </c:spPr>
            <c:txPr>
              <a:bodyPr/>
              <a:lstStyle/>
              <a:p>
                <a:pPr>
                  <a:defRPr sz="1100" b="1">
                    <a:solidFill>
                      <a:srgbClr val="000000"/>
                    </a:solidFill>
                  </a:defRPr>
                </a:pPr>
                <a:endParaRPr lang="it-IT"/>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[_IR_results_percent0301.xls]Content!$A$722:$A$724</c:f>
              <c:strCache>
                <c:ptCount val="3"/>
                <c:pt idx="0">
                  <c:v>Self-assesment of quality: the school assesses processes and indicators to inspire further improvement</c:v>
                </c:pt>
                <c:pt idx="1">
                  <c:v>Oriented to possible external audits by a third-party</c:v>
                </c:pt>
                <c:pt idx="2">
                  <c:v>Both</c:v>
                </c:pt>
              </c:strCache>
            </c:strRef>
          </c:cat>
          <c:val>
            <c:numRef>
              <c:f>[_IR_results_percent0301.xls]Content!$C$722:$C$724</c:f>
              <c:numCache>
                <c:formatCode>General</c:formatCode>
                <c:ptCount val="3"/>
                <c:pt idx="0">
                  <c:v>8</c:v>
                </c:pt>
                <c:pt idx="1">
                  <c:v>12</c:v>
                </c:pt>
                <c:pt idx="2">
                  <c:v>17</c:v>
                </c:pt>
              </c:numCache>
            </c:numRef>
          </c:val>
          <c:extLst>
            <c:ext xmlns:c16="http://schemas.microsoft.com/office/drawing/2014/chart" uri="{C3380CC4-5D6E-409C-BE32-E72D297353CC}">
              <c16:uniqueId val="{00000000-8CCC-4BC0-AFD9-746D489A36FE}"/>
            </c:ext>
          </c:extLst>
        </c:ser>
        <c:dLbls>
          <c:showLegendKey val="0"/>
          <c:showVal val="0"/>
          <c:showCatName val="0"/>
          <c:showSerName val="0"/>
          <c:showPercent val="1"/>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extLst>
              <c:ext xmlns:c16="http://schemas.microsoft.com/office/drawing/2014/chart" uri="{C3380CC4-5D6E-409C-BE32-E72D297353CC}">
                <c16:uniqueId val="{00000000-7395-4BEF-8B41-E91F22DDC753}"/>
              </c:ext>
            </c:extLst>
          </c:dPt>
          <c:dPt>
            <c:idx val="1"/>
            <c:bubble3D val="0"/>
            <c:extLst>
              <c:ext xmlns:c16="http://schemas.microsoft.com/office/drawing/2014/chart" uri="{C3380CC4-5D6E-409C-BE32-E72D297353CC}">
                <c16:uniqueId val="{00000001-7395-4BEF-8B41-E91F22DDC753}"/>
              </c:ext>
            </c:extLst>
          </c:dPt>
          <c:dPt>
            <c:idx val="2"/>
            <c:bubble3D val="0"/>
            <c:extLst>
              <c:ext xmlns:c16="http://schemas.microsoft.com/office/drawing/2014/chart" uri="{C3380CC4-5D6E-409C-BE32-E72D297353CC}">
                <c16:uniqueId val="{00000002-7395-4BEF-8B41-E91F22DDC753}"/>
              </c:ext>
            </c:extLst>
          </c:dPt>
          <c:dLbls>
            <c:dLbl>
              <c:idx val="0"/>
              <c:layout/>
              <c:tx>
                <c:rich>
                  <a:bodyPr/>
                  <a:lstStyle/>
                  <a:p>
                    <a:pPr>
                      <a:defRPr sz="1100" b="1"/>
                    </a:pPr>
                    <a:r>
                      <a:rPr lang="en-US" sz="1100" b="1"/>
                      <a:t>39%</a:t>
                    </a:r>
                    <a:endParaRPr lang="en-US" sz="1200"/>
                  </a:p>
                </c:rich>
              </c:tx>
              <c:spPr/>
              <c:dLblPos val="inEnd"/>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0-7395-4BEF-8B41-E91F22DDC753}"/>
                </c:ext>
              </c:extLst>
            </c:dLbl>
            <c:dLbl>
              <c:idx val="1"/>
              <c:layout/>
              <c:tx>
                <c:rich>
                  <a:bodyPr/>
                  <a:lstStyle/>
                  <a:p>
                    <a:pPr>
                      <a:defRPr sz="1100" b="1"/>
                    </a:pPr>
                    <a:r>
                      <a:rPr lang="en-US" sz="1100" b="1"/>
                      <a:t>10%</a:t>
                    </a:r>
                    <a:endParaRPr lang="en-US" sz="1200"/>
                  </a:p>
                </c:rich>
              </c:tx>
              <c:spPr/>
              <c:dLblPos val="inEnd"/>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1-7395-4BEF-8B41-E91F22DDC753}"/>
                </c:ext>
              </c:extLst>
            </c:dLbl>
            <c:dLbl>
              <c:idx val="2"/>
              <c:layout/>
              <c:tx>
                <c:rich>
                  <a:bodyPr/>
                  <a:lstStyle/>
                  <a:p>
                    <a:pPr>
                      <a:defRPr sz="1100" b="1"/>
                    </a:pPr>
                    <a:r>
                      <a:rPr lang="en-US" sz="1100" b="1"/>
                      <a:t>51%</a:t>
                    </a:r>
                    <a:endParaRPr lang="en-US" sz="1200"/>
                  </a:p>
                </c:rich>
              </c:tx>
              <c:spPr/>
              <c:dLblPos val="inEnd"/>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2-7395-4BEF-8B41-E91F22DDC753}"/>
                </c:ext>
              </c:extLst>
            </c:dLbl>
            <c:spPr>
              <a:noFill/>
              <a:ln w="25400">
                <a:noFill/>
              </a:ln>
            </c:spPr>
            <c:txPr>
              <a:bodyPr/>
              <a:lstStyle/>
              <a:p>
                <a:pPr>
                  <a:defRPr sz="1100" b="1"/>
                </a:pPr>
                <a:endParaRPr lang="it-IT"/>
              </a:p>
            </c:txPr>
            <c:dLblPos val="inEnd"/>
            <c:showLegendKey val="0"/>
            <c:showVal val="1"/>
            <c:showCatName val="0"/>
            <c:showSerName val="1"/>
            <c:showPercent val="0"/>
            <c:showBubbleSize val="0"/>
            <c:showLeaderLines val="1"/>
            <c:extLst>
              <c:ext xmlns:c15="http://schemas.microsoft.com/office/drawing/2012/chart" uri="{CE6537A1-D6FC-4f65-9D91-7224C49458BB}"/>
            </c:extLst>
          </c:dLbls>
          <c:cat>
            <c:strRef>
              <c:f>[statisztika_02_22_este.xls]Content!$A$722:$A$724</c:f>
              <c:strCache>
                <c:ptCount val="3"/>
                <c:pt idx="0">
                  <c:v>Self-assesment of quality: the school assesses processes and indicators to inspire further improvement</c:v>
                </c:pt>
                <c:pt idx="1">
                  <c:v>Oriented to possible external audits by a third-party</c:v>
                </c:pt>
                <c:pt idx="2">
                  <c:v>Both</c:v>
                </c:pt>
              </c:strCache>
            </c:strRef>
          </c:cat>
          <c:val>
            <c:numRef>
              <c:f>[statisztika_02_22_este.xls]Content!$C$722:$C$724</c:f>
              <c:numCache>
                <c:formatCode>General</c:formatCode>
                <c:ptCount val="3"/>
                <c:pt idx="0">
                  <c:v>19</c:v>
                </c:pt>
                <c:pt idx="1">
                  <c:v>5</c:v>
                </c:pt>
                <c:pt idx="2">
                  <c:v>25</c:v>
                </c:pt>
              </c:numCache>
            </c:numRef>
          </c:val>
          <c:extLst>
            <c:ext xmlns:c16="http://schemas.microsoft.com/office/drawing/2014/chart" uri="{C3380CC4-5D6E-409C-BE32-E72D297353CC}">
              <c16:uniqueId val="{00000003-7395-4BEF-8B41-E91F22DDC753}"/>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c:spPr>
  <c:txPr>
    <a:bodyPr/>
    <a:lstStyle/>
    <a:p>
      <a:pPr>
        <a:defRPr sz="1400">
          <a:solidFill>
            <a:schemeClr val="tx1"/>
          </a:solidFill>
        </a:defRPr>
      </a:pPr>
      <a:endParaRPr lang="it-I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label 0</c:f>
              <c:strCache>
                <c:ptCount val="1"/>
              </c:strCache>
            </c:strRef>
          </c:tx>
          <c:spPr>
            <a:solidFill>
              <a:srgbClr val="4F81BD"/>
            </a:solidFill>
            <a:ln>
              <a:noFill/>
            </a:ln>
          </c:spPr>
          <c:dPt>
            <c:idx val="0"/>
            <c:bubble3D val="0"/>
            <c:extLst>
              <c:ext xmlns:c16="http://schemas.microsoft.com/office/drawing/2014/chart" uri="{C3380CC4-5D6E-409C-BE32-E72D297353CC}">
                <c16:uniqueId val="{00000000-2FC6-4060-97CE-FEB568C8C716}"/>
              </c:ext>
            </c:extLst>
          </c:dPt>
          <c:dPt>
            <c:idx val="1"/>
            <c:bubble3D val="0"/>
            <c:spPr>
              <a:solidFill>
                <a:srgbClr val="C0504D"/>
              </a:solidFill>
              <a:ln>
                <a:noFill/>
              </a:ln>
            </c:spPr>
            <c:extLst>
              <c:ext xmlns:c16="http://schemas.microsoft.com/office/drawing/2014/chart" uri="{C3380CC4-5D6E-409C-BE32-E72D297353CC}">
                <c16:uniqueId val="{00000002-2FC6-4060-97CE-FEB568C8C716}"/>
              </c:ext>
            </c:extLst>
          </c:dPt>
          <c:dPt>
            <c:idx val="2"/>
            <c:bubble3D val="0"/>
            <c:spPr>
              <a:solidFill>
                <a:srgbClr val="9BBB59"/>
              </a:solidFill>
              <a:ln>
                <a:noFill/>
              </a:ln>
            </c:spPr>
            <c:extLst>
              <c:ext xmlns:c16="http://schemas.microsoft.com/office/drawing/2014/chart" uri="{C3380CC4-5D6E-409C-BE32-E72D297353CC}">
                <c16:uniqueId val="{00000004-2FC6-4060-97CE-FEB568C8C716}"/>
              </c:ext>
            </c:extLst>
          </c:dPt>
          <c:dLbls>
            <c:spPr>
              <a:noFill/>
              <a:ln>
                <a:noFill/>
              </a:ln>
              <a:effectLst/>
            </c:spPr>
            <c:txPr>
              <a:bodyPr/>
              <a:lstStyle/>
              <a:p>
                <a:pPr>
                  <a:defRPr sz="1100" b="1"/>
                </a:pPr>
                <a:endParaRPr lang="it-IT"/>
              </a:p>
            </c:txPr>
            <c:dLblPos val="inEnd"/>
            <c:showLegendKey val="0"/>
            <c:showVal val="0"/>
            <c:showCatName val="0"/>
            <c:showSerName val="0"/>
            <c:showPercent val="1"/>
            <c:showBubbleSize val="1"/>
            <c:showLeaderLines val="0"/>
            <c:extLst>
              <c:ext xmlns:c15="http://schemas.microsoft.com/office/drawing/2012/chart" uri="{CE6537A1-D6FC-4f65-9D91-7224C49458BB}">
                <c15:layout/>
              </c:ext>
            </c:extLst>
          </c:dLbls>
          <c:cat>
            <c:strRef>
              <c:f>categories</c:f>
              <c:strCache>
                <c:ptCount val="3"/>
                <c:pt idx="0">
                  <c:v>Oriented to possible external audits by a third-party</c:v>
                </c:pt>
                <c:pt idx="1">
                  <c:v>Self-assesment of quality: the school assesses processes and indicators to inspire further improvement</c:v>
                </c:pt>
                <c:pt idx="2">
                  <c:v>Both</c:v>
                </c:pt>
              </c:strCache>
            </c:strRef>
          </c:cat>
          <c:val>
            <c:numRef>
              <c:f>0</c:f>
              <c:numCache>
                <c:formatCode>General</c:formatCode>
                <c:ptCount val="3"/>
                <c:pt idx="0">
                  <c:v>24</c:v>
                </c:pt>
                <c:pt idx="1">
                  <c:v>40</c:v>
                </c:pt>
                <c:pt idx="2">
                  <c:v>38</c:v>
                </c:pt>
              </c:numCache>
            </c:numRef>
          </c:val>
          <c:extLst>
            <c:ext xmlns:c16="http://schemas.microsoft.com/office/drawing/2014/chart" uri="{C3380CC4-5D6E-409C-BE32-E72D297353CC}">
              <c16:uniqueId val="{00000005-2FC6-4060-97CE-FEB568C8C716}"/>
            </c:ext>
          </c:extLst>
        </c:ser>
        <c:dLbls>
          <c:showLegendKey val="0"/>
          <c:showVal val="0"/>
          <c:showCatName val="0"/>
          <c:showSerName val="0"/>
          <c:showPercent val="0"/>
          <c:showBubbleSize val="0"/>
          <c:showLeaderLines val="0"/>
        </c:dLbls>
        <c:firstSliceAng val="0"/>
      </c:pieChart>
      <c:spPr>
        <a:noFill/>
        <a:ln>
          <a:noFill/>
        </a:ln>
      </c:spPr>
    </c:plotArea>
    <c:plotVisOnly val="1"/>
    <c:dispBlanksAs val="gap"/>
    <c:showDLblsOverMax val="1"/>
  </c:chart>
  <c:spPr>
    <a:noFill/>
    <a:ln w="9360">
      <a:noFill/>
      <a:round/>
    </a:ln>
  </c:sp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239-4EAC-B57E-52523CD24432}"/>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239-4EAC-B57E-52523CD24432}"/>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239-4EAC-B57E-52523CD24432}"/>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it-IT"/>
              </a:p>
            </c:txPr>
            <c:dLblPos val="inEnd"/>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Content!$CI$84:$CI$86</c:f>
              <c:strCache>
                <c:ptCount val="3"/>
                <c:pt idx="0">
                  <c:v>Self-assesment of quality: the school assesses processes and indicators to inspire further improvement</c:v>
                </c:pt>
                <c:pt idx="1">
                  <c:v>Oriented to possible external audits by a third-party</c:v>
                </c:pt>
                <c:pt idx="2">
                  <c:v>both</c:v>
                </c:pt>
              </c:strCache>
            </c:strRef>
          </c:cat>
          <c:val>
            <c:numRef>
              <c:f>Content!$CJ$84:$CJ$86</c:f>
              <c:numCache>
                <c:formatCode>General</c:formatCode>
                <c:ptCount val="3"/>
                <c:pt idx="0">
                  <c:v>29</c:v>
                </c:pt>
                <c:pt idx="1">
                  <c:v>10</c:v>
                </c:pt>
                <c:pt idx="2">
                  <c:v>39</c:v>
                </c:pt>
              </c:numCache>
            </c:numRef>
          </c:val>
          <c:extLst>
            <c:ext xmlns:c16="http://schemas.microsoft.com/office/drawing/2014/chart" uri="{C3380CC4-5D6E-409C-BE32-E72D297353CC}">
              <c16:uniqueId val="{00000006-A239-4EAC-B57E-52523CD24432}"/>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zero"/>
    <c:showDLblsOverMax val="0"/>
  </c:chart>
  <c:spPr>
    <a:noFill/>
    <a:ln w="9525" cap="flat" cmpd="sng" algn="ctr">
      <a:noFill/>
      <a:round/>
    </a:ln>
    <a:effectLst/>
  </c:spPr>
  <c:txPr>
    <a:bodyPr/>
    <a:lstStyle/>
    <a:p>
      <a:pPr>
        <a:defRPr/>
      </a:pPr>
      <a:endParaRPr lang="it-IT"/>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790886651"/>
      </p:ext>
    </p:extLst>
  </p:cSld>
  <p:clrMap bg1="lt1" tx1="dk1" bg2="lt2" tx2="dk2" accent1="accent1" accent2="accent2" accent3="accent3" accent4="accent4" accent5="accent5" accent6="accent6" hlink="hlink" folHlink="folHlink"/>
  <p:notesStyle>
    <a:lvl1pPr defTabSz="457176">
      <a:lnSpc>
        <a:spcPct val="125000"/>
      </a:lnSpc>
      <a:defRPr sz="2400">
        <a:latin typeface="Avenir Roman"/>
        <a:ea typeface="Avenir Roman"/>
        <a:cs typeface="Avenir Roman"/>
        <a:sym typeface="Avenir Roman"/>
      </a:defRPr>
    </a:lvl1pPr>
    <a:lvl2pPr indent="228589" defTabSz="457176">
      <a:lnSpc>
        <a:spcPct val="125000"/>
      </a:lnSpc>
      <a:defRPr sz="2400">
        <a:latin typeface="Avenir Roman"/>
        <a:ea typeface="Avenir Roman"/>
        <a:cs typeface="Avenir Roman"/>
        <a:sym typeface="Avenir Roman"/>
      </a:defRPr>
    </a:lvl2pPr>
    <a:lvl3pPr indent="457176" defTabSz="457176">
      <a:lnSpc>
        <a:spcPct val="125000"/>
      </a:lnSpc>
      <a:defRPr sz="2400">
        <a:latin typeface="Avenir Roman"/>
        <a:ea typeface="Avenir Roman"/>
        <a:cs typeface="Avenir Roman"/>
        <a:sym typeface="Avenir Roman"/>
      </a:defRPr>
    </a:lvl3pPr>
    <a:lvl4pPr indent="685765" defTabSz="457176">
      <a:lnSpc>
        <a:spcPct val="125000"/>
      </a:lnSpc>
      <a:defRPr sz="2400">
        <a:latin typeface="Avenir Roman"/>
        <a:ea typeface="Avenir Roman"/>
        <a:cs typeface="Avenir Roman"/>
        <a:sym typeface="Avenir Roman"/>
      </a:defRPr>
    </a:lvl4pPr>
    <a:lvl5pPr indent="914354" defTabSz="457176">
      <a:lnSpc>
        <a:spcPct val="125000"/>
      </a:lnSpc>
      <a:defRPr sz="2400">
        <a:latin typeface="Avenir Roman"/>
        <a:ea typeface="Avenir Roman"/>
        <a:cs typeface="Avenir Roman"/>
        <a:sym typeface="Avenir Roman"/>
      </a:defRPr>
    </a:lvl5pPr>
    <a:lvl6pPr indent="1142941" defTabSz="457176">
      <a:lnSpc>
        <a:spcPct val="125000"/>
      </a:lnSpc>
      <a:defRPr sz="2400">
        <a:latin typeface="Avenir Roman"/>
        <a:ea typeface="Avenir Roman"/>
        <a:cs typeface="Avenir Roman"/>
        <a:sym typeface="Avenir Roman"/>
      </a:defRPr>
    </a:lvl6pPr>
    <a:lvl7pPr indent="1371530" defTabSz="457176">
      <a:lnSpc>
        <a:spcPct val="125000"/>
      </a:lnSpc>
      <a:defRPr sz="2400">
        <a:latin typeface="Avenir Roman"/>
        <a:ea typeface="Avenir Roman"/>
        <a:cs typeface="Avenir Roman"/>
        <a:sym typeface="Avenir Roman"/>
      </a:defRPr>
    </a:lvl7pPr>
    <a:lvl8pPr indent="1600119" defTabSz="457176">
      <a:lnSpc>
        <a:spcPct val="125000"/>
      </a:lnSpc>
      <a:defRPr sz="2400">
        <a:latin typeface="Avenir Roman"/>
        <a:ea typeface="Avenir Roman"/>
        <a:cs typeface="Avenir Roman"/>
        <a:sym typeface="Avenir Roman"/>
      </a:defRPr>
    </a:lvl8pPr>
    <a:lvl9pPr indent="1828706" defTabSz="457176">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975360" y="3029939"/>
            <a:ext cx="11054080" cy="2090702"/>
          </a:xfrm>
        </p:spPr>
        <p:txBody>
          <a:bodyPr/>
          <a:lstStyle/>
          <a:p>
            <a:r>
              <a:rPr lang="it-IT" smtClean="0"/>
              <a:t>Fare clic per modificare stile</a:t>
            </a:r>
            <a:endParaRPr lang="en-US"/>
          </a:p>
        </p:txBody>
      </p:sp>
      <p:sp>
        <p:nvSpPr>
          <p:cNvPr id="3" name="Subtitle 2"/>
          <p:cNvSpPr>
            <a:spLocks noGrp="1"/>
          </p:cNvSpPr>
          <p:nvPr>
            <p:ph type="subTitle" idx="1"/>
          </p:nvPr>
        </p:nvSpPr>
        <p:spPr>
          <a:xfrm>
            <a:off x="1950720" y="5527040"/>
            <a:ext cx="9103360" cy="2492587"/>
          </a:xfrm>
        </p:spPr>
        <p:txBody>
          <a:bodyPr/>
          <a:lstStyle>
            <a:lvl1pPr marL="0" indent="0" algn="ctr">
              <a:buNone/>
              <a:defRPr>
                <a:solidFill>
                  <a:schemeClr val="tx1">
                    <a:tint val="75000"/>
                  </a:schemeClr>
                </a:solidFill>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Date Placeholder 3"/>
          <p:cNvSpPr>
            <a:spLocks noGrp="1"/>
          </p:cNvSpPr>
          <p:nvPr>
            <p:ph type="dt" sz="half" idx="10"/>
          </p:nvPr>
        </p:nvSpPr>
        <p:spPr/>
        <p:txBody>
          <a:bodyPr/>
          <a:lstStyle/>
          <a:p>
            <a:fld id="{25AE17C7-B787-4E50-994D-5E804113A1E9}" type="datetime4">
              <a:rPr lang="en-US" smtClean="0"/>
              <a:pPr/>
              <a:t>June 10,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6BB73A-582F-4420-9A14-CB10A2B2E5E8}" type="slidenum">
              <a:rPr lang="en-US" smtClean="0"/>
              <a:t>‹N›</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June 10,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390597"/>
            <a:ext cx="2926080" cy="8322169"/>
          </a:xfrm>
        </p:spPr>
        <p:txBody>
          <a:bodyPr vert="eaVert"/>
          <a:lstStyle/>
          <a:p>
            <a:r>
              <a:rPr lang="it-IT" smtClean="0"/>
              <a:t>Fare clic per modificare stile</a:t>
            </a:r>
            <a:endParaRPr lang="en-US"/>
          </a:p>
        </p:txBody>
      </p:sp>
      <p:sp>
        <p:nvSpPr>
          <p:cNvPr id="3" name="Vertical Text Placeholder 2"/>
          <p:cNvSpPr>
            <a:spLocks noGrp="1"/>
          </p:cNvSpPr>
          <p:nvPr>
            <p:ph type="body" orient="vert" idx="1"/>
          </p:nvPr>
        </p:nvSpPr>
        <p:spPr>
          <a:xfrm>
            <a:off x="650240" y="390597"/>
            <a:ext cx="8561493" cy="8322169"/>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June 10,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olo e sottotitolo">
    <p:spTree>
      <p:nvGrpSpPr>
        <p:cNvPr id="1" name=""/>
        <p:cNvGrpSpPr/>
        <p:nvPr/>
      </p:nvGrpSpPr>
      <p:grpSpPr>
        <a:xfrm>
          <a:off x="0" y="0"/>
          <a:ext cx="0" cy="0"/>
          <a:chOff x="0" y="0"/>
          <a:chExt cx="0" cy="0"/>
        </a:xfrm>
      </p:grpSpPr>
      <p:sp>
        <p:nvSpPr>
          <p:cNvPr id="5" name="Shape 5"/>
          <p:cNvSpPr>
            <a:spLocks noGrp="1"/>
          </p:cNvSpPr>
          <p:nvPr>
            <p:ph type="title"/>
          </p:nvPr>
        </p:nvSpPr>
        <p:spPr>
          <a:xfrm>
            <a:off x="1270001" y="1638301"/>
            <a:ext cx="10464801" cy="3302000"/>
          </a:xfrm>
          <a:prstGeom prst="rect">
            <a:avLst/>
          </a:prstGeom>
        </p:spPr>
        <p:txBody>
          <a:bodyPr anchor="b"/>
          <a:lstStyle/>
          <a:p>
            <a:pPr lvl="0">
              <a:defRPr sz="1800">
                <a:solidFill>
                  <a:srgbClr val="000000"/>
                </a:solidFill>
              </a:defRPr>
            </a:pPr>
            <a:r>
              <a:rPr sz="8000">
                <a:solidFill>
                  <a:srgbClr val="FFFFFF"/>
                </a:solidFill>
              </a:rPr>
              <a:t>Testo titolo</a:t>
            </a:r>
          </a:p>
        </p:txBody>
      </p:sp>
      <p:sp>
        <p:nvSpPr>
          <p:cNvPr id="6" name="Shape 6"/>
          <p:cNvSpPr>
            <a:spLocks noGrp="1"/>
          </p:cNvSpPr>
          <p:nvPr>
            <p:ph type="body" idx="1"/>
          </p:nvPr>
        </p:nvSpPr>
        <p:spPr>
          <a:xfrm>
            <a:off x="1270001" y="5029200"/>
            <a:ext cx="10464801" cy="1130300"/>
          </a:xfrm>
          <a:prstGeom prst="rect">
            <a:avLst/>
          </a:prstGeom>
        </p:spPr>
        <p:txBody>
          <a:bodyPr anchor="t"/>
          <a:lstStyle>
            <a:lvl1pPr marL="0" indent="0" algn="ctr">
              <a:spcBef>
                <a:spcPts val="0"/>
              </a:spcBef>
              <a:buSzTx/>
              <a:buNone/>
              <a:defRPr sz="3100"/>
            </a:lvl1pPr>
            <a:lvl2pPr marL="0" indent="228589" algn="ctr">
              <a:spcBef>
                <a:spcPts val="0"/>
              </a:spcBef>
              <a:buSzTx/>
              <a:buNone/>
              <a:defRPr sz="3100"/>
            </a:lvl2pPr>
            <a:lvl3pPr marL="0" indent="457176" algn="ctr">
              <a:spcBef>
                <a:spcPts val="0"/>
              </a:spcBef>
              <a:buSzTx/>
              <a:buNone/>
              <a:defRPr sz="3100"/>
            </a:lvl3pPr>
            <a:lvl4pPr marL="0" indent="685765" algn="ctr">
              <a:spcBef>
                <a:spcPts val="0"/>
              </a:spcBef>
              <a:buSzTx/>
              <a:buNone/>
              <a:defRPr sz="3100"/>
            </a:lvl4pPr>
            <a:lvl5pPr marL="0" indent="914354" algn="ctr">
              <a:spcBef>
                <a:spcPts val="0"/>
              </a:spcBef>
              <a:buSzTx/>
              <a:buNone/>
              <a:defRPr sz="3100"/>
            </a:lvl5pPr>
          </a:lstStyle>
          <a:p>
            <a:pPr lvl="0">
              <a:defRPr sz="1800">
                <a:solidFill>
                  <a:srgbClr val="000000"/>
                </a:solidFill>
              </a:defRPr>
            </a:pPr>
            <a:r>
              <a:rPr sz="3100">
                <a:solidFill>
                  <a:srgbClr val="FFFFFF"/>
                </a:solidFill>
              </a:rPr>
              <a:t>Corpo livello uno</a:t>
            </a:r>
          </a:p>
          <a:p>
            <a:pPr lvl="1">
              <a:defRPr sz="1800">
                <a:solidFill>
                  <a:srgbClr val="000000"/>
                </a:solidFill>
              </a:defRPr>
            </a:pPr>
            <a:r>
              <a:rPr sz="3100">
                <a:solidFill>
                  <a:srgbClr val="FFFFFF"/>
                </a:solidFill>
              </a:rPr>
              <a:t>Corpo livello due</a:t>
            </a:r>
          </a:p>
          <a:p>
            <a:pPr lvl="2">
              <a:defRPr sz="1800">
                <a:solidFill>
                  <a:srgbClr val="000000"/>
                </a:solidFill>
              </a:defRPr>
            </a:pPr>
            <a:r>
              <a:rPr sz="3100">
                <a:solidFill>
                  <a:srgbClr val="FFFFFF"/>
                </a:solidFill>
              </a:rPr>
              <a:t>Corpo livello tre</a:t>
            </a:r>
          </a:p>
          <a:p>
            <a:pPr lvl="3">
              <a:defRPr sz="1800">
                <a:solidFill>
                  <a:srgbClr val="000000"/>
                </a:solidFill>
              </a:defRPr>
            </a:pPr>
            <a:r>
              <a:rPr sz="3100">
                <a:solidFill>
                  <a:srgbClr val="FFFFFF"/>
                </a:solidFill>
              </a:rPr>
              <a:t>Corpo livello quattro</a:t>
            </a:r>
          </a:p>
          <a:p>
            <a:pPr lvl="4">
              <a:defRPr sz="1800">
                <a:solidFill>
                  <a:srgbClr val="000000"/>
                </a:solidFill>
              </a:defRPr>
            </a:pPr>
            <a:r>
              <a:rPr sz="3100">
                <a:solidFill>
                  <a:srgbClr val="FFFFFF"/>
                </a:solidFill>
              </a:rPr>
              <a:t>Corpo livello cinque</a:t>
            </a:r>
          </a:p>
        </p:txBody>
      </p:sp>
      <p:pic>
        <p:nvPicPr>
          <p:cNvPr id="4" name="Immagine 3"/>
          <p:cNvPicPr>
            <a:picLocks noChangeAspect="1"/>
          </p:cNvPicPr>
          <p:nvPr userDrawn="1"/>
        </p:nvPicPr>
        <p:blipFill>
          <a:blip r:embed="rId2"/>
          <a:stretch>
            <a:fillRect/>
          </a:stretch>
        </p:blipFill>
        <p:spPr>
          <a:xfrm>
            <a:off x="0" y="8877410"/>
            <a:ext cx="3133333" cy="876190"/>
          </a:xfrm>
          <a:prstGeom prst="rect">
            <a:avLst/>
          </a:prstGeom>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D47BB8AF-C16A-4836-A92D-61834B5F0BA5}" type="datetime4">
              <a:rPr lang="en-US" smtClean="0"/>
              <a:pPr/>
              <a:t>June 10,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a:p>
        </p:txBody>
      </p:sp>
      <p:pic>
        <p:nvPicPr>
          <p:cNvPr id="7" name="Immagine 6"/>
          <p:cNvPicPr>
            <a:picLocks noChangeAspect="1"/>
          </p:cNvPicPr>
          <p:nvPr userDrawn="1"/>
        </p:nvPicPr>
        <p:blipFill>
          <a:blip r:embed="rId2"/>
          <a:stretch>
            <a:fillRect/>
          </a:stretch>
        </p:blipFill>
        <p:spPr>
          <a:xfrm>
            <a:off x="0" y="8877410"/>
            <a:ext cx="3133333" cy="876190"/>
          </a:xfrm>
          <a:prstGeom prst="rect">
            <a:avLst/>
          </a:prstGeom>
        </p:spPr>
      </p:pic>
      <p:sp>
        <p:nvSpPr>
          <p:cNvPr id="8" name="CasellaDiTesto 7"/>
          <p:cNvSpPr txBox="1"/>
          <p:nvPr userDrawn="1"/>
        </p:nvSpPr>
        <p:spPr>
          <a:xfrm>
            <a:off x="3780792" y="9260938"/>
            <a:ext cx="4482316" cy="369332"/>
          </a:xfrm>
          <a:prstGeom prst="rect">
            <a:avLst/>
          </a:prstGeom>
          <a:noFill/>
        </p:spPr>
        <p:txBody>
          <a:bodyPr wrap="none" rtlCol="0">
            <a:spAutoFit/>
          </a:bodyPr>
          <a:lstStyle/>
          <a:p>
            <a:r>
              <a:rPr lang="it-IT" sz="1800" dirty="0" smtClean="0"/>
              <a:t>Giovanni Fulantelli – </a:t>
            </a:r>
            <a:r>
              <a:rPr lang="it-IT" sz="1800" dirty="0" err="1" smtClean="0"/>
              <a:t>Edinburgh</a:t>
            </a:r>
            <a:r>
              <a:rPr lang="it-IT" sz="1800" dirty="0" smtClean="0"/>
              <a:t> 2-3 </a:t>
            </a:r>
            <a:r>
              <a:rPr lang="it-IT" sz="1800" dirty="0" err="1" smtClean="0"/>
              <a:t>June</a:t>
            </a:r>
            <a:r>
              <a:rPr lang="it-IT" sz="1800" dirty="0" smtClean="0"/>
              <a:t> 2016</a:t>
            </a:r>
            <a:endParaRPr lang="it-IT" sz="1800" dirty="0"/>
          </a:p>
        </p:txBody>
      </p:sp>
      <p:pic>
        <p:nvPicPr>
          <p:cNvPr id="9" name="Immagine 8"/>
          <p:cNvPicPr>
            <a:picLocks noChangeAspect="1"/>
          </p:cNvPicPr>
          <p:nvPr userDrawn="1"/>
        </p:nvPicPr>
        <p:blipFill>
          <a:blip r:embed="rId3"/>
          <a:stretch>
            <a:fillRect/>
          </a:stretch>
        </p:blipFill>
        <p:spPr>
          <a:xfrm>
            <a:off x="12043907" y="8876487"/>
            <a:ext cx="960893" cy="862843"/>
          </a:xfrm>
          <a:prstGeom prst="rect">
            <a:avLst/>
          </a:prstGeom>
        </p:spPr>
      </p:pic>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027290" y="6267592"/>
            <a:ext cx="11054080" cy="1937173"/>
          </a:xfrm>
        </p:spPr>
        <p:txBody>
          <a:bodyPr anchor="t"/>
          <a:lstStyle>
            <a:lvl1pPr algn="l">
              <a:defRPr sz="5700" b="1" cap="all"/>
            </a:lvl1pPr>
          </a:lstStyle>
          <a:p>
            <a:r>
              <a:rPr lang="it-IT" smtClean="0"/>
              <a:t>Fare clic per modificare stile</a:t>
            </a:r>
            <a:endParaRPr lang="en-US"/>
          </a:p>
        </p:txBody>
      </p:sp>
      <p:sp>
        <p:nvSpPr>
          <p:cNvPr id="3" name="Text Placeholder 2"/>
          <p:cNvSpPr>
            <a:spLocks noGrp="1"/>
          </p:cNvSpPr>
          <p:nvPr>
            <p:ph type="body" idx="1"/>
          </p:nvPr>
        </p:nvSpPr>
        <p:spPr>
          <a:xfrm>
            <a:off x="1027290" y="4133993"/>
            <a:ext cx="11054080" cy="2133599"/>
          </a:xfrm>
        </p:spPr>
        <p:txBody>
          <a:bodyPr anchor="b"/>
          <a:lstStyle>
            <a:lvl1pPr marL="0" indent="0">
              <a:buNone/>
              <a:defRPr sz="2800">
                <a:solidFill>
                  <a:schemeClr val="tx1">
                    <a:tint val="75000"/>
                  </a:schemeClr>
                </a:solidFill>
              </a:defRPr>
            </a:lvl1pPr>
            <a:lvl2pPr marL="650230" indent="0">
              <a:buNone/>
              <a:defRPr sz="2600">
                <a:solidFill>
                  <a:schemeClr val="tx1">
                    <a:tint val="75000"/>
                  </a:schemeClr>
                </a:solidFill>
              </a:defRPr>
            </a:lvl2pPr>
            <a:lvl3pPr marL="1300460" indent="0">
              <a:buNone/>
              <a:defRPr sz="2300">
                <a:solidFill>
                  <a:schemeClr val="tx1">
                    <a:tint val="75000"/>
                  </a:schemeClr>
                </a:solidFill>
              </a:defRPr>
            </a:lvl3pPr>
            <a:lvl4pPr marL="1950690" indent="0">
              <a:buNone/>
              <a:defRPr sz="2000">
                <a:solidFill>
                  <a:schemeClr val="tx1">
                    <a:tint val="75000"/>
                  </a:schemeClr>
                </a:solidFill>
              </a:defRPr>
            </a:lvl4pPr>
            <a:lvl5pPr marL="2600919" indent="0">
              <a:buNone/>
              <a:defRPr sz="2000">
                <a:solidFill>
                  <a:schemeClr val="tx1">
                    <a:tint val="75000"/>
                  </a:schemeClr>
                </a:solidFill>
              </a:defRPr>
            </a:lvl5pPr>
            <a:lvl6pPr marL="3251149" indent="0">
              <a:buNone/>
              <a:defRPr sz="2000">
                <a:solidFill>
                  <a:schemeClr val="tx1">
                    <a:tint val="75000"/>
                  </a:schemeClr>
                </a:solidFill>
              </a:defRPr>
            </a:lvl6pPr>
            <a:lvl7pPr marL="3901379" indent="0">
              <a:buNone/>
              <a:defRPr sz="2000">
                <a:solidFill>
                  <a:schemeClr val="tx1">
                    <a:tint val="75000"/>
                  </a:schemeClr>
                </a:solidFill>
              </a:defRPr>
            </a:lvl7pPr>
            <a:lvl8pPr marL="4551609" indent="0">
              <a:buNone/>
              <a:defRPr sz="2000">
                <a:solidFill>
                  <a:schemeClr val="tx1">
                    <a:tint val="75000"/>
                  </a:schemeClr>
                </a:solidFill>
              </a:defRPr>
            </a:lvl8pPr>
            <a:lvl9pPr marL="5201839" indent="0">
              <a:buNone/>
              <a:defRPr sz="20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679F0FCF-2EA5-4FF5-AF14-1CA9C8854AAB}" type="datetime4">
              <a:rPr lang="en-US" smtClean="0"/>
              <a:pPr/>
              <a:t>June 10,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‹N›</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sz="half" idx="1"/>
          </p:nvPr>
        </p:nvSpPr>
        <p:spPr>
          <a:xfrm>
            <a:off x="650240" y="2275841"/>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Content Placeholder 3"/>
          <p:cNvSpPr>
            <a:spLocks noGrp="1"/>
          </p:cNvSpPr>
          <p:nvPr>
            <p:ph sz="half" idx="2"/>
          </p:nvPr>
        </p:nvSpPr>
        <p:spPr>
          <a:xfrm>
            <a:off x="6610773" y="2275841"/>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113A18F4-33C3-445B-924C-31108C51719C}" type="datetime4">
              <a:rPr lang="en-US" smtClean="0"/>
              <a:pPr/>
              <a:t>June 10,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‹N›</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650240" y="2183272"/>
            <a:ext cx="5746045" cy="909884"/>
          </a:xfrm>
        </p:spPr>
        <p:txBody>
          <a:bodyPr anchor="b"/>
          <a:lstStyle>
            <a:lvl1pPr marL="0" indent="0">
              <a:buNone/>
              <a:defRPr sz="3400" b="1"/>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Text Placeholder 4"/>
          <p:cNvSpPr>
            <a:spLocks noGrp="1"/>
          </p:cNvSpPr>
          <p:nvPr>
            <p:ph type="body" sz="quarter" idx="3"/>
          </p:nvPr>
        </p:nvSpPr>
        <p:spPr>
          <a:xfrm>
            <a:off x="6606259" y="2183272"/>
            <a:ext cx="5748302" cy="909884"/>
          </a:xfrm>
        </p:spPr>
        <p:txBody>
          <a:bodyPr anchor="b"/>
          <a:lstStyle>
            <a:lvl1pPr marL="0" indent="0">
              <a:buNone/>
              <a:defRPr sz="3400" b="1"/>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6606259"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3AF7543A-E259-478F-9E0D-57BA40E442B7}" type="datetime4">
              <a:rPr lang="en-US" smtClean="0"/>
              <a:pPr/>
              <a:t>June 10,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‹N›</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June 10, 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‹N›</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June 10,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‹N›</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50241" y="388338"/>
            <a:ext cx="4278490" cy="1652693"/>
          </a:xfrm>
        </p:spPr>
        <p:txBody>
          <a:bodyPr anchor="b"/>
          <a:lstStyle>
            <a:lvl1pPr algn="l">
              <a:defRPr sz="2800" b="1"/>
            </a:lvl1pPr>
          </a:lstStyle>
          <a:p>
            <a:r>
              <a:rPr lang="it-IT" smtClean="0"/>
              <a:t>Fare clic per modificare stile</a:t>
            </a:r>
            <a:endParaRPr lang="en-US"/>
          </a:p>
        </p:txBody>
      </p:sp>
      <p:sp>
        <p:nvSpPr>
          <p:cNvPr id="3" name="Content Placeholder 2"/>
          <p:cNvSpPr>
            <a:spLocks noGrp="1"/>
          </p:cNvSpPr>
          <p:nvPr>
            <p:ph idx="1"/>
          </p:nvPr>
        </p:nvSpPr>
        <p:spPr>
          <a:xfrm>
            <a:off x="5084516" y="388339"/>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Text Placeholder 3"/>
          <p:cNvSpPr>
            <a:spLocks noGrp="1"/>
          </p:cNvSpPr>
          <p:nvPr>
            <p:ph type="body" sz="half" idx="2"/>
          </p:nvPr>
        </p:nvSpPr>
        <p:spPr>
          <a:xfrm>
            <a:off x="650241" y="2041032"/>
            <a:ext cx="4278490" cy="6671734"/>
          </a:xfrm>
        </p:spPr>
        <p:txBody>
          <a:bodyPr/>
          <a:lstStyle>
            <a:lvl1pPr marL="0" indent="0">
              <a:buNone/>
              <a:defRPr sz="20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DC7EAB0C-2220-4D0E-A0DD-DB7FA0F742F4}" type="datetime4">
              <a:rPr lang="en-US" smtClean="0"/>
              <a:pPr/>
              <a:t>June 10,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‹N›</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49032" y="6827520"/>
            <a:ext cx="7802880" cy="806027"/>
          </a:xfrm>
        </p:spPr>
        <p:txBody>
          <a:bodyPr anchor="b"/>
          <a:lstStyle>
            <a:lvl1pPr algn="l">
              <a:defRPr sz="2800" b="1"/>
            </a:lvl1pPr>
          </a:lstStyle>
          <a:p>
            <a:r>
              <a:rPr lang="it-IT" smtClean="0"/>
              <a:t>Fare clic per modificare stile</a:t>
            </a:r>
            <a:endParaRPr lang="en-US"/>
          </a:p>
        </p:txBody>
      </p:sp>
      <p:sp>
        <p:nvSpPr>
          <p:cNvPr id="3" name="Picture Placeholder 2"/>
          <p:cNvSpPr>
            <a:spLocks noGrp="1"/>
          </p:cNvSpPr>
          <p:nvPr>
            <p:ph type="pic" idx="1"/>
          </p:nvPr>
        </p:nvSpPr>
        <p:spPr>
          <a:xfrm>
            <a:off x="2549032" y="871502"/>
            <a:ext cx="7802880" cy="5852160"/>
          </a:xfrm>
        </p:spPr>
        <p:txBody>
          <a:bodyPr/>
          <a:lstStyle>
            <a:lvl1pPr marL="0" indent="0">
              <a:buNone/>
              <a:defRPr sz="4600"/>
            </a:lvl1pPr>
            <a:lvl2pPr marL="650230" indent="0">
              <a:buNone/>
              <a:defRPr sz="4000"/>
            </a:lvl2pPr>
            <a:lvl3pPr marL="1300460" indent="0">
              <a:buNone/>
              <a:defRPr sz="3400"/>
            </a:lvl3pPr>
            <a:lvl4pPr marL="1950690" indent="0">
              <a:buNone/>
              <a:defRPr sz="2800"/>
            </a:lvl4pPr>
            <a:lvl5pPr marL="2600919" indent="0">
              <a:buNone/>
              <a:defRPr sz="2800"/>
            </a:lvl5pPr>
            <a:lvl6pPr marL="3251149" indent="0">
              <a:buNone/>
              <a:defRPr sz="2800"/>
            </a:lvl6pPr>
            <a:lvl7pPr marL="3901379" indent="0">
              <a:buNone/>
              <a:defRPr sz="2800"/>
            </a:lvl7pPr>
            <a:lvl8pPr marL="4551609" indent="0">
              <a:buNone/>
              <a:defRPr sz="2800"/>
            </a:lvl8pPr>
            <a:lvl9pPr marL="5201839" indent="0">
              <a:buNone/>
              <a:defRPr sz="2800"/>
            </a:lvl9pPr>
          </a:lstStyle>
          <a:p>
            <a:r>
              <a:rPr lang="it-IT" smtClean="0"/>
              <a:t>Trascinare l'immagine su un segnaposto o fare clic sull'icona per aggiungerla</a:t>
            </a:r>
            <a:endParaRPr lang="en-US"/>
          </a:p>
        </p:txBody>
      </p:sp>
      <p:sp>
        <p:nvSpPr>
          <p:cNvPr id="4" name="Text Placeholder 3"/>
          <p:cNvSpPr>
            <a:spLocks noGrp="1"/>
          </p:cNvSpPr>
          <p:nvPr>
            <p:ph type="body" sz="half" idx="2"/>
          </p:nvPr>
        </p:nvSpPr>
        <p:spPr>
          <a:xfrm>
            <a:off x="2549032" y="7633547"/>
            <a:ext cx="7802880" cy="1144693"/>
          </a:xfrm>
        </p:spPr>
        <p:txBody>
          <a:bodyPr/>
          <a:lstStyle>
            <a:lvl1pPr marL="0" indent="0">
              <a:buNone/>
              <a:defRPr sz="20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E3416D63-31BF-4B94-B6C5-E20B2C63F515}" type="datetime4">
              <a:rPr lang="en-US" smtClean="0"/>
              <a:pPr/>
              <a:t>June 10,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‹N›</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240" y="390596"/>
            <a:ext cx="11704320" cy="1625600"/>
          </a:xfrm>
          <a:prstGeom prst="rect">
            <a:avLst/>
          </a:prstGeom>
        </p:spPr>
        <p:txBody>
          <a:bodyPr vert="horz" lIns="130046" tIns="65023" rIns="130046" bIns="65023" rtlCol="0" anchor="ctr">
            <a:normAutofit/>
          </a:bodyPr>
          <a:lstStyle/>
          <a:p>
            <a:r>
              <a:rPr lang="it-IT" smtClean="0"/>
              <a:t>Fare clic per modificare stile</a:t>
            </a:r>
            <a:endParaRPr lang="en-US"/>
          </a:p>
        </p:txBody>
      </p:sp>
      <p:sp>
        <p:nvSpPr>
          <p:cNvPr id="3" name="Text Placeholder 2"/>
          <p:cNvSpPr>
            <a:spLocks noGrp="1"/>
          </p:cNvSpPr>
          <p:nvPr>
            <p:ph type="body" idx="1"/>
          </p:nvPr>
        </p:nvSpPr>
        <p:spPr>
          <a:xfrm>
            <a:off x="650240" y="2275841"/>
            <a:ext cx="11704320" cy="6436925"/>
          </a:xfrm>
          <a:prstGeom prst="rect">
            <a:avLst/>
          </a:prstGeom>
        </p:spPr>
        <p:txBody>
          <a:bodyPr vert="horz" lIns="130046" tIns="65023" rIns="130046" bIns="65023"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2"/>
          </p:nvPr>
        </p:nvSpPr>
        <p:spPr>
          <a:xfrm>
            <a:off x="650240" y="9040143"/>
            <a:ext cx="3034453" cy="519289"/>
          </a:xfrm>
          <a:prstGeom prst="rect">
            <a:avLst/>
          </a:prstGeom>
        </p:spPr>
        <p:txBody>
          <a:bodyPr vert="horz" lIns="130046" tIns="65023" rIns="130046" bIns="65023" rtlCol="0" anchor="ctr"/>
          <a:lstStyle>
            <a:lvl1pPr algn="l">
              <a:defRPr sz="1700">
                <a:solidFill>
                  <a:schemeClr val="tx1">
                    <a:tint val="75000"/>
                  </a:schemeClr>
                </a:solidFill>
              </a:defRPr>
            </a:lvl1pPr>
          </a:lstStyle>
          <a:p>
            <a:fld id="{62B1B13E-D5AF-485E-81A1-82A140076526}" type="datetime4">
              <a:rPr lang="en-US" smtClean="0"/>
              <a:pPr/>
              <a:t>June 10, 2016</a:t>
            </a:fld>
            <a:endParaRPr lang="en-US" dirty="0"/>
          </a:p>
        </p:txBody>
      </p:sp>
      <p:sp>
        <p:nvSpPr>
          <p:cNvPr id="5" name="Footer Placeholder 4"/>
          <p:cNvSpPr>
            <a:spLocks noGrp="1"/>
          </p:cNvSpPr>
          <p:nvPr>
            <p:ph type="ftr" sz="quarter" idx="3"/>
          </p:nvPr>
        </p:nvSpPr>
        <p:spPr>
          <a:xfrm>
            <a:off x="4443307" y="9040143"/>
            <a:ext cx="4118187" cy="519289"/>
          </a:xfrm>
          <a:prstGeom prst="rect">
            <a:avLst/>
          </a:prstGeom>
        </p:spPr>
        <p:txBody>
          <a:bodyPr vert="horz" lIns="130046" tIns="65023" rIns="130046" bIns="65023" rtlCol="0" anchor="ctr"/>
          <a:lstStyle>
            <a:lvl1pPr algn="ctr">
              <a:defRPr sz="17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320107" y="9040143"/>
            <a:ext cx="3034453" cy="519289"/>
          </a:xfrm>
          <a:prstGeom prst="rect">
            <a:avLst/>
          </a:prstGeom>
        </p:spPr>
        <p:txBody>
          <a:bodyPr vert="horz" lIns="130046" tIns="65023" rIns="130046" bIns="65023" rtlCol="0" anchor="ctr"/>
          <a:lstStyle>
            <a:lvl1pPr algn="r">
              <a:defRPr sz="1700">
                <a:solidFill>
                  <a:schemeClr val="tx1">
                    <a:tint val="75000"/>
                  </a:schemeClr>
                </a:solidFill>
              </a:defRPr>
            </a:lvl1pPr>
          </a:lstStyle>
          <a:p>
            <a:fld id="{2754ED01-E2A0-4C1E-8E21-014B99041579}" type="slidenum">
              <a:rPr lang="en-US" smtClean="0"/>
              <a:pPr/>
              <a:t>‹N›</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4341" r:id="rId1"/>
    <p:sldLayoutId id="2147484342" r:id="rId2"/>
    <p:sldLayoutId id="2147484343" r:id="rId3"/>
    <p:sldLayoutId id="2147484344" r:id="rId4"/>
    <p:sldLayoutId id="2147484345" r:id="rId5"/>
    <p:sldLayoutId id="2147484346" r:id="rId6"/>
    <p:sldLayoutId id="2147484347" r:id="rId7"/>
    <p:sldLayoutId id="2147484348" r:id="rId8"/>
    <p:sldLayoutId id="2147484349" r:id="rId9"/>
    <p:sldLayoutId id="2147484350" r:id="rId10"/>
    <p:sldLayoutId id="2147484351" r:id="rId11"/>
    <p:sldLayoutId id="2147484352" r:id="rId12"/>
  </p:sldLayoutIdLst>
  <p:txStyles>
    <p:titleStyle>
      <a:lvl1pPr algn="ctr" defTabSz="1300460" rtl="0" eaLnBrk="1" latinLnBrk="0" hangingPunct="1">
        <a:spcBef>
          <a:spcPct val="0"/>
        </a:spcBef>
        <a:buNone/>
        <a:defRPr sz="6300" kern="1200">
          <a:solidFill>
            <a:schemeClr val="tx1"/>
          </a:solidFill>
          <a:latin typeface="+mj-lt"/>
          <a:ea typeface="+mj-ea"/>
          <a:cs typeface="+mj-cs"/>
        </a:defRPr>
      </a:lvl1pPr>
    </p:titleStyle>
    <p:bodyStyle>
      <a:lvl1pPr marL="487672" indent="-487672" algn="l" defTabSz="130046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56623" indent="-406394" algn="l" defTabSz="130046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25575" indent="-325115" algn="l" defTabSz="13004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7580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92603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7626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49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72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95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1270001" y="914400"/>
            <a:ext cx="10464801" cy="6081285"/>
          </a:xfrm>
          <a:prstGeom prst="rect">
            <a:avLst/>
          </a:prstGeom>
        </p:spPr>
        <p:txBody>
          <a:bodyPr>
            <a:normAutofit/>
          </a:bodyPr>
          <a:lstStyle>
            <a:lvl1pPr>
              <a:defRPr sz="6000"/>
            </a:lvl1pPr>
          </a:lstStyle>
          <a:p>
            <a:r>
              <a:rPr lang="it-IT" sz="4800" dirty="0" err="1" smtClean="0">
                <a:solidFill>
                  <a:srgbClr val="FFFFFF"/>
                </a:solidFill>
              </a:rPr>
              <a:t>OpenQAsS</a:t>
            </a:r>
            <a:r>
              <a:rPr lang="it-IT" sz="4800" dirty="0" smtClean="0">
                <a:solidFill>
                  <a:srgbClr val="FFFFFF"/>
                </a:solidFill>
              </a:rPr>
              <a:t> </a:t>
            </a:r>
            <a:r>
              <a:rPr sz="4800" dirty="0" smtClean="0">
                <a:solidFill>
                  <a:srgbClr val="FFFFFF"/>
                </a:solidFill>
              </a:rPr>
              <a:t>O</a:t>
            </a:r>
            <a:r>
              <a:rPr lang="it-IT" sz="4800" dirty="0" smtClean="0">
                <a:solidFill>
                  <a:srgbClr val="FFFFFF"/>
                </a:solidFill>
              </a:rPr>
              <a:t>2</a:t>
            </a:r>
            <a:r>
              <a:rPr lang="it-IT" sz="4800" dirty="0">
                <a:solidFill>
                  <a:srgbClr val="FFFFFF"/>
                </a:solidFill>
              </a:rPr>
              <a:t/>
            </a:r>
            <a:br>
              <a:rPr lang="it-IT" sz="4800" dirty="0">
                <a:solidFill>
                  <a:srgbClr val="FFFFFF"/>
                </a:solidFill>
              </a:rPr>
            </a:br>
            <a:r>
              <a:rPr lang="it-IT" sz="4800" dirty="0" smtClean="0">
                <a:solidFill>
                  <a:srgbClr val="FFFFFF"/>
                </a:solidFill>
              </a:rPr>
              <a:t/>
            </a:r>
            <a:br>
              <a:rPr lang="it-IT" sz="4800" dirty="0" smtClean="0">
                <a:solidFill>
                  <a:srgbClr val="FFFFFF"/>
                </a:solidFill>
              </a:rPr>
            </a:br>
            <a:r>
              <a:rPr lang="it-IT" sz="4800" dirty="0" smtClean="0">
                <a:solidFill>
                  <a:srgbClr val="FFFFFF"/>
                </a:solidFill>
              </a:rPr>
              <a:t>O2 – </a:t>
            </a:r>
            <a:br>
              <a:rPr lang="it-IT" sz="4800" dirty="0" smtClean="0">
                <a:solidFill>
                  <a:srgbClr val="FFFFFF"/>
                </a:solidFill>
              </a:rPr>
            </a:br>
            <a:r>
              <a:rPr lang="en-US" sz="4800" b="1" dirty="0" smtClean="0"/>
              <a:t>Teachers</a:t>
            </a:r>
            <a:r>
              <a:rPr lang="en-US" sz="4800" b="1" dirty="0"/>
              <a:t>’ Requirements against </a:t>
            </a:r>
            <a:r>
              <a:rPr lang="en-US" sz="4800" b="1" dirty="0" err="1"/>
              <a:t>OpenQAsS</a:t>
            </a:r>
            <a:r>
              <a:rPr lang="en-US" sz="4800" b="1" dirty="0"/>
              <a:t> </a:t>
            </a:r>
            <a:r>
              <a:rPr lang="en-US" sz="4800" b="1" dirty="0" smtClean="0"/>
              <a:t/>
            </a:r>
            <a:br>
              <a:rPr lang="en-US" sz="4800" b="1" dirty="0" smtClean="0"/>
            </a:br>
            <a:r>
              <a:rPr lang="en-US" sz="4800" b="1" dirty="0"/>
              <a:t/>
            </a:r>
            <a:br>
              <a:rPr lang="en-US" sz="4800" b="1" dirty="0"/>
            </a:br>
            <a:r>
              <a:rPr lang="en-US" sz="4800" dirty="0" smtClean="0"/>
              <a:t>Project </a:t>
            </a:r>
            <a:r>
              <a:rPr lang="en-US" sz="4800" dirty="0"/>
              <a:t>level summary of the survey </a:t>
            </a:r>
            <a:endParaRPr lang="it-IT" sz="4800" dirty="0"/>
          </a:p>
        </p:txBody>
      </p:sp>
      <p:sp>
        <p:nvSpPr>
          <p:cNvPr id="33" name="Shape 33"/>
          <p:cNvSpPr>
            <a:spLocks noGrp="1"/>
          </p:cNvSpPr>
          <p:nvPr>
            <p:ph type="body" idx="1"/>
          </p:nvPr>
        </p:nvSpPr>
        <p:spPr>
          <a:xfrm>
            <a:off x="1270001" y="5813595"/>
            <a:ext cx="10464801" cy="2013049"/>
          </a:xfrm>
          <a:prstGeom prst="rect">
            <a:avLst/>
          </a:prstGeom>
        </p:spPr>
        <p:txBody>
          <a:bodyPr>
            <a:normAutofit/>
          </a:bodyPr>
          <a:lstStyle/>
          <a:p>
            <a:pPr defTabSz="362186">
              <a:defRPr sz="1800">
                <a:solidFill>
                  <a:srgbClr val="000000"/>
                </a:solidFill>
              </a:defRPr>
            </a:pPr>
            <a:endParaRPr lang="it-IT" sz="2800" dirty="0">
              <a:solidFill>
                <a:srgbClr val="FFFFFF"/>
              </a:solidFill>
            </a:endParaRPr>
          </a:p>
          <a:p>
            <a:pPr defTabSz="362186">
              <a:defRPr sz="1800">
                <a:solidFill>
                  <a:srgbClr val="000000"/>
                </a:solidFill>
              </a:defRPr>
            </a:pPr>
            <a:endParaRPr sz="2800" dirty="0">
              <a:solidFill>
                <a:srgbClr val="FFFFFF"/>
              </a:solidFill>
            </a:endParaRPr>
          </a:p>
        </p:txBody>
      </p:sp>
      <p:sp>
        <p:nvSpPr>
          <p:cNvPr id="5" name="CasellaDiTesto 4"/>
          <p:cNvSpPr txBox="1"/>
          <p:nvPr/>
        </p:nvSpPr>
        <p:spPr>
          <a:xfrm>
            <a:off x="2964925" y="7419267"/>
            <a:ext cx="6857968" cy="523220"/>
          </a:xfrm>
          <a:prstGeom prst="rect">
            <a:avLst/>
          </a:prstGeom>
          <a:noFill/>
        </p:spPr>
        <p:txBody>
          <a:bodyPr wrap="none" rtlCol="0">
            <a:spAutoFit/>
          </a:bodyPr>
          <a:lstStyle/>
          <a:p>
            <a:r>
              <a:rPr lang="it-IT" sz="2800" dirty="0" smtClean="0"/>
              <a:t>Giovanni Fulantelli – </a:t>
            </a:r>
            <a:r>
              <a:rPr lang="it-IT" sz="2800" dirty="0" err="1" smtClean="0"/>
              <a:t>Edinburgh</a:t>
            </a:r>
            <a:r>
              <a:rPr lang="it-IT" sz="2800" dirty="0" smtClean="0"/>
              <a:t> 2-3 </a:t>
            </a:r>
            <a:r>
              <a:rPr lang="it-IT" sz="2800" dirty="0" err="1" smtClean="0"/>
              <a:t>June</a:t>
            </a:r>
            <a:r>
              <a:rPr lang="it-IT" sz="2800" dirty="0" smtClean="0"/>
              <a:t> 2016</a:t>
            </a:r>
            <a:endParaRPr lang="it-IT" sz="2800" dirty="0"/>
          </a:p>
        </p:txBody>
      </p:sp>
      <p:pic>
        <p:nvPicPr>
          <p:cNvPr id="3" name="Immagine 2"/>
          <p:cNvPicPr>
            <a:picLocks noChangeAspect="1"/>
          </p:cNvPicPr>
          <p:nvPr/>
        </p:nvPicPr>
        <p:blipFill>
          <a:blip r:embed="rId2"/>
          <a:stretch>
            <a:fillRect/>
          </a:stretch>
        </p:blipFill>
        <p:spPr>
          <a:xfrm>
            <a:off x="12043907" y="8876487"/>
            <a:ext cx="960893" cy="862843"/>
          </a:xfrm>
          <a:prstGeom prst="rect">
            <a:avLst/>
          </a:prstGeom>
        </p:spPr>
      </p:pic>
    </p:spTree>
    <p:extLst>
      <p:ext uri="{BB962C8B-B14F-4D97-AF65-F5344CB8AC3E}">
        <p14:creationId xmlns:p14="http://schemas.microsoft.com/office/powerpoint/2010/main" val="3600602432"/>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hu-HU" sz="3600" b="1" dirty="0"/>
              <a:t>Do you consider it important that the Quality Assurance System supports uploading evidence (documents, reports, etc.) to justify each assessment item?</a:t>
            </a:r>
            <a:endParaRPr lang="it-IT" sz="3100" dirty="0"/>
          </a:p>
        </p:txBody>
      </p:sp>
      <p:sp>
        <p:nvSpPr>
          <p:cNvPr id="48" name="Rettangolo 47"/>
          <p:cNvSpPr/>
          <p:nvPr/>
        </p:nvSpPr>
        <p:spPr>
          <a:xfrm>
            <a:off x="1111182" y="3301688"/>
            <a:ext cx="1028839" cy="646331"/>
          </a:xfrm>
          <a:prstGeom prst="rect">
            <a:avLst/>
          </a:prstGeom>
        </p:spPr>
        <p:txBody>
          <a:bodyPr wrap="square">
            <a:spAutoFit/>
          </a:bodyPr>
          <a:lstStyle/>
          <a:p>
            <a:pPr algn="l"/>
            <a:r>
              <a:rPr lang="en-US" dirty="0" smtClean="0"/>
              <a:t>Yes</a:t>
            </a:r>
            <a:endParaRPr lang="it-IT" dirty="0"/>
          </a:p>
        </p:txBody>
      </p:sp>
      <p:sp>
        <p:nvSpPr>
          <p:cNvPr id="51" name="Rettangolo 50"/>
          <p:cNvSpPr/>
          <p:nvPr/>
        </p:nvSpPr>
        <p:spPr>
          <a:xfrm>
            <a:off x="508098" y="3422500"/>
            <a:ext cx="499553" cy="452029"/>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2" name="CasellaDiTesto 51"/>
          <p:cNvSpPr txBox="1"/>
          <p:nvPr/>
        </p:nvSpPr>
        <p:spPr>
          <a:xfrm>
            <a:off x="3301033" y="3330097"/>
            <a:ext cx="726130" cy="646331"/>
          </a:xfrm>
          <a:prstGeom prst="rect">
            <a:avLst/>
          </a:prstGeom>
          <a:noFill/>
        </p:spPr>
        <p:txBody>
          <a:bodyPr wrap="none" rtlCol="0">
            <a:spAutoFit/>
          </a:bodyPr>
          <a:lstStyle/>
          <a:p>
            <a:r>
              <a:rPr lang="it-IT" dirty="0" smtClean="0"/>
              <a:t>No</a:t>
            </a:r>
            <a:endParaRPr lang="it-IT" dirty="0"/>
          </a:p>
        </p:txBody>
      </p:sp>
      <p:sp>
        <p:nvSpPr>
          <p:cNvPr id="53" name="Rettangolo 52"/>
          <p:cNvSpPr/>
          <p:nvPr/>
        </p:nvSpPr>
        <p:spPr>
          <a:xfrm>
            <a:off x="2693845" y="3480772"/>
            <a:ext cx="499553" cy="452029"/>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6" name="CasellaDiTesto 55"/>
          <p:cNvSpPr txBox="1"/>
          <p:nvPr/>
        </p:nvSpPr>
        <p:spPr>
          <a:xfrm>
            <a:off x="1365634" y="4766997"/>
            <a:ext cx="768510" cy="646331"/>
          </a:xfrm>
          <a:prstGeom prst="rect">
            <a:avLst/>
          </a:prstGeom>
          <a:noFill/>
        </p:spPr>
        <p:txBody>
          <a:bodyPr wrap="none" rtlCol="0">
            <a:spAutoFit/>
          </a:bodyPr>
          <a:lstStyle/>
          <a:p>
            <a:r>
              <a:rPr lang="it-IT" dirty="0" smtClean="0">
                <a:solidFill>
                  <a:srgbClr val="FF0000"/>
                </a:solidFill>
              </a:rPr>
              <a:t>HU</a:t>
            </a:r>
            <a:endParaRPr lang="it-IT" dirty="0">
              <a:solidFill>
                <a:srgbClr val="FF0000"/>
              </a:solidFill>
            </a:endParaRPr>
          </a:p>
        </p:txBody>
      </p:sp>
      <p:sp>
        <p:nvSpPr>
          <p:cNvPr id="57" name="CasellaDiTesto 56"/>
          <p:cNvSpPr txBox="1"/>
          <p:nvPr/>
        </p:nvSpPr>
        <p:spPr>
          <a:xfrm>
            <a:off x="4693902" y="4766997"/>
            <a:ext cx="526406" cy="646331"/>
          </a:xfrm>
          <a:prstGeom prst="rect">
            <a:avLst/>
          </a:prstGeom>
          <a:noFill/>
        </p:spPr>
        <p:txBody>
          <a:bodyPr wrap="none" rtlCol="0">
            <a:spAutoFit/>
          </a:bodyPr>
          <a:lstStyle/>
          <a:p>
            <a:r>
              <a:rPr lang="it-IT" dirty="0" smtClean="0">
                <a:solidFill>
                  <a:srgbClr val="FF0000"/>
                </a:solidFill>
              </a:rPr>
              <a:t>IE</a:t>
            </a:r>
            <a:endParaRPr lang="it-IT" dirty="0">
              <a:solidFill>
                <a:srgbClr val="FF0000"/>
              </a:solidFill>
            </a:endParaRPr>
          </a:p>
        </p:txBody>
      </p:sp>
      <p:sp>
        <p:nvSpPr>
          <p:cNvPr id="58" name="CasellaDiTesto 57"/>
          <p:cNvSpPr txBox="1"/>
          <p:nvPr/>
        </p:nvSpPr>
        <p:spPr>
          <a:xfrm>
            <a:off x="7835955" y="4766260"/>
            <a:ext cx="635285" cy="646331"/>
          </a:xfrm>
          <a:prstGeom prst="rect">
            <a:avLst/>
          </a:prstGeom>
          <a:noFill/>
        </p:spPr>
        <p:txBody>
          <a:bodyPr wrap="none" rtlCol="0">
            <a:spAutoFit/>
          </a:bodyPr>
          <a:lstStyle/>
          <a:p>
            <a:r>
              <a:rPr lang="it-IT" dirty="0" smtClean="0">
                <a:solidFill>
                  <a:srgbClr val="FF0000"/>
                </a:solidFill>
              </a:rPr>
              <a:t>SP</a:t>
            </a:r>
            <a:endParaRPr lang="it-IT" dirty="0">
              <a:solidFill>
                <a:srgbClr val="FF0000"/>
              </a:solidFill>
            </a:endParaRPr>
          </a:p>
        </p:txBody>
      </p:sp>
      <p:sp>
        <p:nvSpPr>
          <p:cNvPr id="59" name="CasellaDiTesto 58"/>
          <p:cNvSpPr txBox="1"/>
          <p:nvPr/>
        </p:nvSpPr>
        <p:spPr>
          <a:xfrm>
            <a:off x="11091885" y="4703856"/>
            <a:ext cx="525955" cy="646331"/>
          </a:xfrm>
          <a:prstGeom prst="rect">
            <a:avLst/>
          </a:prstGeom>
          <a:noFill/>
        </p:spPr>
        <p:txBody>
          <a:bodyPr wrap="none" rtlCol="0">
            <a:spAutoFit/>
          </a:bodyPr>
          <a:lstStyle/>
          <a:p>
            <a:r>
              <a:rPr lang="it-IT" dirty="0" smtClean="0">
                <a:solidFill>
                  <a:srgbClr val="FF0000"/>
                </a:solidFill>
              </a:rPr>
              <a:t>IT</a:t>
            </a:r>
            <a:endParaRPr lang="it-IT" dirty="0">
              <a:solidFill>
                <a:srgbClr val="FF0000"/>
              </a:solidFill>
            </a:endParaRPr>
          </a:p>
        </p:txBody>
      </p:sp>
      <p:pic>
        <p:nvPicPr>
          <p:cNvPr id="4" name="Immagine 3" descr="Schermata 2016-06-02 alle 06.56.0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164" y="5413328"/>
            <a:ext cx="3200400" cy="3009900"/>
          </a:xfrm>
          <a:prstGeom prst="rect">
            <a:avLst/>
          </a:prstGeom>
        </p:spPr>
      </p:pic>
      <p:pic>
        <p:nvPicPr>
          <p:cNvPr id="6" name="Immagine 5" descr="Schermata 2016-06-02 alle 06.57.3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8182" y="5248228"/>
            <a:ext cx="3365500" cy="3175000"/>
          </a:xfrm>
          <a:prstGeom prst="rect">
            <a:avLst/>
          </a:prstGeom>
        </p:spPr>
      </p:pic>
      <p:pic>
        <p:nvPicPr>
          <p:cNvPr id="7" name="Immagine 6" descr="Schermata 2016-06-02 alle 06.59.1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0628" y="5350187"/>
            <a:ext cx="3340100" cy="3149600"/>
          </a:xfrm>
          <a:prstGeom prst="rect">
            <a:avLst/>
          </a:prstGeom>
        </p:spPr>
      </p:pic>
      <p:pic>
        <p:nvPicPr>
          <p:cNvPr id="8" name="Immagine 7" descr="Schermata 2016-06-02 alle 07.00.20.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64066" y="5350187"/>
            <a:ext cx="3390900" cy="3175000"/>
          </a:xfrm>
          <a:prstGeom prst="rect">
            <a:avLst/>
          </a:prstGeom>
        </p:spPr>
      </p:pic>
      <p:sp>
        <p:nvSpPr>
          <p:cNvPr id="30" name="CasellaDiTesto 29"/>
          <p:cNvSpPr txBox="1"/>
          <p:nvPr/>
        </p:nvSpPr>
        <p:spPr>
          <a:xfrm>
            <a:off x="5503380" y="3330097"/>
            <a:ext cx="2195433" cy="646331"/>
          </a:xfrm>
          <a:prstGeom prst="rect">
            <a:avLst/>
          </a:prstGeom>
          <a:noFill/>
        </p:spPr>
        <p:txBody>
          <a:bodyPr wrap="none" rtlCol="0">
            <a:spAutoFit/>
          </a:bodyPr>
          <a:lstStyle/>
          <a:p>
            <a:r>
              <a:rPr lang="it-IT" dirty="0" smtClean="0"/>
              <a:t>No </a:t>
            </a:r>
            <a:r>
              <a:rPr lang="it-IT" dirty="0" err="1" smtClean="0"/>
              <a:t>answer</a:t>
            </a:r>
            <a:endParaRPr lang="it-IT" dirty="0"/>
          </a:p>
        </p:txBody>
      </p:sp>
      <p:sp>
        <p:nvSpPr>
          <p:cNvPr id="31" name="Rettangolo 30"/>
          <p:cNvSpPr/>
          <p:nvPr/>
        </p:nvSpPr>
        <p:spPr>
          <a:xfrm>
            <a:off x="4712454" y="3459242"/>
            <a:ext cx="499553" cy="452029"/>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10177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hu-HU" sz="4800" b="1" dirty="0"/>
              <a:t>Which activities could be supported by a IT-based Quality Assurance System?</a:t>
            </a:r>
            <a:endParaRPr lang="it-IT" sz="4800" dirty="0"/>
          </a:p>
        </p:txBody>
      </p:sp>
      <p:sp>
        <p:nvSpPr>
          <p:cNvPr id="3" name="Segnaposto contenuto 2"/>
          <p:cNvSpPr>
            <a:spLocks noGrp="1"/>
          </p:cNvSpPr>
          <p:nvPr>
            <p:ph idx="1"/>
          </p:nvPr>
        </p:nvSpPr>
        <p:spPr/>
        <p:txBody>
          <a:bodyPr>
            <a:normAutofit fontScale="92500"/>
          </a:bodyPr>
          <a:lstStyle/>
          <a:p>
            <a:r>
              <a:rPr lang="hu-HU" sz="3600" dirty="0"/>
              <a:t>activities related to school organization (Timetable, tutoring, managing spaces and resources, internal committees, internal communication, etc.) (HU; IE; IT)</a:t>
            </a:r>
            <a:endParaRPr lang="it-IT" sz="3600" dirty="0"/>
          </a:p>
          <a:p>
            <a:pPr lvl="0"/>
            <a:r>
              <a:rPr lang="hu-HU" sz="3600" dirty="0" smtClean="0"/>
              <a:t>measurement </a:t>
            </a:r>
            <a:r>
              <a:rPr lang="hu-HU" sz="3600" dirty="0"/>
              <a:t>of students satisfaction </a:t>
            </a:r>
            <a:r>
              <a:rPr lang="hu-HU" sz="3600" dirty="0" smtClean="0"/>
              <a:t>(HU; IT)</a:t>
            </a:r>
            <a:endParaRPr lang="it-IT" sz="3600" dirty="0"/>
          </a:p>
          <a:p>
            <a:pPr lvl="0"/>
            <a:r>
              <a:rPr lang="hu-HU" sz="3600" dirty="0"/>
              <a:t>measurement of teachers </a:t>
            </a:r>
            <a:r>
              <a:rPr lang="hu-HU" sz="3600" dirty="0" smtClean="0"/>
              <a:t>satisfaction (HU; IT)</a:t>
            </a:r>
          </a:p>
          <a:p>
            <a:r>
              <a:rPr lang="hu-HU" sz="3600" dirty="0"/>
              <a:t>Student certification and transfer to further education (IE; IT)</a:t>
            </a:r>
          </a:p>
          <a:p>
            <a:pPr lvl="0"/>
            <a:r>
              <a:rPr lang="en-GB" sz="3600" dirty="0" smtClean="0"/>
              <a:t>Attainment </a:t>
            </a:r>
            <a:r>
              <a:rPr lang="en-GB" sz="3600" dirty="0"/>
              <a:t>of learning objectives, exam results, individual student progress relative to their baseline </a:t>
            </a:r>
            <a:r>
              <a:rPr lang="en-GB" sz="3600" dirty="0" smtClean="0"/>
              <a:t>standard (SP)</a:t>
            </a:r>
          </a:p>
          <a:p>
            <a:pPr lvl="0"/>
            <a:r>
              <a:rPr lang="en-GB" sz="3600" dirty="0" smtClean="0"/>
              <a:t>planning </a:t>
            </a:r>
            <a:r>
              <a:rPr lang="en-GB" sz="3600" dirty="0"/>
              <a:t>of learning activity </a:t>
            </a:r>
            <a:r>
              <a:rPr lang="en-GB" sz="3600" dirty="0" smtClean="0"/>
              <a:t>(SP) </a:t>
            </a:r>
          </a:p>
          <a:p>
            <a:r>
              <a:rPr lang="en-GB" sz="3600" dirty="0" smtClean="0"/>
              <a:t>learning </a:t>
            </a:r>
            <a:r>
              <a:rPr lang="en-GB" sz="3600" dirty="0"/>
              <a:t>activity</a:t>
            </a:r>
            <a:r>
              <a:rPr lang="it-IT" sz="3600" dirty="0"/>
              <a:t> </a:t>
            </a:r>
            <a:r>
              <a:rPr lang="it-IT" sz="3600" dirty="0" smtClean="0"/>
              <a:t>(SP)</a:t>
            </a:r>
            <a:r>
              <a:rPr lang="it-IT" sz="3600" dirty="0"/>
              <a:t> </a:t>
            </a:r>
            <a:endParaRPr lang="it-IT" sz="3600" dirty="0" smtClean="0"/>
          </a:p>
          <a:p>
            <a:r>
              <a:rPr lang="it-IT" sz="3600" dirty="0" err="1" smtClean="0"/>
              <a:t>Measurement</a:t>
            </a:r>
            <a:r>
              <a:rPr lang="it-IT" sz="3600" dirty="0" smtClean="0"/>
              <a:t> </a:t>
            </a:r>
            <a:r>
              <a:rPr lang="it-IT" sz="3600" dirty="0"/>
              <a:t>of </a:t>
            </a:r>
            <a:r>
              <a:rPr lang="it-IT" sz="3600" dirty="0" err="1"/>
              <a:t>parents</a:t>
            </a:r>
            <a:r>
              <a:rPr lang="it-IT" sz="3600" dirty="0"/>
              <a:t> </a:t>
            </a:r>
            <a:r>
              <a:rPr lang="it-IT" sz="3600" dirty="0" err="1"/>
              <a:t>satisfaction</a:t>
            </a:r>
            <a:r>
              <a:rPr lang="it-IT" sz="3600" dirty="0"/>
              <a:t> (IT)</a:t>
            </a:r>
          </a:p>
          <a:p>
            <a:pPr lvl="0"/>
            <a:endParaRPr lang="it-IT" sz="3600" dirty="0"/>
          </a:p>
        </p:txBody>
      </p:sp>
    </p:spTree>
    <p:extLst>
      <p:ext uri="{BB962C8B-B14F-4D97-AF65-F5344CB8AC3E}">
        <p14:creationId xmlns:p14="http://schemas.microsoft.com/office/powerpoint/2010/main" val="2760351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solidFill>
                  <a:srgbClr val="FFFFFF"/>
                </a:solidFill>
              </a:rPr>
              <a:t>Top 7 </a:t>
            </a:r>
            <a:r>
              <a:rPr lang="it-IT" sz="3200" dirty="0" err="1">
                <a:solidFill>
                  <a:srgbClr val="FFFFFF"/>
                </a:solidFill>
              </a:rPr>
              <a:t>activities</a:t>
            </a:r>
            <a:r>
              <a:rPr lang="it-IT" sz="3200" dirty="0">
                <a:solidFill>
                  <a:srgbClr val="FFFFFF"/>
                </a:solidFill>
              </a:rPr>
              <a:t>/</a:t>
            </a:r>
            <a:r>
              <a:rPr lang="it-IT" sz="3200" dirty="0" err="1">
                <a:solidFill>
                  <a:srgbClr val="FFFFFF"/>
                </a:solidFill>
              </a:rPr>
              <a:t>processes</a:t>
            </a:r>
            <a:r>
              <a:rPr lang="it-IT" sz="3200" dirty="0">
                <a:solidFill>
                  <a:srgbClr val="FFFFFF"/>
                </a:solidFill>
              </a:rPr>
              <a:t> </a:t>
            </a:r>
            <a:r>
              <a:rPr lang="it-IT" sz="3200" dirty="0" err="1">
                <a:solidFill>
                  <a:srgbClr val="FFFFFF"/>
                </a:solidFill>
              </a:rPr>
              <a:t>that</a:t>
            </a:r>
            <a:r>
              <a:rPr lang="it-IT" sz="3200" dirty="0">
                <a:solidFill>
                  <a:srgbClr val="FFFFFF"/>
                </a:solidFill>
              </a:rPr>
              <a:t> </a:t>
            </a:r>
            <a:r>
              <a:rPr lang="it-IT" sz="3200" dirty="0" smtClean="0">
                <a:solidFill>
                  <a:srgbClr val="FFFFFF"/>
                </a:solidFill>
              </a:rPr>
              <a:t>are </a:t>
            </a:r>
            <a:r>
              <a:rPr lang="it-IT" sz="3200" dirty="0" err="1" smtClean="0">
                <a:solidFill>
                  <a:srgbClr val="FFFFFF"/>
                </a:solidFill>
              </a:rPr>
              <a:t>considered</a:t>
            </a:r>
            <a:r>
              <a:rPr lang="it-IT" sz="3200" dirty="0" smtClean="0">
                <a:solidFill>
                  <a:srgbClr val="FFFFFF"/>
                </a:solidFill>
              </a:rPr>
              <a:t> </a:t>
            </a:r>
            <a:r>
              <a:rPr lang="it-IT" sz="3200" dirty="0">
                <a:solidFill>
                  <a:srgbClr val="FFFFFF"/>
                </a:solidFill>
              </a:rPr>
              <a:t>to be </a:t>
            </a:r>
            <a:r>
              <a:rPr lang="it-IT" sz="3200" dirty="0" err="1">
                <a:solidFill>
                  <a:srgbClr val="FFFFFF"/>
                </a:solidFill>
              </a:rPr>
              <a:t>most</a:t>
            </a:r>
            <a:r>
              <a:rPr lang="it-IT" sz="3200" dirty="0">
                <a:solidFill>
                  <a:srgbClr val="FFFFFF"/>
                </a:solidFill>
              </a:rPr>
              <a:t> </a:t>
            </a:r>
            <a:r>
              <a:rPr lang="it-IT" sz="3200" dirty="0" err="1">
                <a:solidFill>
                  <a:srgbClr val="FFFFFF"/>
                </a:solidFill>
              </a:rPr>
              <a:t>important</a:t>
            </a:r>
            <a:r>
              <a:rPr lang="it-IT" sz="3200" dirty="0">
                <a:solidFill>
                  <a:srgbClr val="FFFFFF"/>
                </a:solidFill>
              </a:rPr>
              <a:t> to </a:t>
            </a:r>
            <a:r>
              <a:rPr lang="it-IT" sz="3200" dirty="0" err="1">
                <a:solidFill>
                  <a:srgbClr val="FFFFFF"/>
                </a:solidFill>
              </a:rPr>
              <a:t>implement</a:t>
            </a:r>
            <a:r>
              <a:rPr lang="it-IT" sz="3200" dirty="0">
                <a:solidFill>
                  <a:srgbClr val="FFFFFF"/>
                </a:solidFill>
              </a:rPr>
              <a:t> a </a:t>
            </a:r>
            <a:r>
              <a:rPr lang="it-IT" sz="3200" dirty="0" err="1">
                <a:solidFill>
                  <a:srgbClr val="FFFFFF"/>
                </a:solidFill>
              </a:rPr>
              <a:t>Quality</a:t>
            </a:r>
            <a:r>
              <a:rPr lang="it-IT" sz="3200" dirty="0">
                <a:solidFill>
                  <a:srgbClr val="FFFFFF"/>
                </a:solidFill>
              </a:rPr>
              <a:t> Assurance </a:t>
            </a:r>
            <a:r>
              <a:rPr lang="it-IT" sz="3200" dirty="0" err="1">
                <a:solidFill>
                  <a:srgbClr val="FFFFFF"/>
                </a:solidFill>
              </a:rPr>
              <a:t>process</a:t>
            </a:r>
            <a:r>
              <a:rPr lang="it-IT" sz="3200" dirty="0">
                <a:solidFill>
                  <a:srgbClr val="FFFFFF"/>
                </a:solidFill>
              </a:rPr>
              <a:t> in a </a:t>
            </a:r>
            <a:r>
              <a:rPr lang="it-IT" sz="3200" dirty="0" err="1">
                <a:solidFill>
                  <a:srgbClr val="FFFFFF"/>
                </a:solidFill>
              </a:rPr>
              <a:t>school</a:t>
            </a:r>
            <a:r>
              <a:rPr lang="it-IT" sz="3200" dirty="0">
                <a:solidFill>
                  <a:srgbClr val="FFFFFF"/>
                </a:solidFill>
              </a:rPr>
              <a:t> </a:t>
            </a:r>
            <a:endParaRPr lang="it-IT" sz="3200" dirty="0"/>
          </a:p>
        </p:txBody>
      </p:sp>
      <p:sp>
        <p:nvSpPr>
          <p:cNvPr id="3" name="Segnaposto contenuto 2"/>
          <p:cNvSpPr>
            <a:spLocks noGrp="1"/>
          </p:cNvSpPr>
          <p:nvPr>
            <p:ph idx="1"/>
          </p:nvPr>
        </p:nvSpPr>
        <p:spPr/>
        <p:txBody>
          <a:bodyPr>
            <a:normAutofit fontScale="70000" lnSpcReduction="20000"/>
          </a:bodyPr>
          <a:lstStyle/>
          <a:p>
            <a:pPr marL="742950" indent="-742950">
              <a:buFont typeface="+mj-lt"/>
              <a:buAutoNum type="arabicParenR"/>
            </a:pPr>
            <a:r>
              <a:rPr lang="en-US" sz="4400" dirty="0"/>
              <a:t>Planning of learning activities (HU3</a:t>
            </a:r>
            <a:r>
              <a:rPr lang="en-US" sz="4400" dirty="0" smtClean="0"/>
              <a:t>; IE4</a:t>
            </a:r>
            <a:r>
              <a:rPr lang="en-US" sz="4400" dirty="0"/>
              <a:t>; SP1; IT1)</a:t>
            </a:r>
            <a:endParaRPr lang="it-IT" sz="4400" dirty="0"/>
          </a:p>
          <a:p>
            <a:pPr marL="742950" indent="-742950">
              <a:buFont typeface="+mj-lt"/>
              <a:buAutoNum type="arabicParenR"/>
            </a:pPr>
            <a:r>
              <a:rPr lang="en-US" sz="4400" dirty="0"/>
              <a:t>Professional development and motivation of staff (HU6; IE1; SP3; IT2)</a:t>
            </a:r>
            <a:endParaRPr lang="it-IT" sz="4400" dirty="0"/>
          </a:p>
          <a:p>
            <a:pPr marL="742950" indent="-742950">
              <a:buFont typeface="+mj-lt"/>
              <a:buAutoNum type="arabicParenR"/>
            </a:pPr>
            <a:r>
              <a:rPr lang="en-US" sz="4400" dirty="0" smtClean="0"/>
              <a:t>Measurement </a:t>
            </a:r>
            <a:r>
              <a:rPr lang="en-US" sz="4400" dirty="0"/>
              <a:t>of students </a:t>
            </a:r>
            <a:r>
              <a:rPr lang="en-US" sz="4400" dirty="0" smtClean="0"/>
              <a:t>satisfaction (HU1; IE6; SP1; IT5)</a:t>
            </a:r>
            <a:endParaRPr lang="it-IT" sz="4400" dirty="0"/>
          </a:p>
          <a:p>
            <a:pPr marL="742950" indent="-742950">
              <a:buFont typeface="+mj-lt"/>
              <a:buAutoNum type="arabicParenR"/>
            </a:pPr>
            <a:r>
              <a:rPr lang="en-US" sz="4400" dirty="0"/>
              <a:t>Attainment of learning objectives, exam results, individual student progress relative to their baseline standard (HU7; IE2; SP3; IT3)</a:t>
            </a:r>
          </a:p>
          <a:p>
            <a:pPr marL="742950" indent="-742950">
              <a:buFont typeface="+mj-lt"/>
              <a:buAutoNum type="arabicParenR"/>
            </a:pPr>
            <a:r>
              <a:rPr lang="en-US" sz="4400" dirty="0" smtClean="0"/>
              <a:t>Teachers</a:t>
            </a:r>
            <a:r>
              <a:rPr lang="en-US" sz="4400" dirty="0"/>
              <a:t>’ reflection on progress and the effectiveness of their approach (HU4; IE3; SP7; IT7)</a:t>
            </a:r>
            <a:endParaRPr lang="it-IT" sz="4400" dirty="0"/>
          </a:p>
          <a:p>
            <a:pPr marL="742950" indent="-742950">
              <a:buFont typeface="+mj-lt"/>
              <a:buAutoNum type="arabicParenR"/>
            </a:pPr>
            <a:r>
              <a:rPr lang="en-US" sz="4400" dirty="0" smtClean="0"/>
              <a:t>Measurement </a:t>
            </a:r>
            <a:r>
              <a:rPr lang="en-US" sz="4400" dirty="0"/>
              <a:t>of teachers </a:t>
            </a:r>
            <a:r>
              <a:rPr lang="en-US" sz="4400" dirty="0" smtClean="0"/>
              <a:t>satisfaction </a:t>
            </a:r>
            <a:r>
              <a:rPr lang="en-US" sz="4400" dirty="0"/>
              <a:t>(</a:t>
            </a:r>
            <a:r>
              <a:rPr lang="en-US" sz="4400" dirty="0" smtClean="0"/>
              <a:t>HU2; SP5; IT6)</a:t>
            </a:r>
            <a:endParaRPr lang="it-IT" sz="4400" dirty="0"/>
          </a:p>
          <a:p>
            <a:pPr marL="742950" indent="-742950">
              <a:buFont typeface="+mj-lt"/>
              <a:buAutoNum type="arabicParenR"/>
            </a:pPr>
            <a:r>
              <a:rPr lang="hu-HU" sz="4400" dirty="0"/>
              <a:t>The Strategic direction, leadership and planning (IE7; SP7; IT4)</a:t>
            </a:r>
          </a:p>
          <a:p>
            <a:pPr marL="742950" indent="-742950">
              <a:buFont typeface="+mj-lt"/>
              <a:buAutoNum type="arabicParenR"/>
            </a:pPr>
            <a:r>
              <a:rPr lang="en-US" sz="4400" dirty="0" smtClean="0"/>
              <a:t>Learning activity </a:t>
            </a:r>
            <a:r>
              <a:rPr lang="en-US" sz="4400" dirty="0"/>
              <a:t>(</a:t>
            </a:r>
            <a:r>
              <a:rPr lang="en-US" sz="4400" dirty="0" smtClean="0"/>
              <a:t>HU5; SP5)</a:t>
            </a:r>
            <a:endParaRPr lang="it-IT" sz="4400" dirty="0"/>
          </a:p>
          <a:p>
            <a:pPr marL="742950" indent="-742950">
              <a:buFont typeface="+mj-lt"/>
              <a:buAutoNum type="arabicParenR"/>
            </a:pPr>
            <a:r>
              <a:rPr lang="it-IT" sz="4400" dirty="0" err="1" smtClean="0"/>
              <a:t>Student</a:t>
            </a:r>
            <a:r>
              <a:rPr lang="it-IT" sz="4400" dirty="0" smtClean="0"/>
              <a:t> </a:t>
            </a:r>
            <a:r>
              <a:rPr lang="it-IT" sz="4400" dirty="0" err="1"/>
              <a:t>certification</a:t>
            </a:r>
            <a:r>
              <a:rPr lang="it-IT" sz="4400" dirty="0"/>
              <a:t> and transfer to </a:t>
            </a:r>
            <a:r>
              <a:rPr lang="it-IT" sz="4400" dirty="0" err="1"/>
              <a:t>further</a:t>
            </a:r>
            <a:r>
              <a:rPr lang="it-IT" sz="4400" dirty="0"/>
              <a:t> </a:t>
            </a:r>
            <a:r>
              <a:rPr lang="it-IT" sz="4400" dirty="0" err="1"/>
              <a:t>education</a:t>
            </a:r>
            <a:r>
              <a:rPr lang="it-IT" sz="4400" dirty="0"/>
              <a:t> </a:t>
            </a:r>
            <a:r>
              <a:rPr lang="it-IT" sz="4400" dirty="0" smtClean="0"/>
              <a:t>(IE4)</a:t>
            </a:r>
          </a:p>
          <a:p>
            <a:pPr marL="742950" indent="-742950">
              <a:buFont typeface="+mj-lt"/>
              <a:buAutoNum type="arabicParenR"/>
            </a:pPr>
            <a:r>
              <a:rPr lang="it-IT" sz="4400" dirty="0" err="1"/>
              <a:t>Documentation</a:t>
            </a:r>
            <a:r>
              <a:rPr lang="it-IT" sz="4400" dirty="0"/>
              <a:t> of the </a:t>
            </a:r>
            <a:r>
              <a:rPr lang="it-IT" sz="4400" dirty="0" err="1"/>
              <a:t>quality</a:t>
            </a:r>
            <a:r>
              <a:rPr lang="it-IT" sz="4400" dirty="0"/>
              <a:t> management </a:t>
            </a:r>
            <a:r>
              <a:rPr lang="it-IT" sz="4400" dirty="0" err="1"/>
              <a:t>system</a:t>
            </a:r>
            <a:r>
              <a:rPr lang="it-IT" sz="4400" dirty="0"/>
              <a:t> </a:t>
            </a:r>
            <a:r>
              <a:rPr lang="it-IT" sz="4400" dirty="0" smtClean="0"/>
              <a:t>(IE7)</a:t>
            </a:r>
          </a:p>
          <a:p>
            <a:pPr marL="742950" indent="-742950">
              <a:buFont typeface="+mj-lt"/>
              <a:buAutoNum type="arabicParenR"/>
            </a:pPr>
            <a:r>
              <a:rPr lang="it-IT" sz="4400" dirty="0" err="1"/>
              <a:t>Maintenance</a:t>
            </a:r>
            <a:r>
              <a:rPr lang="it-IT" sz="4400" dirty="0"/>
              <a:t> of </a:t>
            </a:r>
            <a:r>
              <a:rPr lang="it-IT" sz="4400" dirty="0" err="1"/>
              <a:t>facilities</a:t>
            </a:r>
            <a:r>
              <a:rPr lang="it-IT" sz="4400" dirty="0"/>
              <a:t> and </a:t>
            </a:r>
            <a:r>
              <a:rPr lang="it-IT" sz="4400" dirty="0" err="1"/>
              <a:t>services</a:t>
            </a:r>
            <a:r>
              <a:rPr lang="it-IT" sz="4400" dirty="0"/>
              <a:t> </a:t>
            </a:r>
            <a:r>
              <a:rPr lang="it-IT" sz="4400" dirty="0" smtClean="0"/>
              <a:t>(SP7)</a:t>
            </a:r>
            <a:endParaRPr lang="it-IT" sz="4400" dirty="0"/>
          </a:p>
        </p:txBody>
      </p:sp>
    </p:spTree>
    <p:extLst>
      <p:ext uri="{BB962C8B-B14F-4D97-AF65-F5344CB8AC3E}">
        <p14:creationId xmlns:p14="http://schemas.microsoft.com/office/powerpoint/2010/main" val="635839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0240" y="390596"/>
            <a:ext cx="11704320" cy="2106326"/>
          </a:xfrm>
        </p:spPr>
        <p:txBody>
          <a:bodyPr>
            <a:noAutofit/>
          </a:bodyPr>
          <a:lstStyle/>
          <a:p>
            <a:r>
              <a:rPr lang="it-IT" sz="3200" dirty="0"/>
              <a:t>Do </a:t>
            </a:r>
            <a:r>
              <a:rPr lang="it-IT" sz="3200" dirty="0" err="1"/>
              <a:t>you</a:t>
            </a:r>
            <a:r>
              <a:rPr lang="it-IT" sz="3200" dirty="0"/>
              <a:t> use </a:t>
            </a:r>
            <a:r>
              <a:rPr lang="it-IT" sz="3200" dirty="0" err="1"/>
              <a:t>any</a:t>
            </a:r>
            <a:r>
              <a:rPr lang="it-IT" sz="3200" dirty="0"/>
              <a:t> </a:t>
            </a:r>
            <a:r>
              <a:rPr lang="it-IT" sz="3200" dirty="0" err="1"/>
              <a:t>other</a:t>
            </a:r>
            <a:r>
              <a:rPr lang="it-IT" sz="3200" dirty="0"/>
              <a:t> IT </a:t>
            </a:r>
            <a:r>
              <a:rPr lang="it-IT" sz="3200" dirty="0" err="1"/>
              <a:t>tool</a:t>
            </a:r>
            <a:r>
              <a:rPr lang="it-IT" sz="3200" dirty="0"/>
              <a:t> for </a:t>
            </a:r>
            <a:r>
              <a:rPr lang="it-IT" sz="3200" dirty="0" err="1"/>
              <a:t>Quality</a:t>
            </a:r>
            <a:r>
              <a:rPr lang="it-IT" sz="3200" dirty="0"/>
              <a:t> Assurance System? </a:t>
            </a:r>
            <a:r>
              <a:rPr lang="it-IT" sz="3200" dirty="0" err="1"/>
              <a:t>Please</a:t>
            </a:r>
            <a:r>
              <a:rPr lang="it-IT" sz="3200" dirty="0"/>
              <a:t> </a:t>
            </a:r>
            <a:r>
              <a:rPr lang="it-IT" sz="3200" dirty="0" err="1"/>
              <a:t>specify</a:t>
            </a:r>
            <a:r>
              <a:rPr lang="it-IT" sz="3200" dirty="0"/>
              <a:t> </a:t>
            </a:r>
            <a:r>
              <a:rPr lang="it-IT" sz="3200" dirty="0" err="1"/>
              <a:t>which</a:t>
            </a:r>
            <a:r>
              <a:rPr lang="it-IT" sz="3200" dirty="0"/>
              <a:t> </a:t>
            </a:r>
            <a:r>
              <a:rPr lang="it-IT" sz="3200" dirty="0" err="1" smtClean="0"/>
              <a:t>tool</a:t>
            </a:r>
            <a:r>
              <a:rPr lang="it-IT" sz="3200" dirty="0"/>
              <a:t/>
            </a:r>
            <a:br>
              <a:rPr lang="it-IT" sz="3200" dirty="0"/>
            </a:br>
            <a:r>
              <a:rPr lang="it-IT" sz="3200" dirty="0" err="1"/>
              <a:t>If</a:t>
            </a:r>
            <a:r>
              <a:rPr lang="it-IT" sz="3200" dirty="0"/>
              <a:t> </a:t>
            </a:r>
            <a:r>
              <a:rPr lang="it-IT" sz="3200" dirty="0" err="1"/>
              <a:t>you</a:t>
            </a:r>
            <a:r>
              <a:rPr lang="it-IT" sz="3200" dirty="0"/>
              <a:t> use </a:t>
            </a:r>
            <a:r>
              <a:rPr lang="it-IT" sz="3200" dirty="0" err="1"/>
              <a:t>any</a:t>
            </a:r>
            <a:r>
              <a:rPr lang="it-IT" sz="3200" dirty="0"/>
              <a:t> </a:t>
            </a:r>
            <a:r>
              <a:rPr lang="it-IT" sz="3200" dirty="0" err="1"/>
              <a:t>other</a:t>
            </a:r>
            <a:r>
              <a:rPr lang="it-IT" sz="3200" dirty="0"/>
              <a:t> IT </a:t>
            </a:r>
            <a:r>
              <a:rPr lang="it-IT" sz="3200" dirty="0" err="1"/>
              <a:t>tool</a:t>
            </a:r>
            <a:r>
              <a:rPr lang="it-IT" sz="3200" dirty="0"/>
              <a:t> for </a:t>
            </a:r>
            <a:r>
              <a:rPr lang="it-IT" sz="3200" dirty="0" err="1"/>
              <a:t>Quality</a:t>
            </a:r>
            <a:r>
              <a:rPr lang="it-IT" sz="3200" dirty="0"/>
              <a:t> Assurance System, can </a:t>
            </a:r>
            <a:r>
              <a:rPr lang="it-IT" sz="3200" dirty="0" err="1"/>
              <a:t>you</a:t>
            </a:r>
            <a:r>
              <a:rPr lang="it-IT" sz="3200" dirty="0"/>
              <a:t> </a:t>
            </a:r>
            <a:r>
              <a:rPr lang="it-IT" sz="3200" dirty="0" err="1"/>
              <a:t>specify</a:t>
            </a:r>
            <a:r>
              <a:rPr lang="it-IT" sz="3200" dirty="0"/>
              <a:t> for </a:t>
            </a:r>
            <a:r>
              <a:rPr lang="it-IT" sz="3200" dirty="0" err="1"/>
              <a:t>which</a:t>
            </a:r>
            <a:r>
              <a:rPr lang="it-IT" sz="3200" dirty="0"/>
              <a:t> </a:t>
            </a:r>
            <a:r>
              <a:rPr lang="it-IT" sz="3200" dirty="0" err="1"/>
              <a:t>activity</a:t>
            </a:r>
            <a:r>
              <a:rPr lang="it-IT" sz="3200" dirty="0"/>
              <a:t>?</a:t>
            </a:r>
            <a:br>
              <a:rPr lang="it-IT" sz="3200" dirty="0"/>
            </a:br>
            <a:endParaRPr lang="it-IT" sz="3200" dirty="0"/>
          </a:p>
        </p:txBody>
      </p:sp>
      <p:sp>
        <p:nvSpPr>
          <p:cNvPr id="3" name="Segnaposto contenuto 2"/>
          <p:cNvSpPr>
            <a:spLocks noGrp="1"/>
          </p:cNvSpPr>
          <p:nvPr>
            <p:ph idx="1"/>
          </p:nvPr>
        </p:nvSpPr>
        <p:spPr/>
        <p:txBody>
          <a:bodyPr>
            <a:normAutofit/>
          </a:bodyPr>
          <a:lstStyle/>
          <a:p>
            <a:endParaRPr lang="it-IT" dirty="0"/>
          </a:p>
          <a:p>
            <a:pPr lvl="0"/>
            <a:r>
              <a:rPr lang="hu-HU" sz="3200" dirty="0" smtClean="0"/>
              <a:t>(</a:t>
            </a:r>
            <a:r>
              <a:rPr lang="it-IT" sz="3200" i="1" dirty="0" smtClean="0"/>
              <a:t>IMIP; Google </a:t>
            </a:r>
            <a:r>
              <a:rPr lang="it-IT" sz="3200" i="1" dirty="0" err="1" smtClean="0"/>
              <a:t>survey</a:t>
            </a:r>
            <a:r>
              <a:rPr lang="it-IT" sz="3200" i="1" dirty="0" smtClean="0"/>
              <a:t>; Microsoft Excel; </a:t>
            </a:r>
            <a:r>
              <a:rPr lang="it-IT" sz="3200" i="1" dirty="0" err="1" smtClean="0"/>
              <a:t>mysurvey.com</a:t>
            </a:r>
            <a:r>
              <a:rPr lang="it-IT" sz="3200" dirty="0" smtClean="0"/>
              <a:t>) - </a:t>
            </a:r>
            <a:r>
              <a:rPr lang="hu-HU" sz="3200" dirty="0" smtClean="0"/>
              <a:t>IT </a:t>
            </a:r>
            <a:r>
              <a:rPr lang="hu-HU" sz="3200" dirty="0"/>
              <a:t>tools are mostly used for </a:t>
            </a:r>
            <a:r>
              <a:rPr lang="hu-HU" sz="3200" b="1" dirty="0"/>
              <a:t>creating and analysing questionnares and </a:t>
            </a:r>
            <a:r>
              <a:rPr lang="hu-HU" sz="3200" b="1" dirty="0" smtClean="0"/>
              <a:t>tables</a:t>
            </a:r>
            <a:r>
              <a:rPr lang="hu-HU" sz="3200" dirty="0"/>
              <a:t> </a:t>
            </a:r>
            <a:r>
              <a:rPr lang="hu-HU" sz="3200" dirty="0" smtClean="0"/>
              <a:t>(HU)</a:t>
            </a:r>
          </a:p>
          <a:p>
            <a:pPr lvl="0"/>
            <a:r>
              <a:rPr lang="hu-HU" sz="3200" dirty="0"/>
              <a:t>internal quality tools used on a voluntary basis from teachers in their </a:t>
            </a:r>
            <a:r>
              <a:rPr lang="hu-HU" sz="3200" dirty="0" smtClean="0"/>
              <a:t>schools (IT)</a:t>
            </a:r>
          </a:p>
          <a:p>
            <a:pPr lvl="0"/>
            <a:r>
              <a:rPr lang="hu-HU" sz="3200" dirty="0" smtClean="0"/>
              <a:t>(</a:t>
            </a:r>
            <a:r>
              <a:rPr lang="hu-HU" sz="3200" i="1" dirty="0" smtClean="0"/>
              <a:t>Management </a:t>
            </a:r>
            <a:r>
              <a:rPr lang="hu-HU" sz="3200" i="1" dirty="0"/>
              <a:t>Information System - Internal </a:t>
            </a:r>
            <a:r>
              <a:rPr lang="hu-HU" sz="3200" i="1" dirty="0" smtClean="0"/>
              <a:t>Database</a:t>
            </a:r>
            <a:r>
              <a:rPr lang="hu-HU" sz="3200" dirty="0" smtClean="0"/>
              <a:t>) - </a:t>
            </a:r>
            <a:r>
              <a:rPr lang="en-GB" sz="3200" dirty="0" smtClean="0"/>
              <a:t>likely </a:t>
            </a:r>
            <a:r>
              <a:rPr lang="en-GB" sz="3200" dirty="0"/>
              <a:t>to be focused on administration, health and safety, subject choices and exam </a:t>
            </a:r>
            <a:r>
              <a:rPr lang="en-GB" sz="3200" dirty="0" smtClean="0"/>
              <a:t>results (IE)</a:t>
            </a:r>
            <a:endParaRPr lang="hu-HU" sz="3200" dirty="0" smtClean="0"/>
          </a:p>
          <a:p>
            <a:r>
              <a:rPr lang="it-IT" sz="3200" dirty="0" smtClean="0"/>
              <a:t>No </a:t>
            </a:r>
            <a:r>
              <a:rPr lang="it-IT" sz="3200" dirty="0" err="1" smtClean="0"/>
              <a:t>relevant</a:t>
            </a:r>
            <a:r>
              <a:rPr lang="it-IT" sz="3200" dirty="0" smtClean="0"/>
              <a:t> (SP)</a:t>
            </a:r>
          </a:p>
          <a:p>
            <a:endParaRPr lang="it-IT" sz="3200" dirty="0" smtClean="0"/>
          </a:p>
          <a:p>
            <a:endParaRPr lang="it-IT" dirty="0"/>
          </a:p>
          <a:p>
            <a:endParaRPr lang="it-IT" dirty="0" smtClean="0"/>
          </a:p>
          <a:p>
            <a:endParaRPr lang="it-IT" dirty="0"/>
          </a:p>
        </p:txBody>
      </p:sp>
    </p:spTree>
    <p:extLst>
      <p:ext uri="{BB962C8B-B14F-4D97-AF65-F5344CB8AC3E}">
        <p14:creationId xmlns:p14="http://schemas.microsoft.com/office/powerpoint/2010/main" val="3415304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4800" dirty="0" err="1"/>
              <a:t>What</a:t>
            </a:r>
            <a:r>
              <a:rPr lang="it-IT" sz="4800" dirty="0"/>
              <a:t> </a:t>
            </a:r>
            <a:r>
              <a:rPr lang="it-IT" sz="4800" dirty="0" err="1"/>
              <a:t>would</a:t>
            </a:r>
            <a:r>
              <a:rPr lang="it-IT" sz="4800" dirty="0"/>
              <a:t> help </a:t>
            </a:r>
            <a:r>
              <a:rPr lang="it-IT" sz="4800" dirty="0" err="1"/>
              <a:t>you</a:t>
            </a:r>
            <a:r>
              <a:rPr lang="it-IT" sz="4800" dirty="0"/>
              <a:t> in </a:t>
            </a:r>
            <a:r>
              <a:rPr lang="it-IT" sz="4800" dirty="0" err="1"/>
              <a:t>your</a:t>
            </a:r>
            <a:r>
              <a:rPr lang="it-IT" sz="4800" dirty="0"/>
              <a:t> </a:t>
            </a:r>
            <a:r>
              <a:rPr lang="it-IT" sz="4800" dirty="0" err="1"/>
              <a:t>Quality</a:t>
            </a:r>
            <a:r>
              <a:rPr lang="it-IT" sz="4800" dirty="0"/>
              <a:t> Assurance work?</a:t>
            </a:r>
            <a:br>
              <a:rPr lang="it-IT" sz="4800" dirty="0"/>
            </a:br>
            <a:endParaRPr lang="it-IT" sz="4800" dirty="0"/>
          </a:p>
        </p:txBody>
      </p:sp>
      <p:sp>
        <p:nvSpPr>
          <p:cNvPr id="3" name="Segnaposto contenuto 2"/>
          <p:cNvSpPr>
            <a:spLocks noGrp="1"/>
          </p:cNvSpPr>
          <p:nvPr>
            <p:ph idx="1"/>
          </p:nvPr>
        </p:nvSpPr>
        <p:spPr/>
        <p:txBody>
          <a:bodyPr>
            <a:normAutofit fontScale="70000" lnSpcReduction="20000"/>
          </a:bodyPr>
          <a:lstStyle/>
          <a:p>
            <a:r>
              <a:rPr lang="hu-HU" sz="4800" b="1" dirty="0">
                <a:solidFill>
                  <a:srgbClr val="8EB4E3"/>
                </a:solidFill>
              </a:rPr>
              <a:t>HU:</a:t>
            </a:r>
            <a:r>
              <a:rPr lang="hu-HU" sz="4800" dirty="0">
                <a:solidFill>
                  <a:srgbClr val="8EB4E3"/>
                </a:solidFill>
              </a:rPr>
              <a:t> </a:t>
            </a:r>
            <a:r>
              <a:rPr lang="hu-HU" sz="4800" dirty="0"/>
              <a:t>The most useful help are the attaining of appropiate knowledge (</a:t>
            </a:r>
            <a:r>
              <a:rPr lang="hu-HU" sz="4800" dirty="0">
                <a:solidFill>
                  <a:srgbClr val="FFFF00"/>
                </a:solidFill>
              </a:rPr>
              <a:t>guides</a:t>
            </a:r>
            <a:r>
              <a:rPr lang="hu-HU" sz="4800" dirty="0"/>
              <a:t>, experiences, skills); an adequate </a:t>
            </a:r>
            <a:r>
              <a:rPr lang="hu-HU" sz="4800" dirty="0">
                <a:solidFill>
                  <a:srgbClr val="FFFF00"/>
                </a:solidFill>
              </a:rPr>
              <a:t>time-management</a:t>
            </a:r>
            <a:r>
              <a:rPr lang="hu-HU" sz="4800" dirty="0"/>
              <a:t> and the establishment of clear objectives and tasks.</a:t>
            </a:r>
            <a:endParaRPr lang="it-IT" sz="4800" dirty="0"/>
          </a:p>
          <a:p>
            <a:r>
              <a:rPr lang="hu-HU" sz="4400" b="1" dirty="0" smtClean="0">
                <a:solidFill>
                  <a:srgbClr val="8EB4E3"/>
                </a:solidFill>
              </a:rPr>
              <a:t>IE:</a:t>
            </a:r>
            <a:r>
              <a:rPr lang="hu-HU" sz="4400" dirty="0" smtClean="0">
                <a:solidFill>
                  <a:srgbClr val="8EB4E3"/>
                </a:solidFill>
              </a:rPr>
              <a:t> </a:t>
            </a:r>
            <a:r>
              <a:rPr lang="en-GB" sz="4400" dirty="0"/>
              <a:t>Respondents want </a:t>
            </a:r>
            <a:r>
              <a:rPr lang="en-GB" sz="4400" dirty="0">
                <a:solidFill>
                  <a:srgbClr val="FFFF00"/>
                </a:solidFill>
              </a:rPr>
              <a:t>time</a:t>
            </a:r>
            <a:r>
              <a:rPr lang="en-GB" sz="4400" dirty="0"/>
              <a:t>, allocated resources, </a:t>
            </a:r>
            <a:r>
              <a:rPr lang="en-GB" sz="4400" dirty="0">
                <a:solidFill>
                  <a:srgbClr val="FFFF00"/>
                </a:solidFill>
              </a:rPr>
              <a:t>guidelines </a:t>
            </a:r>
            <a:r>
              <a:rPr lang="en-GB" sz="4400" dirty="0"/>
              <a:t>and </a:t>
            </a:r>
            <a:r>
              <a:rPr lang="en-GB" sz="4400" dirty="0">
                <a:solidFill>
                  <a:srgbClr val="FFFF00"/>
                </a:solidFill>
              </a:rPr>
              <a:t>recognition </a:t>
            </a:r>
            <a:r>
              <a:rPr lang="en-GB" sz="4400" dirty="0"/>
              <a:t>as </a:t>
            </a:r>
            <a:r>
              <a:rPr lang="en-GB" sz="4400" dirty="0" smtClean="0"/>
              <a:t>priority</a:t>
            </a:r>
          </a:p>
          <a:p>
            <a:pPr lvl="0"/>
            <a:r>
              <a:rPr lang="en-GB" sz="4400" dirty="0" smtClean="0">
                <a:solidFill>
                  <a:srgbClr val="8EB4E3"/>
                </a:solidFill>
              </a:rPr>
              <a:t>SP: </a:t>
            </a:r>
            <a:r>
              <a:rPr lang="en-GB" sz="4400" dirty="0"/>
              <a:t>Doing internal </a:t>
            </a:r>
            <a:r>
              <a:rPr lang="en-GB" sz="4400" dirty="0" smtClean="0"/>
              <a:t>audits; </a:t>
            </a:r>
            <a:r>
              <a:rPr lang="en-GB" sz="4400" dirty="0" smtClean="0">
                <a:solidFill>
                  <a:srgbClr val="FFFF00"/>
                </a:solidFill>
              </a:rPr>
              <a:t>Time </a:t>
            </a:r>
            <a:r>
              <a:rPr lang="en-GB" sz="4400" dirty="0"/>
              <a:t>to organize and develop </a:t>
            </a:r>
            <a:r>
              <a:rPr lang="en-GB" sz="4400" dirty="0" smtClean="0"/>
              <a:t>activities</a:t>
            </a:r>
            <a:r>
              <a:rPr lang="it-IT" sz="4400" dirty="0" smtClean="0"/>
              <a:t>; </a:t>
            </a:r>
            <a:r>
              <a:rPr lang="en-GB" sz="4400" dirty="0" smtClean="0"/>
              <a:t>An </a:t>
            </a:r>
            <a:r>
              <a:rPr lang="en-GB" sz="4400" dirty="0" smtClean="0">
                <a:solidFill>
                  <a:srgbClr val="FFFF00"/>
                </a:solidFill>
              </a:rPr>
              <a:t>assistant</a:t>
            </a:r>
            <a:r>
              <a:rPr lang="en-GB" sz="4400" dirty="0" smtClean="0"/>
              <a:t>; </a:t>
            </a:r>
            <a:r>
              <a:rPr lang="en-GB" sz="4400" dirty="0" smtClean="0">
                <a:solidFill>
                  <a:srgbClr val="FFFF00"/>
                </a:solidFill>
              </a:rPr>
              <a:t>Motivation </a:t>
            </a:r>
            <a:r>
              <a:rPr lang="en-GB" sz="4400" dirty="0">
                <a:solidFill>
                  <a:srgbClr val="FFFF00"/>
                </a:solidFill>
              </a:rPr>
              <a:t>of staff</a:t>
            </a:r>
            <a:endParaRPr lang="it-IT" sz="4400" dirty="0">
              <a:solidFill>
                <a:srgbClr val="FFFF00"/>
              </a:solidFill>
            </a:endParaRPr>
          </a:p>
          <a:p>
            <a:r>
              <a:rPr lang="it-IT" sz="4400" dirty="0" smtClean="0">
                <a:solidFill>
                  <a:schemeClr val="bg2">
                    <a:lumMod val="40000"/>
                    <a:lumOff val="60000"/>
                  </a:schemeClr>
                </a:solidFill>
              </a:rPr>
              <a:t>IT: </a:t>
            </a:r>
            <a:r>
              <a:rPr lang="hu-HU" dirty="0" smtClean="0">
                <a:solidFill>
                  <a:srgbClr val="FFFF00"/>
                </a:solidFill>
              </a:rPr>
              <a:t>project </a:t>
            </a:r>
            <a:r>
              <a:rPr lang="hu-HU" dirty="0">
                <a:solidFill>
                  <a:srgbClr val="FFFF00"/>
                </a:solidFill>
              </a:rPr>
              <a:t>management tools </a:t>
            </a:r>
            <a:r>
              <a:rPr lang="hu-HU" dirty="0"/>
              <a:t>to review progress and effectiveness of their teaching approach, compared to similar schools, with a </a:t>
            </a:r>
            <a:r>
              <a:rPr lang="hu-HU" dirty="0">
                <a:solidFill>
                  <a:srgbClr val="FFFF00"/>
                </a:solidFill>
              </a:rPr>
              <a:t>team working approach </a:t>
            </a:r>
            <a:r>
              <a:rPr lang="hu-HU" dirty="0"/>
              <a:t>to share models, ideas and practical examples, always oriented to customer (maybe students and parents?) and stakeholders satisfaction.</a:t>
            </a:r>
            <a:r>
              <a:rPr lang="it-IT" dirty="0"/>
              <a:t> </a:t>
            </a:r>
          </a:p>
        </p:txBody>
      </p:sp>
    </p:spTree>
    <p:extLst>
      <p:ext uri="{BB962C8B-B14F-4D97-AF65-F5344CB8AC3E}">
        <p14:creationId xmlns:p14="http://schemas.microsoft.com/office/powerpoint/2010/main" val="1311479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900" dirty="0" err="1"/>
              <a:t>Have</a:t>
            </a:r>
            <a:r>
              <a:rPr lang="it-IT" sz="4900" dirty="0"/>
              <a:t> </a:t>
            </a:r>
            <a:r>
              <a:rPr lang="it-IT" sz="4900" dirty="0" err="1"/>
              <a:t>you</a:t>
            </a:r>
            <a:r>
              <a:rPr lang="it-IT" sz="4900" dirty="0"/>
              <a:t> </a:t>
            </a:r>
            <a:r>
              <a:rPr lang="it-IT" sz="4900" dirty="0" err="1"/>
              <a:t>heard</a:t>
            </a:r>
            <a:r>
              <a:rPr lang="it-IT" sz="4900" dirty="0"/>
              <a:t> of the </a:t>
            </a:r>
            <a:r>
              <a:rPr lang="it-IT" sz="4900" dirty="0" err="1"/>
              <a:t>European</a:t>
            </a:r>
            <a:r>
              <a:rPr lang="it-IT" sz="4900" dirty="0"/>
              <a:t> </a:t>
            </a:r>
            <a:r>
              <a:rPr lang="it-IT" sz="4900" dirty="0" err="1"/>
              <a:t>quality</a:t>
            </a:r>
            <a:r>
              <a:rPr lang="it-IT" sz="4900" dirty="0"/>
              <a:t> </a:t>
            </a:r>
            <a:r>
              <a:rPr lang="it-IT" sz="4900" dirty="0" err="1"/>
              <a:t>assurance</a:t>
            </a:r>
            <a:r>
              <a:rPr lang="it-IT" sz="4900" dirty="0"/>
              <a:t> </a:t>
            </a:r>
            <a:r>
              <a:rPr lang="it-IT" sz="4900" dirty="0" err="1"/>
              <a:t>initiative</a:t>
            </a:r>
            <a:r>
              <a:rPr lang="it-IT" sz="4900" dirty="0"/>
              <a:t>, </a:t>
            </a:r>
            <a:r>
              <a:rPr lang="it-IT" sz="4900" dirty="0" err="1"/>
              <a:t>called</a:t>
            </a:r>
            <a:r>
              <a:rPr lang="it-IT" sz="4900" dirty="0"/>
              <a:t> EQAVET</a:t>
            </a:r>
            <a:r>
              <a:rPr lang="it-IT" sz="4900" dirty="0" smtClean="0"/>
              <a:t>?</a:t>
            </a:r>
            <a:endParaRPr lang="it-IT" sz="4900" dirty="0"/>
          </a:p>
        </p:txBody>
      </p:sp>
      <p:sp>
        <p:nvSpPr>
          <p:cNvPr id="48" name="Rettangolo 47"/>
          <p:cNvSpPr/>
          <p:nvPr/>
        </p:nvSpPr>
        <p:spPr>
          <a:xfrm>
            <a:off x="736348" y="2247028"/>
            <a:ext cx="12007441" cy="461665"/>
          </a:xfrm>
          <a:prstGeom prst="rect">
            <a:avLst/>
          </a:prstGeom>
        </p:spPr>
        <p:txBody>
          <a:bodyPr wrap="square">
            <a:spAutoFit/>
          </a:bodyPr>
          <a:lstStyle/>
          <a:p>
            <a:pPr algn="l"/>
            <a:r>
              <a:rPr lang="hu-HU" sz="2400" dirty="0"/>
              <a:t>No, I have not heard about it</a:t>
            </a:r>
            <a:r>
              <a:rPr lang="it-IT" sz="2400" dirty="0"/>
              <a:t> </a:t>
            </a:r>
          </a:p>
        </p:txBody>
      </p:sp>
      <p:sp>
        <p:nvSpPr>
          <p:cNvPr id="51" name="Rettangolo 50"/>
          <p:cNvSpPr/>
          <p:nvPr/>
        </p:nvSpPr>
        <p:spPr>
          <a:xfrm>
            <a:off x="150687" y="2238619"/>
            <a:ext cx="499553" cy="452029"/>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2" name="CasellaDiTesto 51"/>
          <p:cNvSpPr txBox="1"/>
          <p:nvPr/>
        </p:nvSpPr>
        <p:spPr>
          <a:xfrm>
            <a:off x="762522" y="4383064"/>
            <a:ext cx="11764838" cy="461665"/>
          </a:xfrm>
          <a:prstGeom prst="rect">
            <a:avLst/>
          </a:prstGeom>
          <a:noFill/>
        </p:spPr>
        <p:txBody>
          <a:bodyPr wrap="square" rtlCol="0">
            <a:spAutoFit/>
          </a:bodyPr>
          <a:lstStyle/>
          <a:p>
            <a:pPr algn="l"/>
            <a:r>
              <a:rPr lang="hu-HU" sz="2400" dirty="0"/>
              <a:t>I am fully aware of EQAVET, and implement the quality criteria and indicators it defines.</a:t>
            </a:r>
            <a:r>
              <a:rPr lang="it-IT" sz="2400" dirty="0"/>
              <a:t> </a:t>
            </a:r>
          </a:p>
        </p:txBody>
      </p:sp>
      <p:sp>
        <p:nvSpPr>
          <p:cNvPr id="53" name="Rettangolo 52"/>
          <p:cNvSpPr/>
          <p:nvPr/>
        </p:nvSpPr>
        <p:spPr>
          <a:xfrm>
            <a:off x="150687" y="2851347"/>
            <a:ext cx="499553" cy="441604"/>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5" name="Rettangolo 54"/>
          <p:cNvSpPr/>
          <p:nvPr/>
        </p:nvSpPr>
        <p:spPr>
          <a:xfrm>
            <a:off x="150687" y="3641622"/>
            <a:ext cx="499553" cy="452029"/>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6" name="CasellaDiTesto 55"/>
          <p:cNvSpPr txBox="1"/>
          <p:nvPr/>
        </p:nvSpPr>
        <p:spPr>
          <a:xfrm>
            <a:off x="1365634" y="5169958"/>
            <a:ext cx="768510" cy="646331"/>
          </a:xfrm>
          <a:prstGeom prst="rect">
            <a:avLst/>
          </a:prstGeom>
          <a:noFill/>
        </p:spPr>
        <p:txBody>
          <a:bodyPr wrap="none" rtlCol="0">
            <a:spAutoFit/>
          </a:bodyPr>
          <a:lstStyle/>
          <a:p>
            <a:r>
              <a:rPr lang="it-IT" dirty="0" smtClean="0">
                <a:solidFill>
                  <a:srgbClr val="FF0000"/>
                </a:solidFill>
              </a:rPr>
              <a:t>HU</a:t>
            </a:r>
            <a:endParaRPr lang="it-IT" dirty="0">
              <a:solidFill>
                <a:srgbClr val="FF0000"/>
              </a:solidFill>
            </a:endParaRPr>
          </a:p>
        </p:txBody>
      </p:sp>
      <p:sp>
        <p:nvSpPr>
          <p:cNvPr id="57" name="CasellaDiTesto 56"/>
          <p:cNvSpPr txBox="1"/>
          <p:nvPr/>
        </p:nvSpPr>
        <p:spPr>
          <a:xfrm>
            <a:off x="4693902" y="5169958"/>
            <a:ext cx="526406" cy="646331"/>
          </a:xfrm>
          <a:prstGeom prst="rect">
            <a:avLst/>
          </a:prstGeom>
          <a:noFill/>
        </p:spPr>
        <p:txBody>
          <a:bodyPr wrap="none" rtlCol="0">
            <a:spAutoFit/>
          </a:bodyPr>
          <a:lstStyle/>
          <a:p>
            <a:r>
              <a:rPr lang="it-IT" dirty="0" smtClean="0">
                <a:solidFill>
                  <a:srgbClr val="FF0000"/>
                </a:solidFill>
              </a:rPr>
              <a:t>IE</a:t>
            </a:r>
            <a:endParaRPr lang="it-IT" dirty="0">
              <a:solidFill>
                <a:srgbClr val="FF0000"/>
              </a:solidFill>
            </a:endParaRPr>
          </a:p>
        </p:txBody>
      </p:sp>
      <p:sp>
        <p:nvSpPr>
          <p:cNvPr id="58" name="CasellaDiTesto 57"/>
          <p:cNvSpPr txBox="1"/>
          <p:nvPr/>
        </p:nvSpPr>
        <p:spPr>
          <a:xfrm>
            <a:off x="7835955" y="5169221"/>
            <a:ext cx="635285" cy="646331"/>
          </a:xfrm>
          <a:prstGeom prst="rect">
            <a:avLst/>
          </a:prstGeom>
          <a:noFill/>
        </p:spPr>
        <p:txBody>
          <a:bodyPr wrap="none" rtlCol="0">
            <a:spAutoFit/>
          </a:bodyPr>
          <a:lstStyle/>
          <a:p>
            <a:r>
              <a:rPr lang="it-IT" dirty="0" smtClean="0">
                <a:solidFill>
                  <a:srgbClr val="FF0000"/>
                </a:solidFill>
              </a:rPr>
              <a:t>SP</a:t>
            </a:r>
            <a:endParaRPr lang="it-IT" dirty="0">
              <a:solidFill>
                <a:srgbClr val="FF0000"/>
              </a:solidFill>
            </a:endParaRPr>
          </a:p>
        </p:txBody>
      </p:sp>
      <p:sp>
        <p:nvSpPr>
          <p:cNvPr id="59" name="CasellaDiTesto 58"/>
          <p:cNvSpPr txBox="1"/>
          <p:nvPr/>
        </p:nvSpPr>
        <p:spPr>
          <a:xfrm>
            <a:off x="11091885" y="5106817"/>
            <a:ext cx="525955" cy="646331"/>
          </a:xfrm>
          <a:prstGeom prst="rect">
            <a:avLst/>
          </a:prstGeom>
          <a:noFill/>
        </p:spPr>
        <p:txBody>
          <a:bodyPr wrap="none" rtlCol="0">
            <a:spAutoFit/>
          </a:bodyPr>
          <a:lstStyle/>
          <a:p>
            <a:r>
              <a:rPr lang="it-IT" dirty="0" smtClean="0">
                <a:solidFill>
                  <a:srgbClr val="FFFF00"/>
                </a:solidFill>
              </a:rPr>
              <a:t>IT</a:t>
            </a:r>
            <a:endParaRPr lang="it-IT" dirty="0">
              <a:solidFill>
                <a:srgbClr val="FFFF00"/>
              </a:solidFill>
            </a:endParaRPr>
          </a:p>
        </p:txBody>
      </p:sp>
      <p:sp>
        <p:nvSpPr>
          <p:cNvPr id="17" name="CasellaDiTesto 16"/>
          <p:cNvSpPr txBox="1"/>
          <p:nvPr/>
        </p:nvSpPr>
        <p:spPr>
          <a:xfrm>
            <a:off x="751610" y="2831286"/>
            <a:ext cx="11764838" cy="461665"/>
          </a:xfrm>
          <a:prstGeom prst="rect">
            <a:avLst/>
          </a:prstGeom>
          <a:noFill/>
        </p:spPr>
        <p:txBody>
          <a:bodyPr wrap="square" rtlCol="0">
            <a:spAutoFit/>
          </a:bodyPr>
          <a:lstStyle/>
          <a:p>
            <a:pPr algn="l"/>
            <a:r>
              <a:rPr lang="hu-HU" sz="2400" dirty="0"/>
              <a:t>Yes, I heard </a:t>
            </a:r>
            <a:r>
              <a:rPr lang="hu-HU" sz="2400" dirty="0" smtClean="0"/>
              <a:t>about </a:t>
            </a:r>
            <a:r>
              <a:rPr lang="hu-HU" sz="2400" dirty="0"/>
              <a:t>it, but I do not have detailed information on this system</a:t>
            </a:r>
            <a:r>
              <a:rPr lang="it-IT" sz="2400" dirty="0"/>
              <a:t> </a:t>
            </a:r>
          </a:p>
        </p:txBody>
      </p:sp>
      <p:sp>
        <p:nvSpPr>
          <p:cNvPr id="18" name="CasellaDiTesto 17"/>
          <p:cNvSpPr txBox="1"/>
          <p:nvPr/>
        </p:nvSpPr>
        <p:spPr>
          <a:xfrm>
            <a:off x="762522" y="3466876"/>
            <a:ext cx="11764838" cy="830997"/>
          </a:xfrm>
          <a:prstGeom prst="rect">
            <a:avLst/>
          </a:prstGeom>
          <a:noFill/>
        </p:spPr>
        <p:txBody>
          <a:bodyPr wrap="square" rtlCol="0">
            <a:spAutoFit/>
          </a:bodyPr>
          <a:lstStyle/>
          <a:p>
            <a:pPr algn="l"/>
            <a:r>
              <a:rPr lang="hu-HU" sz="2400" dirty="0"/>
              <a:t>Yes, I am aware of the EQAVET principles, defining quality criteria and indicators for vocational education</a:t>
            </a:r>
            <a:r>
              <a:rPr lang="it-IT" sz="2400" dirty="0"/>
              <a:t> </a:t>
            </a:r>
            <a:endParaRPr lang="it-IT" sz="2400" dirty="0" smtClean="0"/>
          </a:p>
        </p:txBody>
      </p:sp>
      <p:sp>
        <p:nvSpPr>
          <p:cNvPr id="19" name="Rettangolo 18"/>
          <p:cNvSpPr/>
          <p:nvPr/>
        </p:nvSpPr>
        <p:spPr>
          <a:xfrm>
            <a:off x="150687" y="4383064"/>
            <a:ext cx="499553" cy="452029"/>
          </a:xfrm>
          <a:prstGeom prst="rect">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8064A2"/>
              </a:solidFill>
            </a:endParaRPr>
          </a:p>
        </p:txBody>
      </p:sp>
      <p:pic>
        <p:nvPicPr>
          <p:cNvPr id="4" name="Immagine 3" descr="Schermata 2016-06-02 alle 08.06.4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687" y="5970158"/>
            <a:ext cx="2984500" cy="2832100"/>
          </a:xfrm>
          <a:prstGeom prst="rect">
            <a:avLst/>
          </a:prstGeom>
        </p:spPr>
      </p:pic>
      <p:pic>
        <p:nvPicPr>
          <p:cNvPr id="6" name="Immagine 5" descr="Schermata 2016-06-02 alle 08.21.3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0547" y="6058172"/>
            <a:ext cx="2768600" cy="2743200"/>
          </a:xfrm>
          <a:prstGeom prst="rect">
            <a:avLst/>
          </a:prstGeom>
        </p:spPr>
      </p:pic>
      <p:pic>
        <p:nvPicPr>
          <p:cNvPr id="7" name="Immagine 6" descr="Schermata 2016-06-02 alle 08.23.0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1021" y="6135258"/>
            <a:ext cx="2654300" cy="2667000"/>
          </a:xfrm>
          <a:prstGeom prst="rect">
            <a:avLst/>
          </a:prstGeom>
        </p:spPr>
      </p:pic>
      <p:sp>
        <p:nvSpPr>
          <p:cNvPr id="9" name="Rettangolo 8"/>
          <p:cNvSpPr/>
          <p:nvPr/>
        </p:nvSpPr>
        <p:spPr>
          <a:xfrm>
            <a:off x="6186093" y="6419608"/>
            <a:ext cx="207328" cy="28321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Rettangolo 9"/>
          <p:cNvSpPr/>
          <p:nvPr/>
        </p:nvSpPr>
        <p:spPr>
          <a:xfrm>
            <a:off x="3460547" y="9229297"/>
            <a:ext cx="6355615" cy="524303"/>
          </a:xfrm>
          <a:prstGeom prst="rect">
            <a:avLst/>
          </a:prstGeom>
          <a:solidFill>
            <a:schemeClr val="bg1">
              <a:alpha val="98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11" name="Immagine 10" descr="Schermata 2016-06-02 alle 08.29.35.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16162" y="6135257"/>
            <a:ext cx="2631096" cy="2644589"/>
          </a:xfrm>
          <a:prstGeom prst="rect">
            <a:avLst/>
          </a:prstGeom>
        </p:spPr>
      </p:pic>
      <p:sp>
        <p:nvSpPr>
          <p:cNvPr id="21" name="CasellaDiTesto 20"/>
          <p:cNvSpPr txBox="1"/>
          <p:nvPr/>
        </p:nvSpPr>
        <p:spPr>
          <a:xfrm>
            <a:off x="3780792" y="9260938"/>
            <a:ext cx="4482316" cy="369332"/>
          </a:xfrm>
          <a:prstGeom prst="rect">
            <a:avLst/>
          </a:prstGeom>
          <a:noFill/>
        </p:spPr>
        <p:txBody>
          <a:bodyPr wrap="none" rtlCol="0">
            <a:spAutoFit/>
          </a:bodyPr>
          <a:lstStyle/>
          <a:p>
            <a:r>
              <a:rPr lang="it-IT" sz="1800" dirty="0" smtClean="0"/>
              <a:t>Giovanni Fulantelli – </a:t>
            </a:r>
            <a:r>
              <a:rPr lang="it-IT" sz="1800" dirty="0" err="1" smtClean="0"/>
              <a:t>Edinburgh</a:t>
            </a:r>
            <a:r>
              <a:rPr lang="it-IT" sz="1800" dirty="0" smtClean="0"/>
              <a:t> 2-3 </a:t>
            </a:r>
            <a:r>
              <a:rPr lang="it-IT" sz="1800" dirty="0" err="1" smtClean="0"/>
              <a:t>June</a:t>
            </a:r>
            <a:r>
              <a:rPr lang="it-IT" sz="1800" dirty="0" smtClean="0"/>
              <a:t> 2016</a:t>
            </a:r>
            <a:endParaRPr lang="it-IT" sz="1800" dirty="0"/>
          </a:p>
        </p:txBody>
      </p:sp>
    </p:spTree>
    <p:extLst>
      <p:ext uri="{BB962C8B-B14F-4D97-AF65-F5344CB8AC3E}">
        <p14:creationId xmlns:p14="http://schemas.microsoft.com/office/powerpoint/2010/main" val="122166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hu-HU" dirty="0"/>
              <a:t>Section </a:t>
            </a:r>
            <a:r>
              <a:rPr lang="hu-HU" dirty="0" smtClean="0"/>
              <a:t>6: </a:t>
            </a:r>
            <a:r>
              <a:rPr lang="it-IT" dirty="0" smtClean="0"/>
              <a:t>IQAM </a:t>
            </a:r>
            <a:r>
              <a:rPr lang="it-IT" dirty="0" err="1" smtClean="0"/>
              <a:t>course</a:t>
            </a:r>
            <a:endParaRPr lang="it-IT" dirty="0"/>
          </a:p>
        </p:txBody>
      </p:sp>
      <p:sp>
        <p:nvSpPr>
          <p:cNvPr id="3" name="Segnaposto testo 2"/>
          <p:cNvSpPr>
            <a:spLocks noGrp="1"/>
          </p:cNvSpPr>
          <p:nvPr>
            <p:ph type="body" idx="1"/>
          </p:nvPr>
        </p:nvSpPr>
        <p:spPr/>
        <p:txBody>
          <a:bodyPr/>
          <a:lstStyle/>
          <a:p>
            <a:endParaRPr lang="it-IT"/>
          </a:p>
        </p:txBody>
      </p:sp>
      <p:sp>
        <p:nvSpPr>
          <p:cNvPr id="4" name="CasellaDiTesto 3"/>
          <p:cNvSpPr txBox="1"/>
          <p:nvPr/>
        </p:nvSpPr>
        <p:spPr>
          <a:xfrm>
            <a:off x="3780792" y="9260938"/>
            <a:ext cx="4482316" cy="369332"/>
          </a:xfrm>
          <a:prstGeom prst="rect">
            <a:avLst/>
          </a:prstGeom>
          <a:noFill/>
        </p:spPr>
        <p:txBody>
          <a:bodyPr wrap="none" rtlCol="0">
            <a:spAutoFit/>
          </a:bodyPr>
          <a:lstStyle/>
          <a:p>
            <a:r>
              <a:rPr lang="it-IT" sz="1800" dirty="0" smtClean="0"/>
              <a:t>Giovanni Fulantelli – </a:t>
            </a:r>
            <a:r>
              <a:rPr lang="it-IT" sz="1800" dirty="0" err="1" smtClean="0"/>
              <a:t>Edinburgh</a:t>
            </a:r>
            <a:r>
              <a:rPr lang="it-IT" sz="1800" dirty="0" smtClean="0"/>
              <a:t> 2-3 </a:t>
            </a:r>
            <a:r>
              <a:rPr lang="it-IT" sz="1800" dirty="0" err="1" smtClean="0"/>
              <a:t>June</a:t>
            </a:r>
            <a:r>
              <a:rPr lang="it-IT" sz="1800" dirty="0" smtClean="0"/>
              <a:t> 2016</a:t>
            </a:r>
            <a:endParaRPr lang="it-IT" sz="1800" dirty="0"/>
          </a:p>
        </p:txBody>
      </p:sp>
      <p:pic>
        <p:nvPicPr>
          <p:cNvPr id="5" name="Immagine 4"/>
          <p:cNvPicPr>
            <a:picLocks noChangeAspect="1"/>
          </p:cNvPicPr>
          <p:nvPr/>
        </p:nvPicPr>
        <p:blipFill>
          <a:blip r:embed="rId2"/>
          <a:stretch>
            <a:fillRect/>
          </a:stretch>
        </p:blipFill>
        <p:spPr>
          <a:xfrm>
            <a:off x="12043907" y="8876487"/>
            <a:ext cx="960893" cy="862843"/>
          </a:xfrm>
          <a:prstGeom prst="rect">
            <a:avLst/>
          </a:prstGeom>
        </p:spPr>
      </p:pic>
    </p:spTree>
    <p:extLst>
      <p:ext uri="{BB962C8B-B14F-4D97-AF65-F5344CB8AC3E}">
        <p14:creationId xmlns:p14="http://schemas.microsoft.com/office/powerpoint/2010/main" val="2822759256"/>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noAutofit/>
          </a:bodyPr>
          <a:lstStyle/>
          <a:p>
            <a:r>
              <a:rPr lang="hu-HU" sz="3600" b="1" dirty="0"/>
              <a:t>Would you be interested in participating in this course at your school or  local venue, and obtaining the international IQAM qualification?</a:t>
            </a:r>
            <a:endParaRPr lang="it-IT" sz="3600" b="1"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366364186"/>
              </p:ext>
            </p:extLst>
          </p:nvPr>
        </p:nvGraphicFramePr>
        <p:xfrm>
          <a:off x="650875" y="3979614"/>
          <a:ext cx="11899175" cy="2889675"/>
        </p:xfrm>
        <a:graphic>
          <a:graphicData uri="http://schemas.openxmlformats.org/drawingml/2006/table">
            <a:tbl>
              <a:tblPr firstRow="1" bandRow="1">
                <a:tableStyleId>{5940675A-B579-460E-94D1-54222C63F5DA}</a:tableStyleId>
              </a:tblPr>
              <a:tblGrid>
                <a:gridCol w="2379835">
                  <a:extLst>
                    <a:ext uri="{9D8B030D-6E8A-4147-A177-3AD203B41FA5}">
                      <a16:colId xmlns:a16="http://schemas.microsoft.com/office/drawing/2014/main" val="20000"/>
                    </a:ext>
                  </a:extLst>
                </a:gridCol>
                <a:gridCol w="2379835">
                  <a:extLst>
                    <a:ext uri="{9D8B030D-6E8A-4147-A177-3AD203B41FA5}">
                      <a16:colId xmlns:a16="http://schemas.microsoft.com/office/drawing/2014/main" val="20001"/>
                    </a:ext>
                  </a:extLst>
                </a:gridCol>
                <a:gridCol w="2379835">
                  <a:extLst>
                    <a:ext uri="{9D8B030D-6E8A-4147-A177-3AD203B41FA5}">
                      <a16:colId xmlns:a16="http://schemas.microsoft.com/office/drawing/2014/main" val="20002"/>
                    </a:ext>
                  </a:extLst>
                </a:gridCol>
                <a:gridCol w="2379835">
                  <a:extLst>
                    <a:ext uri="{9D8B030D-6E8A-4147-A177-3AD203B41FA5}">
                      <a16:colId xmlns:a16="http://schemas.microsoft.com/office/drawing/2014/main" val="20003"/>
                    </a:ext>
                  </a:extLst>
                </a:gridCol>
                <a:gridCol w="2379835">
                  <a:extLst>
                    <a:ext uri="{9D8B030D-6E8A-4147-A177-3AD203B41FA5}">
                      <a16:colId xmlns:a16="http://schemas.microsoft.com/office/drawing/2014/main" val="20004"/>
                    </a:ext>
                  </a:extLst>
                </a:gridCol>
              </a:tblGrid>
              <a:tr h="963225">
                <a:tc>
                  <a:txBody>
                    <a:bodyPr/>
                    <a:lstStyle/>
                    <a:p>
                      <a:endParaRPr lang="it-IT" dirty="0"/>
                    </a:p>
                  </a:txBody>
                  <a:tcPr/>
                </a:tc>
                <a:tc>
                  <a:txBody>
                    <a:bodyPr/>
                    <a:lstStyle/>
                    <a:p>
                      <a:r>
                        <a:rPr lang="it-IT" dirty="0" smtClean="0"/>
                        <a:t>HU</a:t>
                      </a:r>
                      <a:endParaRPr lang="it-IT" dirty="0"/>
                    </a:p>
                  </a:txBody>
                  <a:tcPr/>
                </a:tc>
                <a:tc>
                  <a:txBody>
                    <a:bodyPr/>
                    <a:lstStyle/>
                    <a:p>
                      <a:r>
                        <a:rPr lang="it-IT" dirty="0" smtClean="0"/>
                        <a:t>IE</a:t>
                      </a:r>
                      <a:endParaRPr lang="it-IT" dirty="0"/>
                    </a:p>
                  </a:txBody>
                  <a:tcPr/>
                </a:tc>
                <a:tc>
                  <a:txBody>
                    <a:bodyPr/>
                    <a:lstStyle/>
                    <a:p>
                      <a:r>
                        <a:rPr lang="it-IT" dirty="0" smtClean="0"/>
                        <a:t>SP</a:t>
                      </a:r>
                      <a:endParaRPr lang="it-IT" dirty="0"/>
                    </a:p>
                  </a:txBody>
                  <a:tcPr/>
                </a:tc>
                <a:tc>
                  <a:txBody>
                    <a:bodyPr/>
                    <a:lstStyle/>
                    <a:p>
                      <a:r>
                        <a:rPr lang="it-IT" dirty="0" smtClean="0"/>
                        <a:t>IT</a:t>
                      </a:r>
                      <a:endParaRPr lang="it-IT" dirty="0"/>
                    </a:p>
                  </a:txBody>
                  <a:tcPr/>
                </a:tc>
                <a:extLst>
                  <a:ext uri="{0D108BD9-81ED-4DB2-BD59-A6C34878D82A}">
                    <a16:rowId xmlns:a16="http://schemas.microsoft.com/office/drawing/2014/main" val="10000"/>
                  </a:ext>
                </a:extLst>
              </a:tr>
              <a:tr h="963225">
                <a:tc>
                  <a:txBody>
                    <a:bodyPr/>
                    <a:lstStyle/>
                    <a:p>
                      <a:r>
                        <a:rPr lang="it-IT" dirty="0" smtClean="0"/>
                        <a:t>Yes</a:t>
                      </a:r>
                      <a:endParaRPr lang="it-IT" dirty="0"/>
                    </a:p>
                  </a:txBody>
                  <a:tcPr/>
                </a:tc>
                <a:tc>
                  <a:txBody>
                    <a:bodyPr/>
                    <a:lstStyle/>
                    <a:p>
                      <a:r>
                        <a:rPr lang="it-IT" dirty="0" smtClean="0">
                          <a:solidFill>
                            <a:srgbClr val="FF0000"/>
                          </a:solidFill>
                        </a:rPr>
                        <a:t>49</a:t>
                      </a:r>
                      <a:endParaRPr lang="it-IT" dirty="0">
                        <a:solidFill>
                          <a:srgbClr val="FF0000"/>
                        </a:solidFill>
                      </a:endParaRPr>
                    </a:p>
                  </a:txBody>
                  <a:tcPr/>
                </a:tc>
                <a:tc>
                  <a:txBody>
                    <a:bodyPr/>
                    <a:lstStyle/>
                    <a:p>
                      <a:r>
                        <a:rPr lang="it-IT" dirty="0" smtClean="0"/>
                        <a:t>54</a:t>
                      </a:r>
                      <a:endParaRPr lang="it-IT" dirty="0"/>
                    </a:p>
                  </a:txBody>
                  <a:tcPr/>
                </a:tc>
                <a:tc>
                  <a:txBody>
                    <a:bodyPr/>
                    <a:lstStyle/>
                    <a:p>
                      <a:r>
                        <a:rPr lang="it-IT" dirty="0" smtClean="0"/>
                        <a:t>59</a:t>
                      </a:r>
                      <a:endParaRPr lang="it-IT" dirty="0"/>
                    </a:p>
                  </a:txBody>
                  <a:tcPr/>
                </a:tc>
                <a:tc>
                  <a:txBody>
                    <a:bodyPr/>
                    <a:lstStyle/>
                    <a:p>
                      <a:r>
                        <a:rPr lang="it-IT" dirty="0" smtClean="0">
                          <a:solidFill>
                            <a:srgbClr val="FFFF00"/>
                          </a:solidFill>
                        </a:rPr>
                        <a:t>83</a:t>
                      </a:r>
                      <a:endParaRPr lang="it-IT" dirty="0">
                        <a:solidFill>
                          <a:srgbClr val="FFFF00"/>
                        </a:solidFill>
                      </a:endParaRPr>
                    </a:p>
                  </a:txBody>
                  <a:tcPr/>
                </a:tc>
                <a:extLst>
                  <a:ext uri="{0D108BD9-81ED-4DB2-BD59-A6C34878D82A}">
                    <a16:rowId xmlns:a16="http://schemas.microsoft.com/office/drawing/2014/main" val="10001"/>
                  </a:ext>
                </a:extLst>
              </a:tr>
              <a:tr h="963225">
                <a:tc>
                  <a:txBody>
                    <a:bodyPr/>
                    <a:lstStyle/>
                    <a:p>
                      <a:r>
                        <a:rPr lang="it-IT" dirty="0" smtClean="0"/>
                        <a:t>No</a:t>
                      </a:r>
                      <a:endParaRPr lang="it-IT" dirty="0"/>
                    </a:p>
                  </a:txBody>
                  <a:tcPr/>
                </a:tc>
                <a:tc>
                  <a:txBody>
                    <a:bodyPr/>
                    <a:lstStyle/>
                    <a:p>
                      <a:r>
                        <a:rPr lang="it-IT" dirty="0" smtClean="0"/>
                        <a:t>51</a:t>
                      </a:r>
                      <a:endParaRPr lang="it-IT" dirty="0"/>
                    </a:p>
                  </a:txBody>
                  <a:tcPr/>
                </a:tc>
                <a:tc>
                  <a:txBody>
                    <a:bodyPr/>
                    <a:lstStyle/>
                    <a:p>
                      <a:r>
                        <a:rPr lang="it-IT" dirty="0" smtClean="0"/>
                        <a:t>46</a:t>
                      </a:r>
                      <a:endParaRPr lang="it-IT" dirty="0"/>
                    </a:p>
                  </a:txBody>
                  <a:tcPr/>
                </a:tc>
                <a:tc>
                  <a:txBody>
                    <a:bodyPr/>
                    <a:lstStyle/>
                    <a:p>
                      <a:r>
                        <a:rPr lang="it-IT" dirty="0" smtClean="0"/>
                        <a:t>41</a:t>
                      </a:r>
                      <a:endParaRPr lang="it-IT" dirty="0"/>
                    </a:p>
                  </a:txBody>
                  <a:tcPr/>
                </a:tc>
                <a:tc>
                  <a:txBody>
                    <a:bodyPr/>
                    <a:lstStyle/>
                    <a:p>
                      <a:r>
                        <a:rPr lang="it-IT" dirty="0" smtClean="0"/>
                        <a:t>17</a:t>
                      </a:r>
                      <a:endParaRPr lang="it-IT" dirty="0"/>
                    </a:p>
                  </a:txBody>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Survey</a:t>
            </a:r>
            <a:r>
              <a:rPr lang="it-IT" dirty="0" smtClean="0"/>
              <a:t> </a:t>
            </a:r>
            <a:r>
              <a:rPr lang="it-IT" dirty="0" err="1" smtClean="0"/>
              <a:t>structure</a:t>
            </a:r>
            <a:endParaRPr lang="it-IT" dirty="0"/>
          </a:p>
        </p:txBody>
      </p:sp>
      <p:sp>
        <p:nvSpPr>
          <p:cNvPr id="3" name="Segnaposto contenuto 2"/>
          <p:cNvSpPr>
            <a:spLocks noGrp="1"/>
          </p:cNvSpPr>
          <p:nvPr>
            <p:ph idx="1"/>
          </p:nvPr>
        </p:nvSpPr>
        <p:spPr/>
        <p:txBody>
          <a:bodyPr/>
          <a:lstStyle/>
          <a:p>
            <a:r>
              <a:rPr lang="en-US" dirty="0"/>
              <a:t>Section 1: Respondents data</a:t>
            </a:r>
            <a:endParaRPr lang="it-IT" dirty="0"/>
          </a:p>
          <a:p>
            <a:r>
              <a:rPr lang="hu-HU" dirty="0"/>
              <a:t>Section 2: Working environment</a:t>
            </a:r>
            <a:r>
              <a:rPr lang="it-IT" dirty="0"/>
              <a:t> </a:t>
            </a:r>
            <a:endParaRPr lang="it-IT" dirty="0" smtClean="0"/>
          </a:p>
          <a:p>
            <a:r>
              <a:rPr lang="hu-HU" dirty="0"/>
              <a:t>Section 3: IT Infrastructure and IT Skills</a:t>
            </a:r>
            <a:r>
              <a:rPr lang="it-IT" dirty="0"/>
              <a:t> </a:t>
            </a:r>
            <a:endParaRPr lang="it-IT" dirty="0" smtClean="0"/>
          </a:p>
          <a:p>
            <a:r>
              <a:rPr lang="en-US" dirty="0"/>
              <a:t>Section 4: Quality Assurance Experiences</a:t>
            </a:r>
            <a:endParaRPr lang="it-IT" dirty="0"/>
          </a:p>
          <a:p>
            <a:r>
              <a:rPr lang="en-US" dirty="0"/>
              <a:t>Section 5: Requirements</a:t>
            </a:r>
            <a:endParaRPr lang="it-IT" dirty="0"/>
          </a:p>
          <a:p>
            <a:r>
              <a:rPr lang="en-US" dirty="0"/>
              <a:t>Section 6: IQAM course</a:t>
            </a:r>
            <a:endParaRPr lang="it-IT" dirty="0"/>
          </a:p>
          <a:p>
            <a:endParaRPr lang="it-IT" dirty="0"/>
          </a:p>
        </p:txBody>
      </p:sp>
    </p:spTree>
    <p:extLst>
      <p:ext uri="{BB962C8B-B14F-4D97-AF65-F5344CB8AC3E}">
        <p14:creationId xmlns:p14="http://schemas.microsoft.com/office/powerpoint/2010/main" val="3008352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Survey</a:t>
            </a:r>
            <a:r>
              <a:rPr lang="it-IT" dirty="0" smtClean="0"/>
              <a:t> </a:t>
            </a:r>
            <a:r>
              <a:rPr lang="it-IT" dirty="0" err="1" smtClean="0"/>
              <a:t>structure</a:t>
            </a:r>
            <a:endParaRPr lang="it-IT" dirty="0"/>
          </a:p>
        </p:txBody>
      </p:sp>
      <p:sp>
        <p:nvSpPr>
          <p:cNvPr id="3" name="Segnaposto contenuto 2"/>
          <p:cNvSpPr>
            <a:spLocks noGrp="1"/>
          </p:cNvSpPr>
          <p:nvPr>
            <p:ph idx="1"/>
          </p:nvPr>
        </p:nvSpPr>
        <p:spPr/>
        <p:txBody>
          <a:bodyPr/>
          <a:lstStyle/>
          <a:p>
            <a:r>
              <a:rPr lang="en-US" dirty="0"/>
              <a:t>Section 1: Respondents data</a:t>
            </a:r>
            <a:endParaRPr lang="it-IT" dirty="0"/>
          </a:p>
          <a:p>
            <a:r>
              <a:rPr lang="hu-HU" dirty="0"/>
              <a:t>Section 2: Working environment</a:t>
            </a:r>
            <a:r>
              <a:rPr lang="it-IT" dirty="0"/>
              <a:t> </a:t>
            </a:r>
            <a:endParaRPr lang="it-IT" dirty="0" smtClean="0"/>
          </a:p>
          <a:p>
            <a:r>
              <a:rPr lang="hu-HU" dirty="0"/>
              <a:t>Section 3: IT Infrastructure and IT Skills</a:t>
            </a:r>
            <a:r>
              <a:rPr lang="it-IT" dirty="0"/>
              <a:t> </a:t>
            </a:r>
            <a:endParaRPr lang="it-IT" dirty="0" smtClean="0"/>
          </a:p>
          <a:p>
            <a:r>
              <a:rPr lang="en-US" dirty="0">
                <a:solidFill>
                  <a:schemeClr val="accent6"/>
                </a:solidFill>
              </a:rPr>
              <a:t>Section 4: Quality Assurance Experiences</a:t>
            </a:r>
            <a:endParaRPr lang="it-IT" dirty="0">
              <a:solidFill>
                <a:schemeClr val="accent6"/>
              </a:solidFill>
            </a:endParaRPr>
          </a:p>
          <a:p>
            <a:r>
              <a:rPr lang="en-US" dirty="0">
                <a:solidFill>
                  <a:srgbClr val="FFFFFF"/>
                </a:solidFill>
              </a:rPr>
              <a:t>Section 5: Requirements</a:t>
            </a:r>
            <a:endParaRPr lang="it-IT" dirty="0">
              <a:solidFill>
                <a:srgbClr val="FFFFFF"/>
              </a:solidFill>
            </a:endParaRPr>
          </a:p>
          <a:p>
            <a:r>
              <a:rPr lang="en-US" dirty="0">
                <a:solidFill>
                  <a:srgbClr val="FFFFFF"/>
                </a:solidFill>
              </a:rPr>
              <a:t>Section 6: IQAM course</a:t>
            </a:r>
            <a:endParaRPr lang="it-IT" dirty="0">
              <a:solidFill>
                <a:srgbClr val="FFFFFF"/>
              </a:solidFill>
            </a:endParaRPr>
          </a:p>
          <a:p>
            <a:endParaRPr lang="it-IT" dirty="0"/>
          </a:p>
        </p:txBody>
      </p:sp>
    </p:spTree>
    <p:extLst>
      <p:ext uri="{BB962C8B-B14F-4D97-AF65-F5344CB8AC3E}">
        <p14:creationId xmlns:p14="http://schemas.microsoft.com/office/powerpoint/2010/main" val="2704936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Survey</a:t>
            </a:r>
            <a:r>
              <a:rPr lang="it-IT" dirty="0" smtClean="0"/>
              <a:t> </a:t>
            </a:r>
            <a:r>
              <a:rPr lang="it-IT" dirty="0" err="1" smtClean="0"/>
              <a:t>structure</a:t>
            </a:r>
            <a:endParaRPr lang="it-IT" dirty="0"/>
          </a:p>
        </p:txBody>
      </p:sp>
      <p:sp>
        <p:nvSpPr>
          <p:cNvPr id="3" name="Segnaposto contenuto 2"/>
          <p:cNvSpPr>
            <a:spLocks noGrp="1"/>
          </p:cNvSpPr>
          <p:nvPr>
            <p:ph idx="1"/>
          </p:nvPr>
        </p:nvSpPr>
        <p:spPr/>
        <p:txBody>
          <a:bodyPr/>
          <a:lstStyle/>
          <a:p>
            <a:r>
              <a:rPr lang="en-US" dirty="0"/>
              <a:t>Section 1: Respondents data</a:t>
            </a:r>
            <a:endParaRPr lang="it-IT" dirty="0"/>
          </a:p>
          <a:p>
            <a:r>
              <a:rPr lang="hu-HU" dirty="0"/>
              <a:t>Section 2: Working environment</a:t>
            </a:r>
            <a:r>
              <a:rPr lang="it-IT" dirty="0"/>
              <a:t> </a:t>
            </a:r>
            <a:endParaRPr lang="it-IT" dirty="0" smtClean="0"/>
          </a:p>
          <a:p>
            <a:r>
              <a:rPr lang="hu-HU" dirty="0"/>
              <a:t>Section 3: IT Infrastructure and IT Skills</a:t>
            </a:r>
            <a:r>
              <a:rPr lang="it-IT" dirty="0"/>
              <a:t> </a:t>
            </a:r>
            <a:endParaRPr lang="it-IT" dirty="0" smtClean="0"/>
          </a:p>
          <a:p>
            <a:r>
              <a:rPr lang="en-US" dirty="0">
                <a:solidFill>
                  <a:schemeClr val="accent6"/>
                </a:solidFill>
              </a:rPr>
              <a:t>Section 4: Quality Assurance Experiences</a:t>
            </a:r>
            <a:endParaRPr lang="it-IT" dirty="0">
              <a:solidFill>
                <a:schemeClr val="accent6"/>
              </a:solidFill>
            </a:endParaRPr>
          </a:p>
          <a:p>
            <a:r>
              <a:rPr lang="en-US" dirty="0">
                <a:solidFill>
                  <a:srgbClr val="FFFF00"/>
                </a:solidFill>
              </a:rPr>
              <a:t>Section 5: Requirements</a:t>
            </a:r>
            <a:endParaRPr lang="it-IT" dirty="0">
              <a:solidFill>
                <a:srgbClr val="FFFF00"/>
              </a:solidFill>
            </a:endParaRPr>
          </a:p>
          <a:p>
            <a:r>
              <a:rPr lang="en-US" dirty="0">
                <a:solidFill>
                  <a:srgbClr val="FFFF00"/>
                </a:solidFill>
              </a:rPr>
              <a:t>Section 6: IQAM course</a:t>
            </a:r>
            <a:endParaRPr lang="it-IT" dirty="0">
              <a:solidFill>
                <a:srgbClr val="FFFF00"/>
              </a:solidFill>
            </a:endParaRPr>
          </a:p>
          <a:p>
            <a:endParaRPr lang="it-IT" dirty="0"/>
          </a:p>
        </p:txBody>
      </p:sp>
    </p:spTree>
    <p:extLst>
      <p:ext uri="{BB962C8B-B14F-4D97-AF65-F5344CB8AC3E}">
        <p14:creationId xmlns:p14="http://schemas.microsoft.com/office/powerpoint/2010/main" val="2508388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QA </a:t>
            </a:r>
            <a:r>
              <a:rPr lang="it-IT" dirty="0" err="1" smtClean="0"/>
              <a:t>system</a:t>
            </a:r>
            <a:r>
              <a:rPr lang="it-IT" dirty="0" smtClean="0"/>
              <a:t> </a:t>
            </a:r>
            <a:r>
              <a:rPr lang="it-IT" dirty="0" err="1" smtClean="0"/>
              <a:t>attitude</a:t>
            </a:r>
            <a:endParaRPr lang="it-IT" dirty="0"/>
          </a:p>
        </p:txBody>
      </p:sp>
      <p:sp>
        <p:nvSpPr>
          <p:cNvPr id="3" name="Segnaposto contenuto 2"/>
          <p:cNvSpPr>
            <a:spLocks noGrp="1"/>
          </p:cNvSpPr>
          <p:nvPr>
            <p:ph idx="1"/>
          </p:nvPr>
        </p:nvSpPr>
        <p:spPr>
          <a:xfrm>
            <a:off x="650240" y="1931441"/>
            <a:ext cx="11704320" cy="6436925"/>
          </a:xfrm>
        </p:spPr>
        <p:txBody>
          <a:bodyPr>
            <a:noAutofit/>
          </a:bodyPr>
          <a:lstStyle/>
          <a:p>
            <a:r>
              <a:rPr lang="hu-HU" sz="2800" dirty="0" smtClean="0">
                <a:solidFill>
                  <a:schemeClr val="accent1"/>
                </a:solidFill>
              </a:rPr>
              <a:t>HU: </a:t>
            </a:r>
            <a:r>
              <a:rPr lang="hu-HU" sz="2800" dirty="0">
                <a:solidFill>
                  <a:srgbClr val="FFFF00"/>
                </a:solidFill>
              </a:rPr>
              <a:t>T</a:t>
            </a:r>
            <a:r>
              <a:rPr lang="hu-HU" sz="2800" dirty="0" smtClean="0">
                <a:solidFill>
                  <a:srgbClr val="FFFF00"/>
                </a:solidFill>
              </a:rPr>
              <a:t>wo</a:t>
            </a:r>
            <a:r>
              <a:rPr lang="hu-HU" sz="2800" dirty="0">
                <a:solidFill>
                  <a:srgbClr val="FFFF00"/>
                </a:solidFill>
              </a:rPr>
              <a:t>-third of </a:t>
            </a:r>
            <a:r>
              <a:rPr lang="hu-HU" sz="2800" dirty="0" smtClean="0">
                <a:solidFill>
                  <a:srgbClr val="FFFF00"/>
                </a:solidFill>
              </a:rPr>
              <a:t>respondents are </a:t>
            </a:r>
            <a:r>
              <a:rPr lang="hu-HU" sz="2800" dirty="0">
                <a:solidFill>
                  <a:srgbClr val="FFFF00"/>
                </a:solidFill>
              </a:rPr>
              <a:t>not convinced by the usefulness of a quality assurance system</a:t>
            </a:r>
            <a:r>
              <a:rPr lang="hu-HU" sz="2800" dirty="0"/>
              <a:t>. </a:t>
            </a:r>
            <a:r>
              <a:rPr lang="hu-HU" sz="2800" dirty="0" smtClean="0"/>
              <a:t>However </a:t>
            </a:r>
            <a:r>
              <a:rPr lang="hu-HU" sz="2800" dirty="0"/>
              <a:t>a well managed quality assurance system is able to improve the reputation of the school, promotes further professional development of staff and has a positive effect on the quality of teaching/learning</a:t>
            </a:r>
            <a:r>
              <a:rPr lang="hu-HU" sz="2800" dirty="0" smtClean="0"/>
              <a:t>.</a:t>
            </a:r>
            <a:endParaRPr lang="hu-HU" sz="2800" dirty="0">
              <a:solidFill>
                <a:srgbClr val="FFFFFF"/>
              </a:solidFill>
            </a:endParaRPr>
          </a:p>
          <a:p>
            <a:r>
              <a:rPr lang="en-GB" sz="2800" dirty="0" smtClean="0">
                <a:solidFill>
                  <a:srgbClr val="4F81BD"/>
                </a:solidFill>
              </a:rPr>
              <a:t>IE: </a:t>
            </a:r>
            <a:r>
              <a:rPr lang="hu-HU" sz="2800" dirty="0">
                <a:solidFill>
                  <a:srgbClr val="FFFFFF"/>
                </a:solidFill>
              </a:rPr>
              <a:t>Respondents are nearly split between suggesting that the benefits of a QA system are worth the effort or implementing and </a:t>
            </a:r>
            <a:r>
              <a:rPr lang="hu-HU" sz="2800" dirty="0">
                <a:solidFill>
                  <a:srgbClr val="FFFF00"/>
                </a:solidFill>
              </a:rPr>
              <a:t>being indifferent to them.</a:t>
            </a:r>
            <a:endParaRPr lang="it-IT" sz="2800" dirty="0">
              <a:solidFill>
                <a:srgbClr val="FFFF00"/>
              </a:solidFill>
            </a:endParaRPr>
          </a:p>
          <a:p>
            <a:r>
              <a:rPr lang="en-GB" sz="2800" dirty="0" smtClean="0">
                <a:solidFill>
                  <a:srgbClr val="4F81BD"/>
                </a:solidFill>
              </a:rPr>
              <a:t>SP: </a:t>
            </a:r>
            <a:r>
              <a:rPr lang="en-GB" sz="2800" dirty="0" smtClean="0">
                <a:solidFill>
                  <a:srgbClr val="FFFFFF"/>
                </a:solidFill>
              </a:rPr>
              <a:t>Despite </a:t>
            </a:r>
            <a:r>
              <a:rPr lang="en-GB" sz="2800" dirty="0" smtClean="0">
                <a:solidFill>
                  <a:srgbClr val="FFFF00"/>
                </a:solidFill>
              </a:rPr>
              <a:t>teachers’ reluctance</a:t>
            </a:r>
            <a:r>
              <a:rPr lang="en-GB" sz="2800" dirty="0">
                <a:solidFill>
                  <a:srgbClr val="FFFFFF"/>
                </a:solidFill>
              </a:rPr>
              <a:t>, </a:t>
            </a:r>
            <a:r>
              <a:rPr lang="en-GB" sz="2800" dirty="0" smtClean="0">
                <a:solidFill>
                  <a:srgbClr val="FFFFFF"/>
                </a:solidFill>
              </a:rPr>
              <a:t>most </a:t>
            </a:r>
            <a:r>
              <a:rPr lang="en-GB" sz="2800" dirty="0">
                <a:solidFill>
                  <a:srgbClr val="FFFFFF"/>
                </a:solidFill>
              </a:rPr>
              <a:t>of respondents agree with the advantages of a QA system: the main is improvement of the reputation of the school </a:t>
            </a:r>
            <a:r>
              <a:rPr lang="en-GB" sz="2800" dirty="0" smtClean="0">
                <a:solidFill>
                  <a:srgbClr val="FFFFFF"/>
                </a:solidFill>
              </a:rPr>
              <a:t>but </a:t>
            </a:r>
            <a:r>
              <a:rPr lang="en-GB" sz="2800" dirty="0">
                <a:solidFill>
                  <a:srgbClr val="FFFFFF"/>
                </a:solidFill>
              </a:rPr>
              <a:t>the rest is also perceived by high percentage of </a:t>
            </a:r>
            <a:r>
              <a:rPr lang="en-GB" sz="2800" dirty="0" smtClean="0">
                <a:solidFill>
                  <a:srgbClr val="FFFFFF"/>
                </a:solidFill>
              </a:rPr>
              <a:t>respondents</a:t>
            </a:r>
          </a:p>
          <a:p>
            <a:r>
              <a:rPr lang="en-GB" sz="2800" dirty="0" smtClean="0">
                <a:solidFill>
                  <a:schemeClr val="bg2">
                    <a:lumMod val="20000"/>
                    <a:lumOff val="80000"/>
                  </a:schemeClr>
                </a:solidFill>
              </a:rPr>
              <a:t>IT: </a:t>
            </a:r>
            <a:r>
              <a:rPr lang="hu-HU" sz="2800" dirty="0">
                <a:solidFill>
                  <a:srgbClr val="FFFF00"/>
                </a:solidFill>
              </a:rPr>
              <a:t>teachers are reluctant to take part in running Quality Assurance System work </a:t>
            </a:r>
            <a:r>
              <a:rPr lang="hu-HU" sz="2800" dirty="0" smtClean="0">
                <a:solidFill>
                  <a:srgbClr val="FFFF00"/>
                </a:solidFill>
              </a:rPr>
              <a:t>(54%): nevertheless, </a:t>
            </a:r>
            <a:r>
              <a:rPr lang="hu-HU" sz="2800" dirty="0"/>
              <a:t>m</a:t>
            </a:r>
            <a:r>
              <a:rPr lang="hu-HU" sz="2800" dirty="0" smtClean="0"/>
              <a:t>ostly </a:t>
            </a:r>
            <a:r>
              <a:rPr lang="hu-HU" sz="2800" dirty="0"/>
              <a:t>of responders agree that the advantages </a:t>
            </a:r>
            <a:r>
              <a:rPr lang="hu-HU" sz="2800" dirty="0" smtClean="0"/>
              <a:t>of using </a:t>
            </a:r>
            <a:r>
              <a:rPr lang="hu-HU" sz="2800" dirty="0"/>
              <a:t>a well managed Quality Assurance System Improves the reputation of the school and its attractiveness for prospective </a:t>
            </a:r>
            <a:r>
              <a:rPr lang="hu-HU" sz="2800" dirty="0" smtClean="0"/>
              <a:t>student, .......</a:t>
            </a:r>
            <a:endParaRPr lang="en-GB" sz="2800" dirty="0">
              <a:solidFill>
                <a:srgbClr val="FFFFFF"/>
              </a:solidFill>
            </a:endParaRPr>
          </a:p>
        </p:txBody>
      </p:sp>
      <p:sp>
        <p:nvSpPr>
          <p:cNvPr id="4" name="Rettangolo 3"/>
          <p:cNvSpPr/>
          <p:nvPr/>
        </p:nvSpPr>
        <p:spPr>
          <a:xfrm>
            <a:off x="-1" y="14649"/>
            <a:ext cx="10117535" cy="646331"/>
          </a:xfrm>
          <a:prstGeom prst="rect">
            <a:avLst/>
          </a:prstGeom>
        </p:spPr>
        <p:txBody>
          <a:bodyPr wrap="square">
            <a:spAutoFit/>
          </a:bodyPr>
          <a:lstStyle/>
          <a:p>
            <a:pPr algn="l"/>
            <a:r>
              <a:rPr lang="en-US" dirty="0">
                <a:solidFill>
                  <a:schemeClr val="accent6"/>
                </a:solidFill>
              </a:rPr>
              <a:t>Section 4: Quality Assurance Experiences</a:t>
            </a:r>
            <a:endParaRPr lang="it-IT" dirty="0">
              <a:solidFill>
                <a:schemeClr val="accent6"/>
              </a:solidFill>
            </a:endParaRPr>
          </a:p>
        </p:txBody>
      </p:sp>
    </p:spTree>
    <p:extLst>
      <p:ext uri="{BB962C8B-B14F-4D97-AF65-F5344CB8AC3E}">
        <p14:creationId xmlns:p14="http://schemas.microsoft.com/office/powerpoint/2010/main" val="4054833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QA </a:t>
            </a:r>
            <a:r>
              <a:rPr lang="it-IT" dirty="0" err="1" smtClean="0"/>
              <a:t>resistance</a:t>
            </a:r>
            <a:endParaRPr lang="it-IT" dirty="0"/>
          </a:p>
        </p:txBody>
      </p:sp>
      <p:sp>
        <p:nvSpPr>
          <p:cNvPr id="3" name="Segnaposto contenuto 2"/>
          <p:cNvSpPr>
            <a:spLocks noGrp="1"/>
          </p:cNvSpPr>
          <p:nvPr>
            <p:ph idx="1"/>
          </p:nvPr>
        </p:nvSpPr>
        <p:spPr/>
        <p:txBody>
          <a:bodyPr>
            <a:normAutofit fontScale="92500" lnSpcReduction="20000"/>
          </a:bodyPr>
          <a:lstStyle/>
          <a:p>
            <a:r>
              <a:rPr lang="hu-HU" sz="4000" dirty="0" smtClean="0">
                <a:solidFill>
                  <a:srgbClr val="0000FF"/>
                </a:solidFill>
              </a:rPr>
              <a:t>HU: </a:t>
            </a:r>
            <a:r>
              <a:rPr lang="it-IT" sz="4000" dirty="0" err="1">
                <a:solidFill>
                  <a:srgbClr val="FFFFFF"/>
                </a:solidFill>
              </a:rPr>
              <a:t>T</a:t>
            </a:r>
            <a:r>
              <a:rPr lang="it-IT" sz="4000" dirty="0" err="1" smtClean="0">
                <a:solidFill>
                  <a:srgbClr val="FFFFFF"/>
                </a:solidFill>
              </a:rPr>
              <a:t>eachers’work</a:t>
            </a:r>
            <a:r>
              <a:rPr lang="it-IT" sz="4000" dirty="0" smtClean="0">
                <a:solidFill>
                  <a:srgbClr val="FFFFFF"/>
                </a:solidFill>
              </a:rPr>
              <a:t> </a:t>
            </a:r>
            <a:r>
              <a:rPr lang="it-IT" sz="4000" dirty="0" err="1">
                <a:solidFill>
                  <a:srgbClr val="FFFFFF"/>
                </a:solidFill>
              </a:rPr>
              <a:t>is</a:t>
            </a:r>
            <a:r>
              <a:rPr lang="it-IT" sz="4000" dirty="0">
                <a:solidFill>
                  <a:srgbClr val="FFFFFF"/>
                </a:solidFill>
              </a:rPr>
              <a:t> </a:t>
            </a:r>
            <a:r>
              <a:rPr lang="it-IT" sz="4000" dirty="0" err="1">
                <a:solidFill>
                  <a:srgbClr val="FFFFFF"/>
                </a:solidFill>
              </a:rPr>
              <a:t>hold</a:t>
            </a:r>
            <a:r>
              <a:rPr lang="it-IT" sz="4000" dirty="0">
                <a:solidFill>
                  <a:srgbClr val="FFFFFF"/>
                </a:solidFill>
              </a:rPr>
              <a:t> back by </a:t>
            </a:r>
            <a:r>
              <a:rPr lang="it-IT" sz="4000" dirty="0" err="1">
                <a:solidFill>
                  <a:srgbClr val="FFFF00"/>
                </a:solidFill>
              </a:rPr>
              <a:t>overload</a:t>
            </a:r>
            <a:r>
              <a:rPr lang="it-IT" sz="4000" dirty="0">
                <a:solidFill>
                  <a:srgbClr val="FFFFFF"/>
                </a:solidFill>
              </a:rPr>
              <a:t>, and </a:t>
            </a:r>
            <a:r>
              <a:rPr lang="it-IT" sz="4000" dirty="0" err="1">
                <a:solidFill>
                  <a:srgbClr val="FFFFFF"/>
                </a:solidFill>
              </a:rPr>
              <a:t>preparation</a:t>
            </a:r>
            <a:r>
              <a:rPr lang="it-IT" sz="4000" dirty="0">
                <a:solidFill>
                  <a:srgbClr val="FFFFFF"/>
                </a:solidFill>
              </a:rPr>
              <a:t> for </a:t>
            </a:r>
            <a:r>
              <a:rPr lang="it-IT" sz="4000" dirty="0" err="1">
                <a:solidFill>
                  <a:srgbClr val="FFFFFF"/>
                </a:solidFill>
              </a:rPr>
              <a:t>too</a:t>
            </a:r>
            <a:r>
              <a:rPr lang="it-IT" sz="4000" dirty="0">
                <a:solidFill>
                  <a:srgbClr val="FFFFFF"/>
                </a:solidFill>
              </a:rPr>
              <a:t> </a:t>
            </a:r>
            <a:r>
              <a:rPr lang="it-IT" sz="4000" dirty="0" err="1">
                <a:solidFill>
                  <a:srgbClr val="FFFFFF"/>
                </a:solidFill>
              </a:rPr>
              <a:t>formal</a:t>
            </a:r>
            <a:r>
              <a:rPr lang="it-IT" sz="4000" dirty="0">
                <a:solidFill>
                  <a:srgbClr val="FFFFFF"/>
                </a:solidFill>
              </a:rPr>
              <a:t> and </a:t>
            </a:r>
            <a:r>
              <a:rPr lang="it-IT" sz="4000" dirty="0" err="1">
                <a:solidFill>
                  <a:srgbClr val="FFFFFF"/>
                </a:solidFill>
              </a:rPr>
              <a:t>often</a:t>
            </a:r>
            <a:r>
              <a:rPr lang="it-IT" sz="4000" dirty="0">
                <a:solidFill>
                  <a:srgbClr val="FFFFFF"/>
                </a:solidFill>
              </a:rPr>
              <a:t> </a:t>
            </a:r>
            <a:r>
              <a:rPr lang="it-IT" sz="4000" dirty="0" err="1">
                <a:solidFill>
                  <a:srgbClr val="FFFFFF"/>
                </a:solidFill>
              </a:rPr>
              <a:t>stressful</a:t>
            </a:r>
            <a:r>
              <a:rPr lang="it-IT" sz="4000" dirty="0">
                <a:solidFill>
                  <a:srgbClr val="FFFFFF"/>
                </a:solidFill>
              </a:rPr>
              <a:t> </a:t>
            </a:r>
            <a:r>
              <a:rPr lang="it-IT" sz="4000" dirty="0" err="1">
                <a:solidFill>
                  <a:srgbClr val="FFFFFF"/>
                </a:solidFill>
              </a:rPr>
              <a:t>external</a:t>
            </a:r>
            <a:r>
              <a:rPr lang="it-IT" sz="4000" dirty="0">
                <a:solidFill>
                  <a:srgbClr val="FFFFFF"/>
                </a:solidFill>
              </a:rPr>
              <a:t> audits. </a:t>
            </a:r>
          </a:p>
          <a:p>
            <a:r>
              <a:rPr lang="en-GB" sz="4000" dirty="0" smtClean="0">
                <a:solidFill>
                  <a:srgbClr val="0000FF"/>
                </a:solidFill>
              </a:rPr>
              <a:t>IE: </a:t>
            </a:r>
            <a:r>
              <a:rPr lang="hu-HU" sz="4000" dirty="0"/>
              <a:t>QA systems and implementation are generally viewed as adding to current </a:t>
            </a:r>
            <a:r>
              <a:rPr lang="hu-HU" sz="4000" dirty="0">
                <a:solidFill>
                  <a:srgbClr val="FFFF00"/>
                </a:solidFill>
              </a:rPr>
              <a:t>heavy workloads, </a:t>
            </a:r>
            <a:r>
              <a:rPr lang="hu-HU" sz="4000" dirty="0"/>
              <a:t>and presumably </a:t>
            </a:r>
            <a:r>
              <a:rPr lang="hu-HU" sz="4000" dirty="0">
                <a:solidFill>
                  <a:srgbClr val="FFFF00"/>
                </a:solidFill>
              </a:rPr>
              <a:t>not adding sufficient value </a:t>
            </a:r>
            <a:r>
              <a:rPr lang="hu-HU" sz="4000" dirty="0"/>
              <a:t>to making time for them.</a:t>
            </a:r>
            <a:endParaRPr lang="it-IT" sz="4000" dirty="0"/>
          </a:p>
          <a:p>
            <a:r>
              <a:rPr lang="en-GB" sz="4000" dirty="0" smtClean="0">
                <a:solidFill>
                  <a:srgbClr val="0000FF"/>
                </a:solidFill>
              </a:rPr>
              <a:t>SP: </a:t>
            </a:r>
            <a:r>
              <a:rPr lang="en-GB" sz="4000" dirty="0"/>
              <a:t>Unfortunately reluctance of teachers exists due to </a:t>
            </a:r>
            <a:r>
              <a:rPr lang="en-GB" sz="4000" dirty="0">
                <a:solidFill>
                  <a:srgbClr val="FFFF00"/>
                </a:solidFill>
              </a:rPr>
              <a:t>overload</a:t>
            </a:r>
            <a:r>
              <a:rPr lang="en-GB" sz="4000" dirty="0"/>
              <a:t> (85%), </a:t>
            </a:r>
            <a:r>
              <a:rPr lang="en-GB" sz="4000" dirty="0">
                <a:solidFill>
                  <a:srgbClr val="FFFF00"/>
                </a:solidFill>
              </a:rPr>
              <a:t>lack of belief in QA</a:t>
            </a:r>
            <a:r>
              <a:rPr lang="en-GB" sz="4000" dirty="0"/>
              <a:t> (73%) and </a:t>
            </a:r>
            <a:r>
              <a:rPr lang="en-GB" sz="4000" dirty="0">
                <a:solidFill>
                  <a:srgbClr val="FFFF00"/>
                </a:solidFill>
              </a:rPr>
              <a:t>costs of external assessment</a:t>
            </a:r>
            <a:r>
              <a:rPr lang="en-GB" sz="4000" dirty="0"/>
              <a:t> (69%). </a:t>
            </a:r>
            <a:endParaRPr lang="en-GB" sz="4000" dirty="0" smtClean="0"/>
          </a:p>
          <a:p>
            <a:r>
              <a:rPr lang="en-GB" sz="4000" dirty="0">
                <a:solidFill>
                  <a:srgbClr val="3366FF"/>
                </a:solidFill>
              </a:rPr>
              <a:t>IT: </a:t>
            </a:r>
            <a:r>
              <a:rPr lang="hu-HU" sz="4000" dirty="0"/>
              <a:t>The following circumstances hold mostly back work on the field of quality assurance</a:t>
            </a:r>
            <a:r>
              <a:rPr lang="hu-HU" sz="4000" dirty="0">
                <a:solidFill>
                  <a:srgbClr val="FFFF00"/>
                </a:solidFill>
              </a:rPr>
              <a:t>: </a:t>
            </a:r>
            <a:r>
              <a:rPr lang="hu-HU" sz="4000" dirty="0" smtClean="0">
                <a:solidFill>
                  <a:srgbClr val="FFFF00"/>
                </a:solidFill>
              </a:rPr>
              <a:t>preparation </a:t>
            </a:r>
            <a:r>
              <a:rPr lang="hu-HU" sz="4000" dirty="0">
                <a:solidFill>
                  <a:srgbClr val="FFFF00"/>
                </a:solidFill>
              </a:rPr>
              <a:t>for external assessments, which are often onerous and overly formal (54%)</a:t>
            </a:r>
            <a:r>
              <a:rPr lang="hu-HU" sz="4000" dirty="0" smtClean="0">
                <a:solidFill>
                  <a:srgbClr val="FFFF00"/>
                </a:solidFill>
              </a:rPr>
              <a:t>.</a:t>
            </a:r>
            <a:endParaRPr lang="en-GB" dirty="0"/>
          </a:p>
          <a:p>
            <a:endParaRPr lang="en-GB" dirty="0">
              <a:solidFill>
                <a:srgbClr val="FFFFFF"/>
              </a:solidFill>
            </a:endParaRPr>
          </a:p>
          <a:p>
            <a:endParaRPr lang="it-IT" dirty="0"/>
          </a:p>
        </p:txBody>
      </p:sp>
      <p:sp>
        <p:nvSpPr>
          <p:cNvPr id="4" name="Rettangolo 3"/>
          <p:cNvSpPr/>
          <p:nvPr/>
        </p:nvSpPr>
        <p:spPr>
          <a:xfrm>
            <a:off x="-1" y="14649"/>
            <a:ext cx="10117535" cy="646331"/>
          </a:xfrm>
          <a:prstGeom prst="rect">
            <a:avLst/>
          </a:prstGeom>
        </p:spPr>
        <p:txBody>
          <a:bodyPr wrap="square">
            <a:spAutoFit/>
          </a:bodyPr>
          <a:lstStyle/>
          <a:p>
            <a:pPr algn="l"/>
            <a:r>
              <a:rPr lang="en-US" dirty="0">
                <a:solidFill>
                  <a:schemeClr val="accent6"/>
                </a:solidFill>
              </a:rPr>
              <a:t>Section 4: Quality Assurance Experiences</a:t>
            </a:r>
            <a:endParaRPr lang="it-IT" dirty="0">
              <a:solidFill>
                <a:schemeClr val="accent6"/>
              </a:solidFill>
            </a:endParaRPr>
          </a:p>
        </p:txBody>
      </p:sp>
    </p:spTree>
    <p:extLst>
      <p:ext uri="{BB962C8B-B14F-4D97-AF65-F5344CB8AC3E}">
        <p14:creationId xmlns:p14="http://schemas.microsoft.com/office/powerpoint/2010/main" val="305807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Methods</a:t>
            </a:r>
            <a:r>
              <a:rPr lang="it-IT" dirty="0" smtClean="0"/>
              <a:t>/</a:t>
            </a:r>
            <a:r>
              <a:rPr lang="it-IT" dirty="0" err="1" smtClean="0"/>
              <a:t>tools</a:t>
            </a:r>
            <a:r>
              <a:rPr lang="it-IT" dirty="0" smtClean="0"/>
              <a:t> </a:t>
            </a:r>
            <a:r>
              <a:rPr lang="it-IT" dirty="0" err="1" smtClean="0"/>
              <a:t>already</a:t>
            </a:r>
            <a:r>
              <a:rPr lang="it-IT" dirty="0" smtClean="0"/>
              <a:t> </a:t>
            </a:r>
            <a:r>
              <a:rPr lang="it-IT" dirty="0" err="1" smtClean="0"/>
              <a:t>used</a:t>
            </a:r>
            <a:endParaRPr lang="it-IT" dirty="0"/>
          </a:p>
        </p:txBody>
      </p:sp>
      <p:sp>
        <p:nvSpPr>
          <p:cNvPr id="3" name="Segnaposto contenuto 2"/>
          <p:cNvSpPr>
            <a:spLocks noGrp="1"/>
          </p:cNvSpPr>
          <p:nvPr>
            <p:ph idx="1"/>
          </p:nvPr>
        </p:nvSpPr>
        <p:spPr/>
        <p:txBody>
          <a:bodyPr>
            <a:normAutofit fontScale="70000" lnSpcReduction="20000"/>
          </a:bodyPr>
          <a:lstStyle/>
          <a:p>
            <a:r>
              <a:rPr lang="hu-HU" dirty="0" smtClean="0">
                <a:solidFill>
                  <a:srgbClr val="3366FF"/>
                </a:solidFill>
              </a:rPr>
              <a:t>HU: </a:t>
            </a:r>
            <a:r>
              <a:rPr lang="hu-HU" dirty="0" smtClean="0"/>
              <a:t>Most </a:t>
            </a:r>
            <a:r>
              <a:rPr lang="hu-HU" dirty="0"/>
              <a:t>commonly used methods from the quality assurance toolkit are the </a:t>
            </a:r>
            <a:r>
              <a:rPr lang="hu-HU" dirty="0">
                <a:solidFill>
                  <a:srgbClr val="9BBB59"/>
                </a:solidFill>
              </a:rPr>
              <a:t>brainstorming</a:t>
            </a:r>
            <a:r>
              <a:rPr lang="hu-HU" dirty="0"/>
              <a:t> and the </a:t>
            </a:r>
            <a:r>
              <a:rPr lang="hu-HU" dirty="0">
                <a:solidFill>
                  <a:srgbClr val="9BBB59"/>
                </a:solidFill>
              </a:rPr>
              <a:t>PDCA-cycle </a:t>
            </a:r>
            <a:r>
              <a:rPr lang="hu-HU" dirty="0"/>
              <a:t>(</a:t>
            </a:r>
            <a:r>
              <a:rPr lang="hu-HU" dirty="0">
                <a:solidFill>
                  <a:schemeClr val="accent2"/>
                </a:solidFill>
              </a:rPr>
              <a:t>force field analysis </a:t>
            </a:r>
            <a:r>
              <a:rPr lang="hu-HU" dirty="0"/>
              <a:t>is unknown to almost half of the respondents)</a:t>
            </a:r>
          </a:p>
          <a:p>
            <a:r>
              <a:rPr lang="en-GB" dirty="0" smtClean="0">
                <a:solidFill>
                  <a:srgbClr val="3366FF"/>
                </a:solidFill>
              </a:rPr>
              <a:t>IE: </a:t>
            </a:r>
            <a:r>
              <a:rPr lang="en-GB" dirty="0"/>
              <a:t>Use of these tools and methods is not common for the majority of respondents</a:t>
            </a:r>
            <a:r>
              <a:rPr lang="hu-HU" dirty="0"/>
              <a:t>.</a:t>
            </a:r>
            <a:endParaRPr lang="it-IT" dirty="0"/>
          </a:p>
          <a:p>
            <a:r>
              <a:rPr lang="en-GB" dirty="0" smtClean="0">
                <a:solidFill>
                  <a:srgbClr val="3366FF"/>
                </a:solidFill>
              </a:rPr>
              <a:t>SP: </a:t>
            </a:r>
            <a:r>
              <a:rPr lang="en-GB" dirty="0" smtClean="0"/>
              <a:t>Most </a:t>
            </a:r>
            <a:r>
              <a:rPr lang="en-GB" dirty="0"/>
              <a:t>commonly used methods from the quality assurance toolkit are </a:t>
            </a:r>
            <a:r>
              <a:rPr lang="en-GB" dirty="0">
                <a:solidFill>
                  <a:srgbClr val="FFFF00"/>
                </a:solidFill>
              </a:rPr>
              <a:t>flow charts </a:t>
            </a:r>
            <a:r>
              <a:rPr lang="en-GB" dirty="0"/>
              <a:t>(67%) and </a:t>
            </a:r>
            <a:r>
              <a:rPr lang="en-GB" dirty="0">
                <a:solidFill>
                  <a:srgbClr val="FFFF00"/>
                </a:solidFill>
              </a:rPr>
              <a:t>brainstorming</a:t>
            </a:r>
            <a:r>
              <a:rPr lang="en-GB" dirty="0"/>
              <a:t> (63%) while the </a:t>
            </a:r>
            <a:r>
              <a:rPr lang="en-GB" dirty="0">
                <a:solidFill>
                  <a:srgbClr val="FFFF00"/>
                </a:solidFill>
              </a:rPr>
              <a:t>PDCA-cycle </a:t>
            </a:r>
            <a:r>
              <a:rPr lang="en-GB" dirty="0"/>
              <a:t>and </a:t>
            </a:r>
            <a:r>
              <a:rPr lang="en-GB" dirty="0">
                <a:solidFill>
                  <a:srgbClr val="FFFF00"/>
                </a:solidFill>
              </a:rPr>
              <a:t>force field analysis </a:t>
            </a:r>
            <a:r>
              <a:rPr lang="en-GB" dirty="0"/>
              <a:t>are rarely used. </a:t>
            </a:r>
          </a:p>
          <a:p>
            <a:r>
              <a:rPr lang="hu-HU" dirty="0" smtClean="0">
                <a:solidFill>
                  <a:srgbClr val="3366FF"/>
                </a:solidFill>
              </a:rPr>
              <a:t>IT: </a:t>
            </a:r>
            <a:r>
              <a:rPr lang="hu-HU" dirty="0" smtClean="0"/>
              <a:t>The </a:t>
            </a:r>
            <a:r>
              <a:rPr lang="hu-HU" dirty="0"/>
              <a:t>most popular tools and methods regulary used are the </a:t>
            </a:r>
            <a:r>
              <a:rPr lang="hu-HU" dirty="0">
                <a:solidFill>
                  <a:srgbClr val="FFFF00"/>
                </a:solidFill>
              </a:rPr>
              <a:t>brainstorming</a:t>
            </a:r>
            <a:r>
              <a:rPr lang="hu-HU" dirty="0"/>
              <a:t> (24%) and the </a:t>
            </a:r>
            <a:r>
              <a:rPr lang="hu-HU" dirty="0">
                <a:solidFill>
                  <a:srgbClr val="FFFF00"/>
                </a:solidFill>
              </a:rPr>
              <a:t>Flow charts </a:t>
            </a:r>
            <a:r>
              <a:rPr lang="hu-HU" dirty="0"/>
              <a:t>(25%).</a:t>
            </a:r>
            <a:r>
              <a:rPr lang="it-IT" dirty="0"/>
              <a:t> </a:t>
            </a:r>
            <a:endParaRPr lang="it-IT" dirty="0" smtClean="0"/>
          </a:p>
          <a:p>
            <a:endParaRPr lang="it-IT" dirty="0">
              <a:solidFill>
                <a:srgbClr val="9BBB59"/>
              </a:solidFill>
            </a:endParaRPr>
          </a:p>
          <a:p>
            <a:r>
              <a:rPr lang="hu-HU" dirty="0"/>
              <a:t>Only a small </a:t>
            </a:r>
            <a:r>
              <a:rPr lang="hu-HU" dirty="0" smtClean="0"/>
              <a:t>percentage of </a:t>
            </a:r>
            <a:r>
              <a:rPr lang="hu-HU" dirty="0"/>
              <a:t>the responders are using some kind of Quality </a:t>
            </a:r>
            <a:r>
              <a:rPr lang="hu-HU" dirty="0" smtClean="0"/>
              <a:t>software</a:t>
            </a:r>
            <a:r>
              <a:rPr lang="hu-HU" dirty="0"/>
              <a:t> </a:t>
            </a:r>
            <a:r>
              <a:rPr lang="hu-HU" dirty="0" smtClean="0"/>
              <a:t>(e.g. MS </a:t>
            </a:r>
            <a:r>
              <a:rPr lang="it-IT" dirty="0" smtClean="0"/>
              <a:t>Project)</a:t>
            </a:r>
            <a:endParaRPr lang="it-IT" dirty="0"/>
          </a:p>
          <a:p>
            <a:endParaRPr lang="it-IT" dirty="0"/>
          </a:p>
        </p:txBody>
      </p:sp>
      <p:sp>
        <p:nvSpPr>
          <p:cNvPr id="4" name="Rettangolo 3"/>
          <p:cNvSpPr/>
          <p:nvPr/>
        </p:nvSpPr>
        <p:spPr>
          <a:xfrm>
            <a:off x="-1" y="14649"/>
            <a:ext cx="10117535" cy="646331"/>
          </a:xfrm>
          <a:prstGeom prst="rect">
            <a:avLst/>
          </a:prstGeom>
        </p:spPr>
        <p:txBody>
          <a:bodyPr wrap="square">
            <a:spAutoFit/>
          </a:bodyPr>
          <a:lstStyle/>
          <a:p>
            <a:pPr algn="l"/>
            <a:r>
              <a:rPr lang="en-US" dirty="0">
                <a:solidFill>
                  <a:schemeClr val="accent6"/>
                </a:solidFill>
              </a:rPr>
              <a:t>Section 4: Quality Assurance Experiences</a:t>
            </a:r>
            <a:endParaRPr lang="it-IT" dirty="0">
              <a:solidFill>
                <a:schemeClr val="accent6"/>
              </a:solidFill>
            </a:endParaRPr>
          </a:p>
        </p:txBody>
      </p:sp>
    </p:spTree>
    <p:extLst>
      <p:ext uri="{BB962C8B-B14F-4D97-AF65-F5344CB8AC3E}">
        <p14:creationId xmlns:p14="http://schemas.microsoft.com/office/powerpoint/2010/main" val="2598144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hu-HU" dirty="0">
                <a:solidFill>
                  <a:srgbClr val="FFFF00"/>
                </a:solidFill>
              </a:rPr>
              <a:t>Section 5: Requirements</a:t>
            </a:r>
            <a:r>
              <a:rPr lang="it-IT" dirty="0">
                <a:solidFill>
                  <a:srgbClr val="FFFF00"/>
                </a:solidFill>
              </a:rPr>
              <a:t> </a:t>
            </a:r>
          </a:p>
        </p:txBody>
      </p:sp>
      <p:sp>
        <p:nvSpPr>
          <p:cNvPr id="3" name="Segnaposto testo 2"/>
          <p:cNvSpPr>
            <a:spLocks noGrp="1"/>
          </p:cNvSpPr>
          <p:nvPr>
            <p:ph type="body" idx="1"/>
          </p:nvPr>
        </p:nvSpPr>
        <p:spPr/>
        <p:txBody>
          <a:bodyPr/>
          <a:lstStyle/>
          <a:p>
            <a:r>
              <a:rPr lang="it-IT" dirty="0" err="1" smtClean="0"/>
              <a:t>Expectations</a:t>
            </a:r>
            <a:r>
              <a:rPr lang="it-IT" dirty="0" smtClean="0"/>
              <a:t> and </a:t>
            </a:r>
            <a:r>
              <a:rPr lang="it-IT" dirty="0" err="1" smtClean="0"/>
              <a:t>requirements</a:t>
            </a:r>
            <a:r>
              <a:rPr lang="it-IT" dirty="0" smtClean="0"/>
              <a:t> </a:t>
            </a:r>
            <a:r>
              <a:rPr lang="it-IT" dirty="0" err="1" smtClean="0"/>
              <a:t>towards</a:t>
            </a:r>
            <a:r>
              <a:rPr lang="it-IT" dirty="0" smtClean="0"/>
              <a:t> the </a:t>
            </a:r>
            <a:r>
              <a:rPr lang="it-IT" dirty="0" err="1" smtClean="0"/>
              <a:t>OpenQaSS</a:t>
            </a:r>
            <a:r>
              <a:rPr lang="it-IT" dirty="0" smtClean="0"/>
              <a:t> </a:t>
            </a:r>
            <a:r>
              <a:rPr lang="it-IT" dirty="0" err="1" smtClean="0"/>
              <a:t>toolkit</a:t>
            </a:r>
            <a:endParaRPr lang="it-IT" dirty="0"/>
          </a:p>
        </p:txBody>
      </p:sp>
      <p:sp>
        <p:nvSpPr>
          <p:cNvPr id="4" name="CasellaDiTesto 3"/>
          <p:cNvSpPr txBox="1"/>
          <p:nvPr/>
        </p:nvSpPr>
        <p:spPr>
          <a:xfrm>
            <a:off x="3780792" y="9260938"/>
            <a:ext cx="4482316" cy="369332"/>
          </a:xfrm>
          <a:prstGeom prst="rect">
            <a:avLst/>
          </a:prstGeom>
          <a:noFill/>
        </p:spPr>
        <p:txBody>
          <a:bodyPr wrap="none" rtlCol="0">
            <a:spAutoFit/>
          </a:bodyPr>
          <a:lstStyle/>
          <a:p>
            <a:r>
              <a:rPr lang="it-IT" sz="1800" dirty="0" smtClean="0"/>
              <a:t>Giovanni Fulantelli – </a:t>
            </a:r>
            <a:r>
              <a:rPr lang="it-IT" sz="1800" dirty="0" err="1" smtClean="0"/>
              <a:t>Edinburgh</a:t>
            </a:r>
            <a:r>
              <a:rPr lang="it-IT" sz="1800" dirty="0" smtClean="0"/>
              <a:t> 2-3 </a:t>
            </a:r>
            <a:r>
              <a:rPr lang="it-IT" sz="1800" dirty="0" err="1" smtClean="0"/>
              <a:t>June</a:t>
            </a:r>
            <a:r>
              <a:rPr lang="it-IT" sz="1800" dirty="0" smtClean="0"/>
              <a:t> 2016</a:t>
            </a:r>
            <a:endParaRPr lang="it-IT" sz="1800" dirty="0"/>
          </a:p>
        </p:txBody>
      </p:sp>
      <p:pic>
        <p:nvPicPr>
          <p:cNvPr id="5" name="Immagine 4"/>
          <p:cNvPicPr>
            <a:picLocks noChangeAspect="1"/>
          </p:cNvPicPr>
          <p:nvPr/>
        </p:nvPicPr>
        <p:blipFill>
          <a:blip r:embed="rId2"/>
          <a:stretch>
            <a:fillRect/>
          </a:stretch>
        </p:blipFill>
        <p:spPr>
          <a:xfrm>
            <a:off x="12043907" y="8876487"/>
            <a:ext cx="960893" cy="862843"/>
          </a:xfrm>
          <a:prstGeom prst="rect">
            <a:avLst/>
          </a:prstGeom>
        </p:spPr>
      </p:pic>
    </p:spTree>
    <p:extLst>
      <p:ext uri="{BB962C8B-B14F-4D97-AF65-F5344CB8AC3E}">
        <p14:creationId xmlns:p14="http://schemas.microsoft.com/office/powerpoint/2010/main" val="259670960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Diagram 16"/>
          <p:cNvGraphicFramePr/>
          <p:nvPr>
            <p:extLst>
              <p:ext uri="{D42A27DB-BD31-4B8C-83A1-F6EECF244321}">
                <p14:modId xmlns:p14="http://schemas.microsoft.com/office/powerpoint/2010/main" val="1674383909"/>
              </p:ext>
            </p:extLst>
          </p:nvPr>
        </p:nvGraphicFramePr>
        <p:xfrm>
          <a:off x="2509337" y="4312882"/>
          <a:ext cx="7263771" cy="4818954"/>
        </p:xfrm>
        <a:graphic>
          <a:graphicData uri="http://schemas.openxmlformats.org/drawingml/2006/chart">
            <c:chart xmlns:c="http://schemas.openxmlformats.org/drawingml/2006/chart" xmlns:r="http://schemas.openxmlformats.org/officeDocument/2006/relationships" r:id="rId2"/>
          </a:graphicData>
        </a:graphic>
      </p:graphicFrame>
      <p:sp>
        <p:nvSpPr>
          <p:cNvPr id="2" name="Titolo 1"/>
          <p:cNvSpPr>
            <a:spLocks noGrp="1"/>
          </p:cNvSpPr>
          <p:nvPr>
            <p:ph type="title"/>
          </p:nvPr>
        </p:nvSpPr>
        <p:spPr/>
        <p:txBody>
          <a:bodyPr>
            <a:normAutofit fontScale="90000"/>
          </a:bodyPr>
          <a:lstStyle/>
          <a:p>
            <a:r>
              <a:rPr lang="hu-HU" sz="4900" b="1" dirty="0"/>
              <a:t>Which of these quality approaches is considered most suitable for your school?</a:t>
            </a:r>
            <a:r>
              <a:rPr lang="it-IT" sz="4900" b="1" dirty="0"/>
              <a:t/>
            </a:r>
            <a:br>
              <a:rPr lang="it-IT" sz="4900" b="1" dirty="0"/>
            </a:br>
            <a:endParaRPr lang="it-IT" sz="4900" dirty="0"/>
          </a:p>
        </p:txBody>
      </p:sp>
      <p:graphicFrame>
        <p:nvGraphicFramePr>
          <p:cNvPr id="20" name="Diagram 79"/>
          <p:cNvGraphicFramePr/>
          <p:nvPr>
            <p:extLst>
              <p:ext uri="{D42A27DB-BD31-4B8C-83A1-F6EECF244321}">
                <p14:modId xmlns:p14="http://schemas.microsoft.com/office/powerpoint/2010/main" val="3217663813"/>
              </p:ext>
            </p:extLst>
          </p:nvPr>
        </p:nvGraphicFramePr>
        <p:xfrm>
          <a:off x="5362772" y="5551413"/>
          <a:ext cx="5581650" cy="32448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Object28"/>
          <p:cNvGraphicFramePr/>
          <p:nvPr>
            <p:extLst>
              <p:ext uri="{D42A27DB-BD31-4B8C-83A1-F6EECF244321}">
                <p14:modId xmlns:p14="http://schemas.microsoft.com/office/powerpoint/2010/main" val="1096647151"/>
              </p:ext>
            </p:extLst>
          </p:nvPr>
        </p:nvGraphicFramePr>
        <p:xfrm>
          <a:off x="-976373" y="5551413"/>
          <a:ext cx="5462905" cy="32099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3" name="Diagram 64"/>
          <p:cNvGraphicFramePr/>
          <p:nvPr>
            <p:extLst>
              <p:ext uri="{D42A27DB-BD31-4B8C-83A1-F6EECF244321}">
                <p14:modId xmlns:p14="http://schemas.microsoft.com/office/powerpoint/2010/main" val="834581548"/>
              </p:ext>
            </p:extLst>
          </p:nvPr>
        </p:nvGraphicFramePr>
        <p:xfrm>
          <a:off x="8645487" y="5430390"/>
          <a:ext cx="5398135" cy="3308985"/>
        </p:xfrm>
        <a:graphic>
          <a:graphicData uri="http://schemas.openxmlformats.org/drawingml/2006/chart">
            <c:chart xmlns:c="http://schemas.openxmlformats.org/drawingml/2006/chart" xmlns:r="http://schemas.openxmlformats.org/officeDocument/2006/relationships" r:id="rId5"/>
          </a:graphicData>
        </a:graphic>
      </p:graphicFrame>
      <p:sp>
        <p:nvSpPr>
          <p:cNvPr id="48" name="Rettangolo 47"/>
          <p:cNvSpPr/>
          <p:nvPr/>
        </p:nvSpPr>
        <p:spPr>
          <a:xfrm>
            <a:off x="650240" y="2016196"/>
            <a:ext cx="12007441" cy="1200329"/>
          </a:xfrm>
          <a:prstGeom prst="rect">
            <a:avLst/>
          </a:prstGeom>
        </p:spPr>
        <p:txBody>
          <a:bodyPr wrap="square">
            <a:spAutoFit/>
          </a:bodyPr>
          <a:lstStyle/>
          <a:p>
            <a:pPr algn="l"/>
            <a:r>
              <a:rPr lang="en-US" dirty="0"/>
              <a:t>Self-assessment of quality: the school assesses processes and indicators to inspire further </a:t>
            </a:r>
            <a:r>
              <a:rPr lang="en-US" dirty="0" smtClean="0"/>
              <a:t>improvement</a:t>
            </a:r>
            <a:endParaRPr lang="it-IT" dirty="0"/>
          </a:p>
        </p:txBody>
      </p:sp>
      <p:sp>
        <p:nvSpPr>
          <p:cNvPr id="51" name="Rettangolo 50"/>
          <p:cNvSpPr/>
          <p:nvPr/>
        </p:nvSpPr>
        <p:spPr>
          <a:xfrm>
            <a:off x="150687" y="2238619"/>
            <a:ext cx="499553" cy="452029"/>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2" name="CasellaDiTesto 51"/>
          <p:cNvSpPr txBox="1"/>
          <p:nvPr/>
        </p:nvSpPr>
        <p:spPr>
          <a:xfrm>
            <a:off x="650240" y="3316706"/>
            <a:ext cx="9918100" cy="646331"/>
          </a:xfrm>
          <a:prstGeom prst="rect">
            <a:avLst/>
          </a:prstGeom>
          <a:noFill/>
        </p:spPr>
        <p:txBody>
          <a:bodyPr wrap="none" rtlCol="0">
            <a:spAutoFit/>
          </a:bodyPr>
          <a:lstStyle/>
          <a:p>
            <a:r>
              <a:rPr lang="en-US" dirty="0"/>
              <a:t>Oriented to possible external audits by a third-party</a:t>
            </a:r>
            <a:r>
              <a:rPr lang="it-IT" dirty="0"/>
              <a:t> </a:t>
            </a:r>
          </a:p>
        </p:txBody>
      </p:sp>
      <p:sp>
        <p:nvSpPr>
          <p:cNvPr id="53" name="Rettangolo 52"/>
          <p:cNvSpPr/>
          <p:nvPr/>
        </p:nvSpPr>
        <p:spPr>
          <a:xfrm>
            <a:off x="150687" y="3511008"/>
            <a:ext cx="499553" cy="452029"/>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4" name="CasellaDiTesto 53"/>
          <p:cNvSpPr txBox="1"/>
          <p:nvPr/>
        </p:nvSpPr>
        <p:spPr>
          <a:xfrm>
            <a:off x="650240" y="4415353"/>
            <a:ext cx="1076437" cy="646331"/>
          </a:xfrm>
          <a:prstGeom prst="rect">
            <a:avLst/>
          </a:prstGeom>
          <a:noFill/>
        </p:spPr>
        <p:txBody>
          <a:bodyPr wrap="none" rtlCol="0">
            <a:spAutoFit/>
          </a:bodyPr>
          <a:lstStyle/>
          <a:p>
            <a:r>
              <a:rPr lang="it-IT" dirty="0" err="1" smtClean="0"/>
              <a:t>Both</a:t>
            </a:r>
            <a:endParaRPr lang="it-IT" dirty="0"/>
          </a:p>
        </p:txBody>
      </p:sp>
      <p:sp>
        <p:nvSpPr>
          <p:cNvPr id="55" name="Rettangolo 54"/>
          <p:cNvSpPr/>
          <p:nvPr/>
        </p:nvSpPr>
        <p:spPr>
          <a:xfrm>
            <a:off x="150687" y="4566028"/>
            <a:ext cx="499553" cy="452029"/>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6" name="CasellaDiTesto 55"/>
          <p:cNvSpPr txBox="1"/>
          <p:nvPr/>
        </p:nvSpPr>
        <p:spPr>
          <a:xfrm>
            <a:off x="1365634" y="5107961"/>
            <a:ext cx="768510" cy="646331"/>
          </a:xfrm>
          <a:prstGeom prst="rect">
            <a:avLst/>
          </a:prstGeom>
          <a:noFill/>
        </p:spPr>
        <p:txBody>
          <a:bodyPr wrap="none" rtlCol="0">
            <a:spAutoFit/>
          </a:bodyPr>
          <a:lstStyle/>
          <a:p>
            <a:r>
              <a:rPr lang="it-IT" dirty="0" smtClean="0">
                <a:solidFill>
                  <a:srgbClr val="FF0000"/>
                </a:solidFill>
              </a:rPr>
              <a:t>HU</a:t>
            </a:r>
            <a:endParaRPr lang="it-IT" dirty="0">
              <a:solidFill>
                <a:srgbClr val="FF0000"/>
              </a:solidFill>
            </a:endParaRPr>
          </a:p>
        </p:txBody>
      </p:sp>
      <p:sp>
        <p:nvSpPr>
          <p:cNvPr id="57" name="CasellaDiTesto 56"/>
          <p:cNvSpPr txBox="1"/>
          <p:nvPr/>
        </p:nvSpPr>
        <p:spPr>
          <a:xfrm>
            <a:off x="4693902" y="5107961"/>
            <a:ext cx="526406" cy="646331"/>
          </a:xfrm>
          <a:prstGeom prst="rect">
            <a:avLst/>
          </a:prstGeom>
          <a:noFill/>
        </p:spPr>
        <p:txBody>
          <a:bodyPr wrap="none" rtlCol="0">
            <a:spAutoFit/>
          </a:bodyPr>
          <a:lstStyle/>
          <a:p>
            <a:r>
              <a:rPr lang="it-IT" dirty="0" smtClean="0">
                <a:solidFill>
                  <a:srgbClr val="FF0000"/>
                </a:solidFill>
              </a:rPr>
              <a:t>IE</a:t>
            </a:r>
            <a:endParaRPr lang="it-IT" dirty="0">
              <a:solidFill>
                <a:srgbClr val="FF0000"/>
              </a:solidFill>
            </a:endParaRPr>
          </a:p>
        </p:txBody>
      </p:sp>
      <p:sp>
        <p:nvSpPr>
          <p:cNvPr id="58" name="CasellaDiTesto 57"/>
          <p:cNvSpPr txBox="1"/>
          <p:nvPr/>
        </p:nvSpPr>
        <p:spPr>
          <a:xfrm>
            <a:off x="7835955" y="5107224"/>
            <a:ext cx="635285" cy="646331"/>
          </a:xfrm>
          <a:prstGeom prst="rect">
            <a:avLst/>
          </a:prstGeom>
          <a:noFill/>
        </p:spPr>
        <p:txBody>
          <a:bodyPr wrap="none" rtlCol="0">
            <a:spAutoFit/>
          </a:bodyPr>
          <a:lstStyle/>
          <a:p>
            <a:r>
              <a:rPr lang="it-IT" dirty="0" smtClean="0">
                <a:solidFill>
                  <a:srgbClr val="FF0000"/>
                </a:solidFill>
              </a:rPr>
              <a:t>SP</a:t>
            </a:r>
            <a:endParaRPr lang="it-IT" dirty="0">
              <a:solidFill>
                <a:srgbClr val="FF0000"/>
              </a:solidFill>
            </a:endParaRPr>
          </a:p>
        </p:txBody>
      </p:sp>
      <p:sp>
        <p:nvSpPr>
          <p:cNvPr id="59" name="CasellaDiTesto 58"/>
          <p:cNvSpPr txBox="1"/>
          <p:nvPr/>
        </p:nvSpPr>
        <p:spPr>
          <a:xfrm>
            <a:off x="11091885" y="5044820"/>
            <a:ext cx="525955" cy="646331"/>
          </a:xfrm>
          <a:prstGeom prst="rect">
            <a:avLst/>
          </a:prstGeom>
          <a:noFill/>
        </p:spPr>
        <p:txBody>
          <a:bodyPr wrap="none" rtlCol="0">
            <a:spAutoFit/>
          </a:bodyPr>
          <a:lstStyle/>
          <a:p>
            <a:r>
              <a:rPr lang="it-IT" dirty="0" smtClean="0">
                <a:solidFill>
                  <a:srgbClr val="FF0000"/>
                </a:solidFill>
              </a:rPr>
              <a:t>IT</a:t>
            </a:r>
            <a:endParaRPr lang="it-IT" dirty="0">
              <a:solidFill>
                <a:srgbClr val="FF0000"/>
              </a:solidFill>
            </a:endParaRPr>
          </a:p>
        </p:txBody>
      </p:sp>
    </p:spTree>
    <p:extLst>
      <p:ext uri="{BB962C8B-B14F-4D97-AF65-F5344CB8AC3E}">
        <p14:creationId xmlns:p14="http://schemas.microsoft.com/office/powerpoint/2010/main" val="327895617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png"/></Relationships>
</file>

<file path=ppt/theme/theme1.xml><?xml version="1.0" encoding="utf-8"?>
<a:theme xmlns:a="http://schemas.openxmlformats.org/drawingml/2006/main" name="Ne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Nero .thmx</Template>
  <TotalTime>208085</TotalTime>
  <Words>1230</Words>
  <Application>Microsoft Office PowerPoint</Application>
  <PresentationFormat>Personalizzato</PresentationFormat>
  <Paragraphs>126</Paragraphs>
  <Slides>17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17</vt:i4>
      </vt:variant>
    </vt:vector>
  </HeadingPairs>
  <TitlesOfParts>
    <vt:vector size="22" baseType="lpstr">
      <vt:lpstr>Arial</vt:lpstr>
      <vt:lpstr>Avenir Roman</vt:lpstr>
      <vt:lpstr>Calibri</vt:lpstr>
      <vt:lpstr>Helvetica Light</vt:lpstr>
      <vt:lpstr>Nero</vt:lpstr>
      <vt:lpstr>OpenQAsS O2  O2 –  Teachers’ Requirements against OpenQAsS   Project level summary of the survey </vt:lpstr>
      <vt:lpstr>Survey structure</vt:lpstr>
      <vt:lpstr>Survey structure</vt:lpstr>
      <vt:lpstr>Survey structure</vt:lpstr>
      <vt:lpstr>QA system attitude</vt:lpstr>
      <vt:lpstr>QA resistance</vt:lpstr>
      <vt:lpstr>Methods/tools already used</vt:lpstr>
      <vt:lpstr>Section 5: Requirements </vt:lpstr>
      <vt:lpstr>Which of these quality approaches is considered most suitable for your school? </vt:lpstr>
      <vt:lpstr>Do you consider it important that the Quality Assurance System supports uploading evidence (documents, reports, etc.) to justify each assessment item?</vt:lpstr>
      <vt:lpstr>Which activities could be supported by a IT-based Quality Assurance System?</vt:lpstr>
      <vt:lpstr>Top 7 activities/processes that are considered to be most important to implement a Quality Assurance process in a school </vt:lpstr>
      <vt:lpstr>Do you use any other IT tool for Quality Assurance System? Please specify which tool If you use any other IT tool for Quality Assurance System, can you specify for which activity? </vt:lpstr>
      <vt:lpstr>What would help you in your Quality Assurance work? </vt:lpstr>
      <vt:lpstr>Have you heard of the European quality assurance initiative, called EQAVET?</vt:lpstr>
      <vt:lpstr>Section 6: IQAM course</vt:lpstr>
      <vt:lpstr>Would you be interested in participating in this course at your school or  local venue, and obtaining the international IQAM qualification?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O1 - QA System in the practice _x0017_the European VET institutions</dc:title>
  <cp:lastModifiedBy>Fulantelli Giovanni</cp:lastModifiedBy>
  <cp:revision>157</cp:revision>
  <dcterms:modified xsi:type="dcterms:W3CDTF">2016-06-10T17:52:14Z</dcterms:modified>
</cp:coreProperties>
</file>