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5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6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7.xml" ContentType="application/vnd.openxmlformats-officedocument.presentationml.notesSlide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notesSlides/notesSlide8.xml" ContentType="application/vnd.openxmlformats-officedocument.presentationml.notesSlide+xml"/>
  <Override PartName="/ppt/charts/chart13.xml" ContentType="application/vnd.openxmlformats-officedocument.drawingml.chart+xml"/>
  <Override PartName="/ppt/drawings/drawing1.xml" ContentType="application/vnd.openxmlformats-officedocument.drawingml.chartshapes+xml"/>
  <Override PartName="/ppt/notesSlides/notesSlide9.xml" ContentType="application/vnd.openxmlformats-officedocument.presentationml.notesSlide+xml"/>
  <Override PartName="/ppt/charts/chart14.xml" ContentType="application/vnd.openxmlformats-officedocument.drawingml.chart+xml"/>
  <Override PartName="/ppt/notesSlides/notesSlide10.xml" ContentType="application/vnd.openxmlformats-officedocument.presentationml.notesSlide+xml"/>
  <Override PartName="/ppt/charts/chart1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3" r:id="rId3"/>
    <p:sldId id="276" r:id="rId4"/>
    <p:sldId id="275" r:id="rId5"/>
    <p:sldId id="277" r:id="rId6"/>
    <p:sldId id="282" r:id="rId7"/>
    <p:sldId id="278" r:id="rId8"/>
    <p:sldId id="279" r:id="rId9"/>
    <p:sldId id="280" r:id="rId10"/>
    <p:sldId id="281" r:id="rId11"/>
    <p:sldId id="262" r:id="rId12"/>
  </p:sldIdLst>
  <p:sldSz cx="9144000" cy="6858000" type="screen4x3"/>
  <p:notesSz cx="6797675" cy="9928225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039" autoAdjust="0"/>
  </p:normalViewPr>
  <p:slideViewPr>
    <p:cSldViewPr>
      <p:cViewPr varScale="1">
        <p:scale>
          <a:sx n="99" d="100"/>
          <a:sy n="99" d="100"/>
        </p:scale>
        <p:origin x="32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System:Users:mullerlaszlo:Documents:Prompt:OpenQAsS:02-A3_Online_survey:Work:Version_HU:FINAL_HU:Content_Export_SurveyRequirementsVETQASystem_HU_results_base_0509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chartUserShapes" Target="../drawings/drawing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System:Users:mullerlaszlo:Documents:Prompt:OpenQAsS:02-A3_Online_survey:Work:Version_HU:FINAL_HU:Content_Export_SurveyRequirementsVETQASystem_HU_results_base_0509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System:Users:mullerlaszlo:Documents:Prompt:OpenQAsS:02-A3_Online_survey:Work:Version_HU:FINAL_HU:Content_Export_SurveyRequirementsVETQASystem_HU_results_base_0509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System:Users:mullerlaszlo:Documents:Prompt:OpenQAsS:02-A3_Online_survey:Work:Version_HU:FINAL_HU:Content_Export_SurveyRequirementsVETQASystem_HU_results_base_0509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System:Users:mullerlaszlo:Documents:Prompt:OpenQAsS:02-A3_Online_survey:Work:Version_HU:FINAL_HU:Content_Export_SurveyRequirementsVETQASystem_HU_results_base_0509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System:Users:mullerlaszlo:Documents:Prompt:OpenQAsS:02-A3_Online_survey:Work:Version_HU:FINAL_HU:Content_Export_SurveyRequirementsVETQASystem_HU_results_base_0509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System:Users:mullerlaszlo:Documents:Prompt:OpenQAsS:02-A3_Online_survey:Work:Version_HU:FINAL_HU:Content_Export_SurveyRequirementsVETQASystem_HU_results_base_0509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lang="hu-HU" sz="1800" b="1" strike="noStrike" spc="15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defRPr>
            </a:pPr>
            <a:r>
              <a:rPr lang="hu-HU" sz="1800" b="1" strike="noStrike" spc="15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Teaching experience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label 0</c:f>
              <c:strCache>
                <c:ptCount val="1"/>
              </c:strCache>
            </c:strRef>
          </c:tx>
          <c:spPr>
            <a:solidFill>
              <a:srgbClr val="4F81BD"/>
            </a:solidFill>
            <a:ln w="9360">
              <a:noFill/>
              <a:round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 w="9360">
                <a:noFill/>
                <a:round/>
              </a:ln>
            </c:spPr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 w="9360">
                <a:noFill/>
                <a:round/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100"/>
                      <a:t>63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100"/>
                      <a:t>30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hu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categories</c:f>
              <c:strCache>
                <c:ptCount val="4"/>
                <c:pt idx="0">
                  <c:v>Teacher</c:v>
                </c:pt>
                <c:pt idx="1">
                  <c:v>Student teacher</c:v>
                </c:pt>
                <c:pt idx="2">
                  <c:v>Principal</c:v>
                </c:pt>
                <c:pt idx="3">
                  <c:v>Manager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4"/>
                <c:pt idx="0">
                  <c:v>61.764705882352899</c:v>
                </c:pt>
                <c:pt idx="1">
                  <c:v>0.98039215686274495</c:v>
                </c:pt>
                <c:pt idx="2">
                  <c:v>29.411764705882309</c:v>
                </c:pt>
                <c:pt idx="3">
                  <c:v>7.8431372549019489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47830320"/>
        <c:axId val="147830712"/>
      </c:barChart>
      <c:catAx>
        <c:axId val="1478303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 w="9360">
            <a:solidFill>
              <a:srgbClr val="D9D9D9"/>
            </a:solidFill>
            <a:round/>
          </a:ln>
        </c:spPr>
        <c:txPr>
          <a:bodyPr/>
          <a:lstStyle/>
          <a:p>
            <a:pPr>
              <a:defRPr lang="hu-HU" sz="1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defRPr>
            </a:pPr>
            <a:endParaRPr lang="hu-HU"/>
          </a:p>
        </c:txPr>
        <c:crossAx val="147830712"/>
        <c:crosses val="autoZero"/>
        <c:auto val="1"/>
        <c:lblAlgn val="ctr"/>
        <c:lblOffset val="100"/>
        <c:noMultiLvlLbl val="1"/>
      </c:catAx>
      <c:valAx>
        <c:axId val="147830712"/>
        <c:scaling>
          <c:orientation val="minMax"/>
        </c:scaling>
        <c:delete val="0"/>
        <c:axPos val="b"/>
        <c:majorGridlines>
          <c:spPr>
            <a:ln w="9360">
              <a:solidFill>
                <a:srgbClr val="D9D9D9"/>
              </a:solidFill>
              <a:round/>
            </a:ln>
          </c:spPr>
        </c:majorGridlines>
        <c:numFmt formatCode="0" sourceLinked="0"/>
        <c:majorTickMark val="none"/>
        <c:minorTickMark val="none"/>
        <c:tickLblPos val="nextTo"/>
        <c:spPr>
          <a:ln w="9360">
            <a:noFill/>
          </a:ln>
        </c:spPr>
        <c:txPr>
          <a:bodyPr/>
          <a:lstStyle/>
          <a:p>
            <a:pPr>
              <a:defRPr lang="hu-HU" sz="900" strike="noStrike" spc="-1">
                <a:solidFill>
                  <a:srgbClr val="7F7F7F"/>
                </a:solidFill>
                <a:uFill>
                  <a:solidFill>
                    <a:srgbClr val="FFFFFF"/>
                  </a:solidFill>
                </a:uFill>
                <a:latin typeface="Calibri"/>
              </a:defRPr>
            </a:pPr>
            <a:endParaRPr lang="hu-HU"/>
          </a:p>
        </c:txPr>
        <c:crossAx val="147830320"/>
        <c:crosses val="autoZero"/>
        <c:crossBetween val="between"/>
      </c:valAx>
      <c:spPr>
        <a:noFill/>
        <a:ln>
          <a:noFill/>
        </a:ln>
      </c:spPr>
    </c:plotArea>
    <c:plotVisOnly val="1"/>
    <c:dispBlanksAs val="gap"/>
    <c:showDLblsOverMax val="1"/>
  </c:chart>
  <c:spPr>
    <a:solidFill>
      <a:srgbClr val="FFFFFF"/>
    </a:solidFill>
    <a:ln w="9360">
      <a:solidFill>
        <a:srgbClr val="D9D9D9"/>
      </a:solidFill>
      <a:round/>
    </a:ln>
  </c:spPr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lang="hu-HU" sz="1800" b="1" strike="noStrike" spc="15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defRPr>
            </a:pPr>
            <a:r>
              <a:rPr lang="hu-HU" sz="1800" b="1" strike="noStrike" spc="15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Do you use any of the following tools to promote your pedagogical work?</a:t>
            </a:r>
          </a:p>
        </c:rich>
      </c:tx>
      <c:layout>
        <c:manualLayout>
          <c:xMode val="edge"/>
          <c:yMode val="edge"/>
          <c:x val="0.13470543581865874"/>
          <c:y val="2.1668472372697724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48432921579247001"/>
          <c:y val="0.20422635087221699"/>
          <c:w val="0.48413427488230598"/>
          <c:h val="0.64943175536613396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Everyday</c:v>
                </c:pt>
              </c:strCache>
            </c:strRef>
          </c:tx>
          <c:spPr>
            <a:solidFill>
              <a:srgbClr val="4F81BD"/>
            </a:solidFill>
            <a:ln w="9360">
              <a:solidFill>
                <a:srgbClr val="4D7EB8"/>
              </a:solidFill>
              <a:round/>
            </a:ln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/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categories</c:f>
              <c:strCache>
                <c:ptCount val="12"/>
                <c:pt idx="0">
                  <c:v>Presentation software</c:v>
                </c:pt>
                <c:pt idx="1">
                  <c:v> Software to create graphs and tables</c:v>
                </c:pt>
                <c:pt idx="2">
                  <c:v> Internet browser</c:v>
                </c:pt>
                <c:pt idx="3">
                  <c:v> Wikipedia</c:v>
                </c:pt>
                <c:pt idx="4">
                  <c:v>Facebook</c:v>
                </c:pt>
                <c:pt idx="5">
                  <c:v>Twitter</c:v>
                </c:pt>
                <c:pt idx="6">
                  <c:v>E-portfolio tools (e.g. Mahara, Folio-ePortaro, RCampus, and so on)</c:v>
                </c:pt>
                <c:pt idx="7">
                  <c:v>Learning Management System (e.g. Moodle; Ilias; Blackboard; WebCT)</c:v>
                </c:pt>
                <c:pt idx="8">
                  <c:v> Online presentation tools (e.g. Prezi, ….)</c:v>
                </c:pt>
                <c:pt idx="9">
                  <c:v>Online questionnaire editors</c:v>
                </c:pt>
                <c:pt idx="10">
                  <c:v>Online shared content repositories (e.g. Dropbox)</c:v>
                </c:pt>
                <c:pt idx="11">
                  <c:v>Online collaborative editing tools (e.g. Google Drive)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12"/>
                <c:pt idx="0">
                  <c:v>14.705882352941201</c:v>
                </c:pt>
                <c:pt idx="1">
                  <c:v>11.764705882352899</c:v>
                </c:pt>
                <c:pt idx="2">
                  <c:v>61.764705882352899</c:v>
                </c:pt>
                <c:pt idx="3">
                  <c:v>15.6862745098039</c:v>
                </c:pt>
                <c:pt idx="4">
                  <c:v>21.568627450980401</c:v>
                </c:pt>
                <c:pt idx="5">
                  <c:v>1.9607843137254899</c:v>
                </c:pt>
                <c:pt idx="6">
                  <c:v>2.9411764705882302</c:v>
                </c:pt>
                <c:pt idx="7">
                  <c:v>11.764705882352899</c:v>
                </c:pt>
                <c:pt idx="8">
                  <c:v>2.9411764705882302</c:v>
                </c:pt>
                <c:pt idx="9">
                  <c:v>0.98039215686274495</c:v>
                </c:pt>
                <c:pt idx="10">
                  <c:v>7.8431372549019489</c:v>
                </c:pt>
                <c:pt idx="11">
                  <c:v>5.8823529411764666</c:v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Several times a week</c:v>
                </c:pt>
              </c:strCache>
            </c:strRef>
          </c:tx>
          <c:spPr>
            <a:solidFill>
              <a:srgbClr val="C0504D"/>
            </a:solidFill>
            <a:ln w="9360">
              <a:solidFill>
                <a:srgbClr val="BB4E4B"/>
              </a:solidFill>
              <a:round/>
            </a:ln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/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categories</c:f>
              <c:strCache>
                <c:ptCount val="12"/>
                <c:pt idx="0">
                  <c:v>Presentation software</c:v>
                </c:pt>
                <c:pt idx="1">
                  <c:v> Software to create graphs and tables</c:v>
                </c:pt>
                <c:pt idx="2">
                  <c:v> Internet browser</c:v>
                </c:pt>
                <c:pt idx="3">
                  <c:v> Wikipedia</c:v>
                </c:pt>
                <c:pt idx="4">
                  <c:v>Facebook</c:v>
                </c:pt>
                <c:pt idx="5">
                  <c:v>Twitter</c:v>
                </c:pt>
                <c:pt idx="6">
                  <c:v>E-portfolio tools (e.g. Mahara, Folio-ePortaro, RCampus, and so on)</c:v>
                </c:pt>
                <c:pt idx="7">
                  <c:v>Learning Management System (e.g. Moodle; Ilias; Blackboard; WebCT)</c:v>
                </c:pt>
                <c:pt idx="8">
                  <c:v> Online presentation tools (e.g. Prezi, ….)</c:v>
                </c:pt>
                <c:pt idx="9">
                  <c:v>Online questionnaire editors</c:v>
                </c:pt>
                <c:pt idx="10">
                  <c:v>Online shared content repositories (e.g. Dropbox)</c:v>
                </c:pt>
                <c:pt idx="11">
                  <c:v>Online collaborative editing tools (e.g. Google Drive)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12"/>
                <c:pt idx="0">
                  <c:v>30.3921568627451</c:v>
                </c:pt>
                <c:pt idx="1">
                  <c:v>25.490196078431289</c:v>
                </c:pt>
                <c:pt idx="2">
                  <c:v>25.490196078431289</c:v>
                </c:pt>
                <c:pt idx="3">
                  <c:v>23.529411764705891</c:v>
                </c:pt>
                <c:pt idx="4">
                  <c:v>15.6862745098039</c:v>
                </c:pt>
                <c:pt idx="5">
                  <c:v>0</c:v>
                </c:pt>
                <c:pt idx="6">
                  <c:v>1.9607843137254899</c:v>
                </c:pt>
                <c:pt idx="7">
                  <c:v>12.7450980392157</c:v>
                </c:pt>
                <c:pt idx="8">
                  <c:v>11.764705882352899</c:v>
                </c:pt>
                <c:pt idx="9">
                  <c:v>11.764705882352899</c:v>
                </c:pt>
                <c:pt idx="10">
                  <c:v>10.7843137254902</c:v>
                </c:pt>
                <c:pt idx="11">
                  <c:v>20.588235294117599</c:v>
                </c:pt>
              </c:numCache>
            </c:numRef>
          </c:val>
        </c:ser>
        <c:ser>
          <c:idx val="2"/>
          <c:order val="2"/>
          <c:tx>
            <c:strRef>
              <c:f>label 2</c:f>
              <c:strCache>
                <c:ptCount val="1"/>
                <c:pt idx="0">
                  <c:v>Sometimes</c:v>
                </c:pt>
              </c:strCache>
            </c:strRef>
          </c:tx>
          <c:spPr>
            <a:solidFill>
              <a:srgbClr val="9BBB59"/>
            </a:solidFill>
            <a:ln w="9360">
              <a:solidFill>
                <a:srgbClr val="97B657"/>
              </a:solidFill>
              <a:round/>
            </a:ln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categories</c:f>
              <c:strCache>
                <c:ptCount val="12"/>
                <c:pt idx="0">
                  <c:v>Presentation software</c:v>
                </c:pt>
                <c:pt idx="1">
                  <c:v> Software to create graphs and tables</c:v>
                </c:pt>
                <c:pt idx="2">
                  <c:v> Internet browser</c:v>
                </c:pt>
                <c:pt idx="3">
                  <c:v> Wikipedia</c:v>
                </c:pt>
                <c:pt idx="4">
                  <c:v>Facebook</c:v>
                </c:pt>
                <c:pt idx="5">
                  <c:v>Twitter</c:v>
                </c:pt>
                <c:pt idx="6">
                  <c:v>E-portfolio tools (e.g. Mahara, Folio-ePortaro, RCampus, and so on)</c:v>
                </c:pt>
                <c:pt idx="7">
                  <c:v>Learning Management System (e.g. Moodle; Ilias; Blackboard; WebCT)</c:v>
                </c:pt>
                <c:pt idx="8">
                  <c:v> Online presentation tools (e.g. Prezi, ….)</c:v>
                </c:pt>
                <c:pt idx="9">
                  <c:v>Online questionnaire editors</c:v>
                </c:pt>
                <c:pt idx="10">
                  <c:v>Online shared content repositories (e.g. Dropbox)</c:v>
                </c:pt>
                <c:pt idx="11">
                  <c:v>Online collaborative editing tools (e.g. Google Drive)</c:v>
                </c:pt>
              </c:strCache>
            </c:strRef>
          </c:cat>
          <c:val>
            <c:numRef>
              <c:f>2</c:f>
              <c:numCache>
                <c:formatCode>General</c:formatCode>
                <c:ptCount val="12"/>
                <c:pt idx="0">
                  <c:v>39.2156862745098</c:v>
                </c:pt>
                <c:pt idx="1">
                  <c:v>29.411764705882309</c:v>
                </c:pt>
                <c:pt idx="2">
                  <c:v>7.8431372549019489</c:v>
                </c:pt>
                <c:pt idx="3">
                  <c:v>44.117647058823337</c:v>
                </c:pt>
                <c:pt idx="4">
                  <c:v>15.6862745098039</c:v>
                </c:pt>
                <c:pt idx="5">
                  <c:v>2.9411764705882302</c:v>
                </c:pt>
                <c:pt idx="6">
                  <c:v>4.9019607843137303</c:v>
                </c:pt>
                <c:pt idx="7">
                  <c:v>14.705882352941201</c:v>
                </c:pt>
                <c:pt idx="8">
                  <c:v>25.490196078431289</c:v>
                </c:pt>
                <c:pt idx="9">
                  <c:v>24.509803921568601</c:v>
                </c:pt>
                <c:pt idx="10">
                  <c:v>25.490196078431289</c:v>
                </c:pt>
                <c:pt idx="11">
                  <c:v>32.352941176470573</c:v>
                </c:pt>
              </c:numCache>
            </c:numRef>
          </c:val>
        </c:ser>
        <c:ser>
          <c:idx val="3"/>
          <c:order val="3"/>
          <c:tx>
            <c:strRef>
              <c:f>label 3</c:f>
              <c:strCache>
                <c:ptCount val="1"/>
                <c:pt idx="0">
                  <c:v>Rarely</c:v>
                </c:pt>
              </c:strCache>
            </c:strRef>
          </c:tx>
          <c:spPr>
            <a:solidFill>
              <a:srgbClr val="8064A2"/>
            </a:solidFill>
            <a:ln w="9360">
              <a:solidFill>
                <a:srgbClr val="7D619E"/>
              </a:solidFill>
              <a:round/>
            </a:ln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categories</c:f>
              <c:strCache>
                <c:ptCount val="12"/>
                <c:pt idx="0">
                  <c:v>Presentation software</c:v>
                </c:pt>
                <c:pt idx="1">
                  <c:v> Software to create graphs and tables</c:v>
                </c:pt>
                <c:pt idx="2">
                  <c:v> Internet browser</c:v>
                </c:pt>
                <c:pt idx="3">
                  <c:v> Wikipedia</c:v>
                </c:pt>
                <c:pt idx="4">
                  <c:v>Facebook</c:v>
                </c:pt>
                <c:pt idx="5">
                  <c:v>Twitter</c:v>
                </c:pt>
                <c:pt idx="6">
                  <c:v>E-portfolio tools (e.g. Mahara, Folio-ePortaro, RCampus, and so on)</c:v>
                </c:pt>
                <c:pt idx="7">
                  <c:v>Learning Management System (e.g. Moodle; Ilias; Blackboard; WebCT)</c:v>
                </c:pt>
                <c:pt idx="8">
                  <c:v> Online presentation tools (e.g. Prezi, ….)</c:v>
                </c:pt>
                <c:pt idx="9">
                  <c:v>Online questionnaire editors</c:v>
                </c:pt>
                <c:pt idx="10">
                  <c:v>Online shared content repositories (e.g. Dropbox)</c:v>
                </c:pt>
                <c:pt idx="11">
                  <c:v>Online collaborative editing tools (e.g. Google Drive)</c:v>
                </c:pt>
              </c:strCache>
            </c:strRef>
          </c:cat>
          <c:val>
            <c:numRef>
              <c:f>3</c:f>
              <c:numCache>
                <c:formatCode>General</c:formatCode>
                <c:ptCount val="12"/>
                <c:pt idx="0">
                  <c:v>4.9019607843137303</c:v>
                </c:pt>
                <c:pt idx="1">
                  <c:v>17.647058823529399</c:v>
                </c:pt>
                <c:pt idx="2">
                  <c:v>2.9411764705882302</c:v>
                </c:pt>
                <c:pt idx="3">
                  <c:v>12.7450980392157</c:v>
                </c:pt>
                <c:pt idx="4">
                  <c:v>22.5490196078431</c:v>
                </c:pt>
                <c:pt idx="5">
                  <c:v>13.7254901960784</c:v>
                </c:pt>
                <c:pt idx="6">
                  <c:v>16.6666666666667</c:v>
                </c:pt>
                <c:pt idx="7">
                  <c:v>28.431372549019599</c:v>
                </c:pt>
                <c:pt idx="8">
                  <c:v>25.490196078431289</c:v>
                </c:pt>
                <c:pt idx="9">
                  <c:v>24.509803921568601</c:v>
                </c:pt>
                <c:pt idx="10">
                  <c:v>10.7843137254902</c:v>
                </c:pt>
                <c:pt idx="11">
                  <c:v>16.6666666666667</c:v>
                </c:pt>
              </c:numCache>
            </c:numRef>
          </c:val>
        </c:ser>
        <c:ser>
          <c:idx val="4"/>
          <c:order val="4"/>
          <c:tx>
            <c:strRef>
              <c:f>label 4</c:f>
              <c:strCache>
                <c:ptCount val="1"/>
                <c:pt idx="0">
                  <c:v>Never</c:v>
                </c:pt>
              </c:strCache>
            </c:strRef>
          </c:tx>
          <c:spPr>
            <a:solidFill>
              <a:srgbClr val="4BACC6"/>
            </a:solidFill>
            <a:ln w="9360">
              <a:solidFill>
                <a:srgbClr val="49A8C1"/>
              </a:solidFill>
              <a:round/>
            </a:ln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categories</c:f>
              <c:strCache>
                <c:ptCount val="12"/>
                <c:pt idx="0">
                  <c:v>Presentation software</c:v>
                </c:pt>
                <c:pt idx="1">
                  <c:v> Software to create graphs and tables</c:v>
                </c:pt>
                <c:pt idx="2">
                  <c:v> Internet browser</c:v>
                </c:pt>
                <c:pt idx="3">
                  <c:v> Wikipedia</c:v>
                </c:pt>
                <c:pt idx="4">
                  <c:v>Facebook</c:v>
                </c:pt>
                <c:pt idx="5">
                  <c:v>Twitter</c:v>
                </c:pt>
                <c:pt idx="6">
                  <c:v>E-portfolio tools (e.g. Mahara, Folio-ePortaro, RCampus, and so on)</c:v>
                </c:pt>
                <c:pt idx="7">
                  <c:v>Learning Management System (e.g. Moodle; Ilias; Blackboard; WebCT)</c:v>
                </c:pt>
                <c:pt idx="8">
                  <c:v> Online presentation tools (e.g. Prezi, ….)</c:v>
                </c:pt>
                <c:pt idx="9">
                  <c:v>Online questionnaire editors</c:v>
                </c:pt>
                <c:pt idx="10">
                  <c:v>Online shared content repositories (e.g. Dropbox)</c:v>
                </c:pt>
                <c:pt idx="11">
                  <c:v>Online collaborative editing tools (e.g. Google Drive)</c:v>
                </c:pt>
              </c:strCache>
            </c:strRef>
          </c:cat>
          <c:val>
            <c:numRef>
              <c:f>4</c:f>
              <c:numCache>
                <c:formatCode>General</c:formatCode>
                <c:ptCount val="12"/>
                <c:pt idx="0">
                  <c:v>10.7843137254902</c:v>
                </c:pt>
                <c:pt idx="1">
                  <c:v>15.6862745098039</c:v>
                </c:pt>
                <c:pt idx="2">
                  <c:v>1.9607843137254899</c:v>
                </c:pt>
                <c:pt idx="3">
                  <c:v>3.9215686274509798</c:v>
                </c:pt>
                <c:pt idx="4">
                  <c:v>24.509803921568601</c:v>
                </c:pt>
                <c:pt idx="5">
                  <c:v>81.372549019607746</c:v>
                </c:pt>
                <c:pt idx="6">
                  <c:v>73.529411764705898</c:v>
                </c:pt>
                <c:pt idx="7">
                  <c:v>32.352941176470573</c:v>
                </c:pt>
                <c:pt idx="8">
                  <c:v>34.313725490195999</c:v>
                </c:pt>
                <c:pt idx="9">
                  <c:v>38.235294117647094</c:v>
                </c:pt>
                <c:pt idx="10">
                  <c:v>45.098039215686299</c:v>
                </c:pt>
                <c:pt idx="11">
                  <c:v>24.509803921568601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48111656"/>
        <c:axId val="148112048"/>
      </c:barChart>
      <c:catAx>
        <c:axId val="1481116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 w="9360">
            <a:solidFill>
              <a:srgbClr val="D9D9D9"/>
            </a:solidFill>
            <a:round/>
          </a:ln>
        </c:spPr>
        <c:txPr>
          <a:bodyPr/>
          <a:lstStyle/>
          <a:p>
            <a:pPr>
              <a:defRPr lang="hu-HU" sz="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defRPr>
            </a:pPr>
            <a:endParaRPr lang="hu-HU"/>
          </a:p>
        </c:txPr>
        <c:crossAx val="148112048"/>
        <c:crosses val="autoZero"/>
        <c:auto val="1"/>
        <c:lblAlgn val="ctr"/>
        <c:lblOffset val="100"/>
        <c:noMultiLvlLbl val="1"/>
      </c:catAx>
      <c:valAx>
        <c:axId val="148112048"/>
        <c:scaling>
          <c:orientation val="minMax"/>
          <c:max val="100"/>
        </c:scaling>
        <c:delete val="0"/>
        <c:axPos val="b"/>
        <c:majorGridlines>
          <c:spPr>
            <a:ln w="9360">
              <a:solidFill>
                <a:srgbClr val="D9D9D9"/>
              </a:solidFill>
              <a:round/>
            </a:ln>
          </c:spPr>
        </c:majorGridlines>
        <c:numFmt formatCode="0" sourceLinked="0"/>
        <c:majorTickMark val="none"/>
        <c:minorTickMark val="none"/>
        <c:tickLblPos val="nextTo"/>
        <c:spPr>
          <a:ln w="9360">
            <a:noFill/>
          </a:ln>
        </c:spPr>
        <c:txPr>
          <a:bodyPr/>
          <a:lstStyle/>
          <a:p>
            <a:pPr>
              <a:defRPr lang="hu-HU" sz="90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Calibri"/>
              </a:defRPr>
            </a:pPr>
            <a:endParaRPr lang="hu-HU"/>
          </a:p>
        </c:txPr>
        <c:crossAx val="148111656"/>
        <c:crosses val="autoZero"/>
        <c:crossBetween val="between"/>
      </c:valAx>
      <c:spPr>
        <a:noFill/>
        <a:ln>
          <a:noFill/>
        </a:ln>
      </c:spPr>
    </c:plotArea>
    <c:legend>
      <c:legendPos val="b"/>
      <c:layout/>
      <c:overlay val="0"/>
      <c:spPr>
        <a:noFill/>
        <a:ln>
          <a:noFill/>
        </a:ln>
      </c:spPr>
      <c:txPr>
        <a:bodyPr/>
        <a:lstStyle/>
        <a:p>
          <a:pPr>
            <a:defRPr sz="1000" b="1">
              <a:solidFill>
                <a:srgbClr val="000000"/>
              </a:solidFill>
            </a:defRPr>
          </a:pPr>
          <a:endParaRPr lang="hu-HU"/>
        </a:p>
      </c:txPr>
    </c:legend>
    <c:plotVisOnly val="1"/>
    <c:dispBlanksAs val="gap"/>
    <c:showDLblsOverMax val="1"/>
  </c:chart>
  <c:spPr>
    <a:solidFill>
      <a:schemeClr val="bg1"/>
    </a:solidFill>
    <a:ln w="9360">
      <a:solidFill>
        <a:srgbClr val="D9D9D9"/>
      </a:solidFill>
      <a:round/>
    </a:ln>
  </c:spPr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lang="hu-HU" sz="1800" b="1" strike="noStrike" spc="15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defRPr>
            </a:pPr>
            <a:r>
              <a:rPr lang="hu-HU" sz="1800" b="1" strike="noStrike" spc="15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Are</a:t>
            </a:r>
            <a:r>
              <a:rPr lang="hu-HU" sz="1800" b="1" strike="noStrike" spc="15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hu-HU" sz="1800" b="1" strike="noStrike" spc="15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you</a:t>
            </a:r>
            <a:r>
              <a:rPr lang="hu-HU" sz="1800" b="1" strike="noStrike" spc="15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hu-HU" sz="1800" b="1" strike="noStrike" spc="15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involved</a:t>
            </a:r>
            <a:r>
              <a:rPr lang="hu-HU" sz="1800" b="1" strike="noStrike" spc="15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hu-HU" sz="1800" b="1" strike="noStrike" spc="15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</a:t>
            </a:r>
            <a:r>
              <a:rPr lang="hu-HU" sz="1800" b="1" strike="noStrike" spc="15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hu-HU" sz="1800" b="1" strike="noStrike" spc="15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the</a:t>
            </a:r>
            <a:r>
              <a:rPr lang="hu-HU" sz="1800" b="1" strike="noStrike" spc="15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hu-HU" sz="1800" b="1" strike="noStrike" spc="15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school’s</a:t>
            </a:r>
            <a:r>
              <a:rPr lang="hu-HU" sz="1800" b="1" strike="noStrike" spc="15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hu-HU" sz="1800" b="1" strike="noStrike" spc="15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Quality</a:t>
            </a:r>
            <a:r>
              <a:rPr lang="hu-HU" sz="1800" b="1" strike="noStrike" spc="15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hu-HU" sz="1800" b="1" strike="noStrike" spc="15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Assurance</a:t>
            </a:r>
            <a:r>
              <a:rPr lang="hu-HU" sz="1800" b="1" strike="noStrike" spc="15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hu-HU" sz="1800" b="1" strike="noStrike" spc="15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activities</a:t>
            </a:r>
            <a:r>
              <a:rPr lang="hu-HU" sz="1800" b="1" strike="noStrike" spc="15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(%)</a:t>
            </a:r>
          </a:p>
        </c:rich>
      </c:tx>
      <c:layout>
        <c:manualLayout>
          <c:xMode val="edge"/>
          <c:yMode val="edge"/>
          <c:x val="0.13472124034031352"/>
          <c:y val="0"/>
        </c:manualLayout>
      </c:layout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label 0</c:f>
              <c:strCache>
                <c:ptCount val="1"/>
              </c:strCache>
            </c:strRef>
          </c:tx>
          <c:spPr>
            <a:solidFill>
              <a:srgbClr val="4F81BD"/>
            </a:solidFill>
            <a:ln w="9360">
              <a:solidFill>
                <a:srgbClr val="4D7EB8"/>
              </a:solidFill>
              <a:round/>
            </a:ln>
          </c:spPr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  <a:ln w="9360">
                <a:solidFill>
                  <a:srgbClr val="4D7EB8"/>
                </a:solidFill>
                <a:round/>
              </a:ln>
            </c:spPr>
          </c:dPt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hu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categories</c:f>
              <c:strCache>
                <c:ptCount val="4"/>
                <c:pt idx="0">
                  <c:v>Yes, as a member of the school’s Management Team.</c:v>
                </c:pt>
                <c:pt idx="1">
                  <c:v>Yes, as a member of the Quality Management Team.</c:v>
                </c:pt>
                <c:pt idx="2">
                  <c:v>Only as far as all teachers are involved.</c:v>
                </c:pt>
                <c:pt idx="3">
                  <c:v>Not at all.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4"/>
                <c:pt idx="0">
                  <c:v>17.647058823529399</c:v>
                </c:pt>
                <c:pt idx="1">
                  <c:v>41.176470588235297</c:v>
                </c:pt>
                <c:pt idx="2">
                  <c:v>34.313725490195999</c:v>
                </c:pt>
                <c:pt idx="3">
                  <c:v>6.8627450980392046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48112832"/>
        <c:axId val="148113224"/>
      </c:barChart>
      <c:catAx>
        <c:axId val="14811283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 w="9360">
            <a:solidFill>
              <a:srgbClr val="D9D9D9"/>
            </a:solidFill>
            <a:round/>
          </a:ln>
        </c:spPr>
        <c:txPr>
          <a:bodyPr/>
          <a:lstStyle/>
          <a:p>
            <a:pPr>
              <a:defRPr lang="hu-HU" sz="1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defRPr>
            </a:pPr>
            <a:endParaRPr lang="hu-HU"/>
          </a:p>
        </c:txPr>
        <c:crossAx val="148113224"/>
        <c:crosses val="autoZero"/>
        <c:auto val="1"/>
        <c:lblAlgn val="ctr"/>
        <c:lblOffset val="100"/>
        <c:noMultiLvlLbl val="1"/>
      </c:catAx>
      <c:valAx>
        <c:axId val="148113224"/>
        <c:scaling>
          <c:orientation val="minMax"/>
        </c:scaling>
        <c:delete val="0"/>
        <c:axPos val="b"/>
        <c:majorGridlines>
          <c:spPr>
            <a:ln w="9360">
              <a:solidFill>
                <a:srgbClr val="D9D9D9"/>
              </a:solidFill>
              <a:round/>
            </a:ln>
          </c:spPr>
        </c:majorGridlines>
        <c:numFmt formatCode="0" sourceLinked="0"/>
        <c:majorTickMark val="none"/>
        <c:minorTickMark val="none"/>
        <c:tickLblPos val="nextTo"/>
        <c:spPr>
          <a:ln w="9360">
            <a:noFill/>
          </a:ln>
        </c:spPr>
        <c:txPr>
          <a:bodyPr/>
          <a:lstStyle/>
          <a:p>
            <a:pPr>
              <a:defRPr lang="hu-HU" sz="90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Calibri"/>
              </a:defRPr>
            </a:pPr>
            <a:endParaRPr lang="hu-HU"/>
          </a:p>
        </c:txPr>
        <c:crossAx val="148112832"/>
        <c:crosses val="max"/>
        <c:crossBetween val="between"/>
      </c:valAx>
      <c:spPr>
        <a:noFill/>
        <a:ln>
          <a:noFill/>
        </a:ln>
      </c:spPr>
    </c:plotArea>
    <c:plotVisOnly val="1"/>
    <c:dispBlanksAs val="gap"/>
    <c:showDLblsOverMax val="1"/>
  </c:chart>
  <c:spPr>
    <a:solidFill>
      <a:srgbClr val="FFFFFF"/>
    </a:solidFill>
    <a:ln w="9360">
      <a:solidFill>
        <a:srgbClr val="D9D9D9"/>
      </a:solidFill>
      <a:round/>
    </a:ln>
  </c:spPr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What kind of Quality Assurance System is used in your school? (%)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'What kind of QAS'!$A$2:$A$5</c:f>
              <c:strCache>
                <c:ptCount val="4"/>
                <c:pt idx="0">
                  <c:v>I do not know</c:v>
                </c:pt>
                <c:pt idx="1">
                  <c:v>We use a standard Quality Assurance System recommended by the Ministry responsible for VET/Education</c:v>
                </c:pt>
                <c:pt idx="2">
                  <c:v>The school has developed its own Quality Assurance System</c:v>
                </c:pt>
                <c:pt idx="3">
                  <c:v>No special Quality Assurance System</c:v>
                </c:pt>
              </c:strCache>
            </c:strRef>
          </c:cat>
          <c:val>
            <c:numRef>
              <c:f>'What kind of QAS'!$C$2:$C$5</c:f>
              <c:numCache>
                <c:formatCode>#,##0</c:formatCode>
                <c:ptCount val="4"/>
                <c:pt idx="0">
                  <c:v>6.8627450980392144</c:v>
                </c:pt>
                <c:pt idx="1">
                  <c:v>54.901960784313722</c:v>
                </c:pt>
                <c:pt idx="2">
                  <c:v>33.333333333333329</c:v>
                </c:pt>
                <c:pt idx="3">
                  <c:v>4.9019607843137303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7824048"/>
        <c:axId val="147824440"/>
      </c:barChart>
      <c:catAx>
        <c:axId val="14782404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 b="1"/>
            </a:pPr>
            <a:endParaRPr lang="hu-HU"/>
          </a:p>
        </c:txPr>
        <c:crossAx val="147824440"/>
        <c:crosses val="autoZero"/>
        <c:auto val="1"/>
        <c:lblAlgn val="ctr"/>
        <c:lblOffset val="100"/>
        <c:noMultiLvlLbl val="0"/>
      </c:catAx>
      <c:valAx>
        <c:axId val="147824440"/>
        <c:scaling>
          <c:orientation val="minMax"/>
        </c:scaling>
        <c:delete val="0"/>
        <c:axPos val="b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900">
                <a:solidFill>
                  <a:schemeClr val="bg1">
                    <a:lumMod val="50000"/>
                  </a:schemeClr>
                </a:solidFill>
              </a:defRPr>
            </a:pPr>
            <a:endParaRPr lang="hu-HU"/>
          </a:p>
        </c:txPr>
        <c:crossAx val="147824048"/>
        <c:crosses val="max"/>
        <c:crossBetween val="between"/>
      </c:valAx>
    </c:plotArea>
    <c:plotVisOnly val="1"/>
    <c:dispBlanksAs val="gap"/>
    <c:showDLblsOverMax val="0"/>
  </c:chart>
  <c:spPr>
    <a:solidFill>
      <a:schemeClr val="bg1"/>
    </a:solidFill>
  </c:sp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lang="hu-HU" sz="1800" b="1" strike="noStrike" spc="15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defRPr>
            </a:pPr>
            <a:r>
              <a:rPr lang="hu-HU" sz="1800" b="1" strike="noStrike" spc="15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Please</a:t>
            </a:r>
            <a:r>
              <a:rPr lang="hu-HU" sz="1800" b="1" strike="noStrike" spc="15" baseline="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hu-HU" sz="1800" b="1" strike="noStrike" spc="15" baseline="0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</a:t>
            </a:r>
            <a:r>
              <a:rPr lang="hu-HU" sz="1800" b="1" strike="noStrike" spc="15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ndicate</a:t>
            </a:r>
            <a:r>
              <a:rPr lang="hu-HU" sz="1800" b="1" strike="noStrike" spc="15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hu-HU" sz="1800" b="1" strike="noStrike" spc="15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the</a:t>
            </a:r>
            <a:r>
              <a:rPr lang="hu-HU" sz="1800" b="1" strike="noStrike" spc="15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hu-HU" sz="1800" b="1" strike="noStrike" spc="15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top 7 </a:t>
            </a:r>
            <a:r>
              <a:rPr lang="hu-HU" sz="1800" b="1" strike="noStrike" spc="15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activities</a:t>
            </a:r>
            <a:r>
              <a:rPr lang="hu-HU" sz="1800" b="1" strike="noStrike" spc="15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/</a:t>
            </a:r>
            <a:r>
              <a:rPr lang="hu-HU" sz="1800" b="1" strike="noStrike" spc="15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processes</a:t>
            </a:r>
            <a:r>
              <a:rPr lang="hu-HU" sz="1800" b="1" strike="noStrike" spc="15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hu-HU" sz="1800" b="1" strike="noStrike" spc="15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that</a:t>
            </a:r>
            <a:r>
              <a:rPr lang="hu-HU" sz="1800" b="1" strike="noStrike" spc="15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hu-HU" sz="1800" b="1" strike="noStrike" spc="15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you</a:t>
            </a:r>
            <a:r>
              <a:rPr lang="hu-HU" sz="1800" b="1" strike="noStrike" spc="15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hu-HU" sz="1800" b="1" strike="noStrike" spc="15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consider</a:t>
            </a:r>
            <a:r>
              <a:rPr lang="hu-HU" sz="1800" b="1" strike="noStrike" spc="15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hu-HU" sz="1800" b="1" strike="noStrike" spc="15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to</a:t>
            </a:r>
            <a:r>
              <a:rPr lang="hu-HU" sz="1800" b="1" strike="noStrike" spc="15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be </a:t>
            </a:r>
            <a:r>
              <a:rPr lang="hu-HU" sz="1800" b="1" strike="noStrike" spc="15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the</a:t>
            </a:r>
            <a:r>
              <a:rPr lang="hu-HU" sz="1800" b="1" strike="noStrike" spc="15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most </a:t>
            </a:r>
            <a:r>
              <a:rPr lang="hu-HU" sz="1800" b="1" strike="noStrike" spc="15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important</a:t>
            </a:r>
            <a:r>
              <a:rPr lang="hu-HU" sz="1800" b="1" strike="noStrike" spc="15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hu-HU" sz="1800" b="1" strike="noStrike" spc="15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to</a:t>
            </a:r>
            <a:r>
              <a:rPr lang="hu-HU" sz="1800" b="1" strike="noStrike" spc="15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hu-HU" sz="1800" b="1" strike="noStrike" spc="15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implement</a:t>
            </a:r>
            <a:r>
              <a:rPr lang="hu-HU" sz="1800" b="1" strike="noStrike" spc="15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hu-HU" sz="1800" b="1" strike="noStrike" spc="15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</a:t>
            </a:r>
            <a:r>
              <a:rPr lang="hu-HU" sz="1800" b="1" strike="noStrike" spc="15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a </a:t>
            </a:r>
            <a:r>
              <a:rPr lang="hu-HU" sz="1800" b="1" strike="noStrike" spc="15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Quality</a:t>
            </a:r>
            <a:r>
              <a:rPr lang="hu-HU" sz="1800" b="1" strike="noStrike" spc="15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hu-HU" sz="1800" b="1" strike="noStrike" spc="15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Assurance</a:t>
            </a:r>
            <a:r>
              <a:rPr lang="hu-HU" sz="1800" b="1" strike="noStrike" spc="15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hu-HU" sz="1800" b="1" strike="noStrike" spc="15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process</a:t>
            </a:r>
            <a:r>
              <a:rPr lang="hu-HU" sz="1800" b="1" strike="noStrike" spc="15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hu-HU" sz="1800" b="1" strike="noStrike" spc="15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</a:t>
            </a:r>
            <a:r>
              <a:rPr lang="hu-HU" sz="1800" b="1" strike="noStrike" spc="15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a </a:t>
            </a:r>
            <a:r>
              <a:rPr lang="hu-HU" sz="1800" b="1" strike="noStrike" spc="15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school</a:t>
            </a:r>
            <a:endParaRPr lang="hu-HU" sz="1800" b="1" strike="noStrike" spc="15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label 0</c:f>
              <c:strCache>
                <c:ptCount val="1"/>
              </c:strCache>
            </c:strRef>
          </c:tx>
          <c:spPr>
            <a:solidFill>
              <a:srgbClr val="4F81BD"/>
            </a:solidFill>
            <a:ln w="9360">
              <a:solidFill>
                <a:srgbClr val="4D7EB8"/>
              </a:solidFill>
              <a:round/>
            </a:ln>
          </c:spPr>
          <c:invertIfNegative val="0"/>
          <c:dPt>
            <c:idx val="20"/>
            <c:invertIfNegative val="0"/>
            <c:bubble3D val="0"/>
            <c:spPr>
              <a:solidFill>
                <a:srgbClr val="FF0000"/>
              </a:solidFill>
              <a:ln w="9360">
                <a:solidFill>
                  <a:srgbClr val="4D7EB8"/>
                </a:solidFill>
                <a:round/>
              </a:ln>
            </c:spPr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 b="1"/>
                </a:pPr>
                <a:endParaRPr lang="hu-H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categories</c:f>
              <c:strCache>
                <c:ptCount val="23"/>
                <c:pt idx="0">
                  <c:v>Planning of learning activities</c:v>
                </c:pt>
                <c:pt idx="1">
                  <c:v>Reception/welcoming of students</c:v>
                </c:pt>
                <c:pt idx="2">
                  <c:v>Learning activity</c:v>
                </c:pt>
                <c:pt idx="3">
                  <c:v>Attainment of learning objectives, exam results, individual student progress relative to their baseline standard.</c:v>
                </c:pt>
                <c:pt idx="4">
                  <c:v>Student certification and transfer to further education</c:v>
                </c:pt>
                <c:pt idx="5">
                  <c:v>Teachers’ reflection on progress and the effectiveness of their approach</c:v>
                </c:pt>
                <c:pt idx="6">
                  <c:v> Admission and enrolment of students</c:v>
                </c:pt>
                <c:pt idx="7">
                  <c:v>Induction of new staff</c:v>
                </c:pt>
                <c:pt idx="8">
                  <c:v> Appointment of managers or other relevant positions</c:v>
                </c:pt>
                <c:pt idx="9">
                  <c:v>Professional development and motivation of staff</c:v>
                </c:pt>
                <c:pt idx="10">
                  <c:v> Strategic direction, leadership and planning</c:v>
                </c:pt>
                <c:pt idx="11">
                  <c:v>Setting and reviewing quality policy</c:v>
                </c:pt>
                <c:pt idx="12">
                  <c:v>Determining policy and quality objectives</c:v>
                </c:pt>
                <c:pt idx="13">
                  <c:v> Documentation of the quality management system</c:v>
                </c:pt>
                <c:pt idx="14">
                  <c:v> Risk identification and management</c:v>
                </c:pt>
                <c:pt idx="15">
                  <c:v>Control of quality records</c:v>
                </c:pt>
                <c:pt idx="16">
                  <c:v> Internal audits</c:v>
                </c:pt>
                <c:pt idx="17">
                  <c:v> Maintenance of facilities and services</c:v>
                </c:pt>
                <c:pt idx="18">
                  <c:v> Other activities related to school organization (Timetable, tutoring, managing spaces and resources, internal committees, internal communication, etc.)</c:v>
                </c:pt>
                <c:pt idx="19">
                  <c:v> Measurement of teachers satisfaction</c:v>
                </c:pt>
                <c:pt idx="20">
                  <c:v> Measurement of students satisfaction</c:v>
                </c:pt>
                <c:pt idx="21">
                  <c:v>Measurement of parents satisfaction</c:v>
                </c:pt>
                <c:pt idx="22">
                  <c:v>Measurement of other stakeholders satisfaction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3"/>
                <c:pt idx="0">
                  <c:v>3.6568627450980391</c:v>
                </c:pt>
                <c:pt idx="1">
                  <c:v>3.147058823529409</c:v>
                </c:pt>
                <c:pt idx="2">
                  <c:v>3.6666666666666701</c:v>
                </c:pt>
                <c:pt idx="3">
                  <c:v>3.9117647058823501</c:v>
                </c:pt>
                <c:pt idx="4">
                  <c:v>3.8039215686274499</c:v>
                </c:pt>
                <c:pt idx="5">
                  <c:v>3.9411764705882302</c:v>
                </c:pt>
                <c:pt idx="6">
                  <c:v>3.931372549019609</c:v>
                </c:pt>
                <c:pt idx="7">
                  <c:v>3.18627450980392</c:v>
                </c:pt>
                <c:pt idx="8">
                  <c:v>2.9901960784313699</c:v>
                </c:pt>
                <c:pt idx="9">
                  <c:v>3.3235294117647101</c:v>
                </c:pt>
                <c:pt idx="10">
                  <c:v>3.68627450980392</c:v>
                </c:pt>
                <c:pt idx="11">
                  <c:v>3.6568627450980391</c:v>
                </c:pt>
                <c:pt idx="12">
                  <c:v>3.5490196078431402</c:v>
                </c:pt>
                <c:pt idx="13">
                  <c:v>3.84313725490196</c:v>
                </c:pt>
                <c:pt idx="14">
                  <c:v>3.5196078431372491</c:v>
                </c:pt>
                <c:pt idx="15">
                  <c:v>3.8627450980392171</c:v>
                </c:pt>
                <c:pt idx="16">
                  <c:v>3.62745098039216</c:v>
                </c:pt>
                <c:pt idx="17">
                  <c:v>3.6666666666666701</c:v>
                </c:pt>
                <c:pt idx="18">
                  <c:v>4.0196078431372602</c:v>
                </c:pt>
                <c:pt idx="19">
                  <c:v>4.1470588235293961</c:v>
                </c:pt>
                <c:pt idx="20">
                  <c:v>4.2254901960784297</c:v>
                </c:pt>
                <c:pt idx="21">
                  <c:v>3.872549019607836</c:v>
                </c:pt>
                <c:pt idx="22">
                  <c:v>3.9901960784313699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234874720"/>
        <c:axId val="234875112"/>
      </c:barChart>
      <c:catAx>
        <c:axId val="23487472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 w="9360">
            <a:solidFill>
              <a:srgbClr val="D9D9D9"/>
            </a:solidFill>
            <a:round/>
          </a:ln>
        </c:spPr>
        <c:txPr>
          <a:bodyPr/>
          <a:lstStyle/>
          <a:p>
            <a:pPr>
              <a:defRPr lang="hu-HU" sz="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defRPr>
            </a:pPr>
            <a:endParaRPr lang="hu-HU"/>
          </a:p>
        </c:txPr>
        <c:crossAx val="234875112"/>
        <c:crosses val="autoZero"/>
        <c:auto val="1"/>
        <c:lblAlgn val="ctr"/>
        <c:lblOffset val="100"/>
        <c:noMultiLvlLbl val="1"/>
      </c:catAx>
      <c:valAx>
        <c:axId val="234875112"/>
        <c:scaling>
          <c:orientation val="minMax"/>
        </c:scaling>
        <c:delete val="0"/>
        <c:axPos val="b"/>
        <c:majorGridlines>
          <c:spPr>
            <a:ln w="9360">
              <a:solidFill>
                <a:srgbClr val="D9D9D9"/>
              </a:solidFill>
              <a:round/>
            </a:ln>
          </c:spPr>
        </c:majorGridlines>
        <c:numFmt formatCode="0.0" sourceLinked="0"/>
        <c:majorTickMark val="none"/>
        <c:minorTickMark val="none"/>
        <c:tickLblPos val="nextTo"/>
        <c:spPr>
          <a:ln w="9360">
            <a:noFill/>
          </a:ln>
        </c:spPr>
        <c:txPr>
          <a:bodyPr/>
          <a:lstStyle/>
          <a:p>
            <a:pPr>
              <a:defRPr lang="hu-HU" sz="90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Calibri"/>
              </a:defRPr>
            </a:pPr>
            <a:endParaRPr lang="hu-HU"/>
          </a:p>
        </c:txPr>
        <c:crossAx val="234874720"/>
        <c:crosses val="max"/>
        <c:crossBetween val="between"/>
      </c:valAx>
      <c:spPr>
        <a:noFill/>
        <a:ln>
          <a:noFill/>
        </a:ln>
      </c:spPr>
    </c:plotArea>
    <c:plotVisOnly val="1"/>
    <c:dispBlanksAs val="gap"/>
    <c:showDLblsOverMax val="1"/>
  </c:chart>
  <c:spPr>
    <a:solidFill>
      <a:srgbClr val="FFFFFF"/>
    </a:solidFill>
    <a:ln w="9360">
      <a:solidFill>
        <a:srgbClr val="D9D9D9"/>
      </a:solidFill>
      <a:round/>
    </a:ln>
  </c:spPr>
  <c:userShapes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lang="hu-HU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defRPr>
            </a:pPr>
            <a:r>
              <a:rPr lang="hu-HU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Have you heard of the European quality assurance initiative, called EQAVET? (%)</a:t>
            </a:r>
          </a:p>
        </c:rich>
      </c:tx>
      <c:layout>
        <c:manualLayout>
          <c:xMode val="edge"/>
          <c:yMode val="edge"/>
          <c:x val="0.14898050938077201"/>
          <c:y val="3.877335213253439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6.3420853213709605E-2"/>
          <c:y val="0.21574625664144301"/>
          <c:w val="0.52391773662083896"/>
          <c:h val="0.74239252938335198"/>
        </c:manualLayout>
      </c:layout>
      <c:pieChart>
        <c:varyColors val="1"/>
        <c:ser>
          <c:idx val="0"/>
          <c:order val="0"/>
          <c:tx>
            <c:strRef>
              <c:f>label 0</c:f>
              <c:strCache>
                <c:ptCount val="1"/>
              </c:strCache>
            </c:strRef>
          </c:tx>
          <c:spPr>
            <a:solidFill>
              <a:srgbClr val="4F81BD"/>
            </a:solidFill>
            <a:ln>
              <a:noFill/>
            </a:ln>
          </c:spPr>
          <c:dPt>
            <c:idx val="0"/>
            <c:bubble3D val="0"/>
          </c:dPt>
          <c:dPt>
            <c:idx val="1"/>
            <c:bubble3D val="0"/>
            <c:spPr>
              <a:solidFill>
                <a:srgbClr val="C0504D"/>
              </a:solidFill>
              <a:ln>
                <a:noFill/>
              </a:ln>
            </c:spPr>
          </c:dPt>
          <c:dPt>
            <c:idx val="2"/>
            <c:bubble3D val="0"/>
            <c:spPr>
              <a:solidFill>
                <a:srgbClr val="9BBB59"/>
              </a:solidFill>
              <a:ln>
                <a:noFill/>
              </a:ln>
            </c:spPr>
          </c:dPt>
          <c:dPt>
            <c:idx val="3"/>
            <c:bubble3D val="0"/>
            <c:spPr>
              <a:solidFill>
                <a:srgbClr val="8064A2"/>
              </a:solidFill>
              <a:ln>
                <a:noFill/>
              </a:ln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hu-HU"/>
              </a:p>
            </c:txPr>
            <c:dLblPos val="inEnd"/>
            <c:showLegendKey val="0"/>
            <c:showVal val="0"/>
            <c:showCatName val="0"/>
            <c:showSerName val="1"/>
            <c:showPercent val="1"/>
            <c:showBubbleSize val="1"/>
            <c:separator> </c:separator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categories</c:f>
              <c:strCache>
                <c:ptCount val="4"/>
                <c:pt idx="0">
                  <c:v>No, I have not heard about it</c:v>
                </c:pt>
                <c:pt idx="1">
                  <c:v>Yes, I heard about it, but I do not have detailed information on this system</c:v>
                </c:pt>
                <c:pt idx="2">
                  <c:v>Yes, I am aware of the EQAVET principles, defining quality criteria and indicators for vocational education</c:v>
                </c:pt>
                <c:pt idx="3">
                  <c:v>I am fully aware of EQAVET, and implement the quality criteria and indicators it defines.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4"/>
                <c:pt idx="0">
                  <c:v>64</c:v>
                </c:pt>
                <c:pt idx="1">
                  <c:v>27</c:v>
                </c:pt>
                <c:pt idx="2">
                  <c:v>9</c:v>
                </c:pt>
                <c:pt idx="3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</c:spPr>
    </c:plotArea>
    <c:legend>
      <c:legendPos val="r"/>
      <c:layout>
        <c:manualLayout>
          <c:xMode val="edge"/>
          <c:yMode val="edge"/>
          <c:x val="0.54834535877347135"/>
          <c:y val="0.23157717451523546"/>
          <c:w val="0.42322953621693798"/>
          <c:h val="0.68282770083102495"/>
        </c:manualLayout>
      </c:layout>
      <c:overlay val="0"/>
      <c:spPr>
        <a:noFill/>
        <a:ln>
          <a:noFill/>
        </a:ln>
      </c:spPr>
      <c:txPr>
        <a:bodyPr/>
        <a:lstStyle/>
        <a:p>
          <a:pPr>
            <a:defRPr sz="1000" b="1">
              <a:solidFill>
                <a:srgbClr val="000000"/>
              </a:solidFill>
            </a:defRPr>
          </a:pPr>
          <a:endParaRPr lang="hu-HU"/>
        </a:p>
      </c:txPr>
    </c:legend>
    <c:plotVisOnly val="1"/>
    <c:dispBlanksAs val="gap"/>
    <c:showDLblsOverMax val="1"/>
  </c:chart>
  <c:spPr>
    <a:solidFill>
      <a:schemeClr val="bg1"/>
    </a:solidFill>
    <a:ln w="9360">
      <a:solidFill>
        <a:srgbClr val="BFBFBF"/>
      </a:solidFill>
      <a:round/>
    </a:ln>
  </c:spPr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lang="hu-HU" sz="1800" b="1" strike="noStrike" spc="-1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Calibri"/>
              </a:defRPr>
            </a:pPr>
            <a:r>
              <a:rPr lang="hu-HU" sz="1800" b="1" strike="noStrike" spc="-1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Would you be interested in participating in this course at your school or  local venue, and obtaining the international IQAM qualification? (%)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9245238920365201"/>
          <c:y val="0.30012387188108303"/>
          <c:w val="0.36796315250767703"/>
          <c:h val="0.63617058927623404"/>
        </c:manualLayout>
      </c:layout>
      <c:pieChart>
        <c:varyColors val="1"/>
        <c:ser>
          <c:idx val="0"/>
          <c:order val="0"/>
          <c:tx>
            <c:strRef>
              <c:f>label 0</c:f>
              <c:strCache>
                <c:ptCount val="1"/>
              </c:strCache>
            </c:strRef>
          </c:tx>
          <c:spPr>
            <a:solidFill>
              <a:srgbClr val="4F81BD"/>
            </a:solidFill>
            <a:ln>
              <a:noFill/>
            </a:ln>
          </c:spPr>
          <c:dPt>
            <c:idx val="0"/>
            <c:bubble3D val="0"/>
          </c:dPt>
          <c:dPt>
            <c:idx val="1"/>
            <c:bubble3D val="0"/>
            <c:spPr>
              <a:solidFill>
                <a:srgbClr val="C0504D"/>
              </a:solidFill>
              <a:ln>
                <a:noFill/>
              </a:ln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hu-H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1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categories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50</c:v>
                </c:pt>
                <c:pt idx="1">
                  <c:v>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</c:spPr>
    </c:plotArea>
    <c:legend>
      <c:legendPos val="r"/>
      <c:layout>
        <c:manualLayout>
          <c:xMode val="edge"/>
          <c:yMode val="edge"/>
          <c:x val="0.74259411200041503"/>
          <c:y val="0.492867404138631"/>
          <c:w val="9.3296384698205906E-2"/>
          <c:h val="0.20047514411079101"/>
        </c:manualLayout>
      </c:layout>
      <c:overlay val="0"/>
      <c:spPr>
        <a:solidFill>
          <a:srgbClr val="F2F2F2">
            <a:alpha val="39000"/>
          </a:srgbClr>
        </a:solidFill>
        <a:ln>
          <a:noFill/>
        </a:ln>
      </c:spPr>
      <c:txPr>
        <a:bodyPr/>
        <a:lstStyle/>
        <a:p>
          <a:pPr>
            <a:defRPr sz="900" b="1"/>
          </a:pPr>
          <a:endParaRPr lang="hu-HU"/>
        </a:p>
      </c:txPr>
    </c:legend>
    <c:plotVisOnly val="1"/>
    <c:dispBlanksAs val="gap"/>
    <c:showDLblsOverMax val="1"/>
  </c:chart>
  <c:spPr>
    <a:solidFill>
      <a:srgbClr val="FFFFFF"/>
    </a:solidFill>
    <a:ln w="9360">
      <a:solidFill>
        <a:srgbClr val="BFBFBF"/>
      </a:solidFill>
      <a:round/>
    </a:ln>
  </c:spPr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lang="hu-HU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defRPr>
            </a:pPr>
            <a:r>
              <a:rPr lang="hu-HU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What do you teach?</a:t>
            </a:r>
            <a:r>
              <a:rPr lang="hu-HU" sz="1800" b="1" strike="noStrike" spc="-1" baseline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(%)</a:t>
            </a:r>
            <a:endParaRPr lang="hu-HU" sz="1800" b="1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label 0</c:f>
              <c:strCache>
                <c:ptCount val="1"/>
              </c:strCache>
            </c:strRef>
          </c:tx>
          <c:spPr>
            <a:solidFill>
              <a:srgbClr val="4F81BD"/>
            </a:solidFill>
            <a:ln>
              <a:noFill/>
            </a:ln>
          </c:spPr>
          <c:dPt>
            <c:idx val="0"/>
            <c:bubble3D val="0"/>
          </c:dPt>
          <c:dPt>
            <c:idx val="1"/>
            <c:bubble3D val="0"/>
            <c:spPr>
              <a:solidFill>
                <a:srgbClr val="C0504D"/>
              </a:solidFill>
              <a:ln>
                <a:noFill/>
              </a:ln>
            </c:spPr>
          </c:dPt>
          <c:dPt>
            <c:idx val="2"/>
            <c:bubble3D val="0"/>
            <c:spPr>
              <a:solidFill>
                <a:srgbClr val="9BBB59"/>
              </a:solidFill>
              <a:ln>
                <a:noFill/>
              </a:ln>
            </c:spPr>
          </c:dPt>
          <c:dPt>
            <c:idx val="3"/>
            <c:bubble3D val="0"/>
            <c:spPr>
              <a:solidFill>
                <a:srgbClr val="8064A2"/>
              </a:solidFill>
              <a:ln>
                <a:noFill/>
              </a:ln>
            </c:spPr>
          </c:dPt>
          <c:dPt>
            <c:idx val="4"/>
            <c:bubble3D val="0"/>
            <c:spPr>
              <a:solidFill>
                <a:srgbClr val="4BACC6"/>
              </a:solidFill>
              <a:ln>
                <a:noFill/>
              </a:ln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hu-H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1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categories</c:f>
              <c:strCache>
                <c:ptCount val="5"/>
                <c:pt idx="0">
                  <c:v>human</c:v>
                </c:pt>
                <c:pt idx="1">
                  <c:v>science</c:v>
                </c:pt>
                <c:pt idx="2">
                  <c:v>both</c:v>
                </c:pt>
                <c:pt idx="3">
                  <c:v>professional </c:v>
                </c:pt>
                <c:pt idx="4">
                  <c:v>else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5"/>
                <c:pt idx="0">
                  <c:v>32</c:v>
                </c:pt>
                <c:pt idx="1">
                  <c:v>35</c:v>
                </c:pt>
                <c:pt idx="2">
                  <c:v>6</c:v>
                </c:pt>
                <c:pt idx="3">
                  <c:v>20</c:v>
                </c:pt>
                <c:pt idx="4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</c:spPr>
    </c:plotArea>
    <c:legend>
      <c:legendPos val="r"/>
      <c:layout>
        <c:manualLayout>
          <c:xMode val="edge"/>
          <c:yMode val="edge"/>
          <c:x val="0.73525109361329799"/>
          <c:y val="0.33376239428404803"/>
          <c:w val="0.20086001749781299"/>
          <c:h val="0.46488225430154601"/>
        </c:manualLayout>
      </c:layout>
      <c:overlay val="0"/>
      <c:spPr>
        <a:solidFill>
          <a:srgbClr val="F2F2F2">
            <a:alpha val="39000"/>
          </a:srgbClr>
        </a:solidFill>
        <a:ln>
          <a:noFill/>
        </a:ln>
      </c:spPr>
      <c:txPr>
        <a:bodyPr/>
        <a:lstStyle/>
        <a:p>
          <a:pPr>
            <a:defRPr sz="1000" b="1">
              <a:solidFill>
                <a:srgbClr val="000000"/>
              </a:solidFill>
            </a:defRPr>
          </a:pPr>
          <a:endParaRPr lang="hu-HU"/>
        </a:p>
      </c:txPr>
    </c:legend>
    <c:plotVisOnly val="1"/>
    <c:dispBlanksAs val="gap"/>
    <c:showDLblsOverMax val="1"/>
  </c:chart>
  <c:spPr>
    <a:solidFill>
      <a:srgbClr val="FFFFFF"/>
    </a:solidFill>
    <a:ln w="9360">
      <a:solidFill>
        <a:srgbClr val="BFBFBF"/>
      </a:solidFill>
      <a:round/>
    </a:ln>
  </c:spPr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lang="hu-HU" sz="1800" b="1" strike="noStrike" spc="15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defRPr>
            </a:pPr>
            <a:r>
              <a:rPr lang="hu-HU" sz="1800" b="1" strike="noStrike" spc="15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 what type of school do you teach? (%)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label 0</c:f>
              <c:strCache>
                <c:ptCount val="1"/>
              </c:strCache>
            </c:strRef>
          </c:tx>
          <c:spPr>
            <a:solidFill>
              <a:srgbClr val="4F81BD"/>
            </a:solidFill>
            <a:ln w="9360">
              <a:solidFill>
                <a:srgbClr val="4D7EB8"/>
              </a:solidFill>
              <a:round/>
            </a:ln>
          </c:spPr>
          <c:invertIfNegative val="0"/>
          <c:dPt>
            <c:idx val="2"/>
            <c:invertIfNegative val="0"/>
            <c:bubble3D val="0"/>
            <c:spPr>
              <a:solidFill>
                <a:srgbClr val="FF0000"/>
              </a:solidFill>
              <a:ln w="9360">
                <a:solidFill>
                  <a:srgbClr val="4D7EB8"/>
                </a:solidFill>
                <a:round/>
              </a:ln>
            </c:spPr>
          </c:dPt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100"/>
                      <a:t>73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>
                    <a:solidFill>
                      <a:srgbClr val="000000"/>
                    </a:solidFill>
                  </a:defRPr>
                </a:pPr>
                <a:endParaRPr lang="hu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categories</c:f>
              <c:strCache>
                <c:ptCount val="5"/>
                <c:pt idx="0">
                  <c:v>Other</c:v>
                </c:pt>
                <c:pt idx="1">
                  <c:v>Further education and training (CVET)</c:v>
                </c:pt>
                <c:pt idx="2">
                  <c:v>Initial education and training (IVET, Secondary schools)</c:v>
                </c:pt>
                <c:pt idx="3">
                  <c:v>In a private training enterprise (IVET, CVET)</c:v>
                </c:pt>
                <c:pt idx="4">
                  <c:v>Higher education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5"/>
                <c:pt idx="0">
                  <c:v>7.8431372549019489</c:v>
                </c:pt>
                <c:pt idx="1">
                  <c:v>10.7843137254902</c:v>
                </c:pt>
                <c:pt idx="2">
                  <c:v>73.529411764705898</c:v>
                </c:pt>
                <c:pt idx="3">
                  <c:v>5.8823529411764666</c:v>
                </c:pt>
                <c:pt idx="4">
                  <c:v>1.9607843137254899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14752536"/>
        <c:axId val="114752144"/>
      </c:barChart>
      <c:catAx>
        <c:axId val="1147525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 w="9360">
            <a:solidFill>
              <a:srgbClr val="D9D9D9"/>
            </a:solidFill>
            <a:round/>
          </a:ln>
        </c:spPr>
        <c:txPr>
          <a:bodyPr/>
          <a:lstStyle/>
          <a:p>
            <a:pPr>
              <a:defRPr lang="hu-HU" sz="1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defRPr>
            </a:pPr>
            <a:endParaRPr lang="hu-HU"/>
          </a:p>
        </c:txPr>
        <c:crossAx val="114752144"/>
        <c:crosses val="autoZero"/>
        <c:auto val="1"/>
        <c:lblAlgn val="ctr"/>
        <c:lblOffset val="100"/>
        <c:noMultiLvlLbl val="1"/>
      </c:catAx>
      <c:valAx>
        <c:axId val="114752144"/>
        <c:scaling>
          <c:orientation val="minMax"/>
        </c:scaling>
        <c:delete val="0"/>
        <c:axPos val="b"/>
        <c:majorGridlines>
          <c:spPr>
            <a:ln w="9360">
              <a:solidFill>
                <a:srgbClr val="D9D9D9"/>
              </a:solidFill>
              <a:round/>
            </a:ln>
          </c:spPr>
        </c:majorGridlines>
        <c:numFmt formatCode="0" sourceLinked="0"/>
        <c:majorTickMark val="none"/>
        <c:minorTickMark val="none"/>
        <c:tickLblPos val="nextTo"/>
        <c:spPr>
          <a:ln w="9360">
            <a:noFill/>
          </a:ln>
        </c:spPr>
        <c:txPr>
          <a:bodyPr/>
          <a:lstStyle/>
          <a:p>
            <a:pPr>
              <a:defRPr lang="hu-HU" sz="900" strike="noStrike" spc="-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Calibri"/>
              </a:defRPr>
            </a:pPr>
            <a:endParaRPr lang="hu-HU"/>
          </a:p>
        </c:txPr>
        <c:crossAx val="114752536"/>
        <c:crosses val="autoZero"/>
        <c:crossBetween val="between"/>
      </c:valAx>
      <c:spPr>
        <a:noFill/>
        <a:ln>
          <a:noFill/>
        </a:ln>
      </c:spPr>
    </c:plotArea>
    <c:plotVisOnly val="1"/>
    <c:dispBlanksAs val="gap"/>
    <c:showDLblsOverMax val="1"/>
  </c:chart>
  <c:spPr>
    <a:solidFill>
      <a:srgbClr val="FFFFFF"/>
    </a:solidFill>
    <a:ln w="9360">
      <a:solidFill>
        <a:srgbClr val="D9D9D9"/>
      </a:solidFill>
      <a:round/>
    </a:ln>
  </c:spPr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600" dirty="0"/>
              <a:t>Total</a:t>
            </a:r>
            <a:r>
              <a:rPr lang="en-US" sz="1600" baseline="0" dirty="0"/>
              <a:t> n</a:t>
            </a:r>
            <a:r>
              <a:rPr lang="en-US" sz="1600" dirty="0"/>
              <a:t>umber of students</a:t>
            </a:r>
            <a:r>
              <a:rPr lang="en-US" sz="1600" baseline="0" dirty="0"/>
              <a:t> </a:t>
            </a:r>
            <a:endParaRPr lang="hu-HU" sz="1600" baseline="0" dirty="0" smtClean="0"/>
          </a:p>
          <a:p>
            <a:pPr>
              <a:defRPr/>
            </a:pPr>
            <a:r>
              <a:rPr lang="en-US" sz="1600" baseline="0" dirty="0" smtClean="0"/>
              <a:t>(</a:t>
            </a:r>
            <a:r>
              <a:rPr lang="en-US" sz="1600" baseline="0" dirty="0"/>
              <a:t>per </a:t>
            </a:r>
            <a:r>
              <a:rPr lang="en-US" sz="1600" dirty="0"/>
              <a:t>institutes)</a:t>
            </a:r>
          </a:p>
        </c:rich>
      </c:tx>
      <c:layout>
        <c:manualLayout>
          <c:xMode val="edge"/>
          <c:yMode val="edge"/>
          <c:x val="0.27786751764423834"/>
          <c:y val="1.2703154616729821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'Total number of students'!$F$4</c:f>
              <c:strCache>
                <c:ptCount val="1"/>
                <c:pt idx="0">
                  <c:v>Number of institutes</c:v>
                </c:pt>
              </c:strCache>
            </c:strRef>
          </c:tx>
          <c:invertIfNegative val="0"/>
          <c:dPt>
            <c:idx val="1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4"/>
            <c:invertIfNegative val="0"/>
            <c:bubble3D val="0"/>
            <c:spPr>
              <a:solidFill>
                <a:srgbClr val="FF0000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'Total number of students'!$E$5:$E$30</c:f>
              <c:numCache>
                <c:formatCode>General</c:formatCode>
                <c:ptCount val="26"/>
                <c:pt idx="0">
                  <c:v>20</c:v>
                </c:pt>
                <c:pt idx="1">
                  <c:v>50</c:v>
                </c:pt>
                <c:pt idx="2">
                  <c:v>100</c:v>
                </c:pt>
                <c:pt idx="3">
                  <c:v>150</c:v>
                </c:pt>
                <c:pt idx="4">
                  <c:v>200</c:v>
                </c:pt>
                <c:pt idx="5">
                  <c:v>250</c:v>
                </c:pt>
                <c:pt idx="6">
                  <c:v>300</c:v>
                </c:pt>
                <c:pt idx="7">
                  <c:v>350</c:v>
                </c:pt>
                <c:pt idx="8">
                  <c:v>400</c:v>
                </c:pt>
                <c:pt idx="9">
                  <c:v>450</c:v>
                </c:pt>
                <c:pt idx="10">
                  <c:v>500</c:v>
                </c:pt>
                <c:pt idx="11">
                  <c:v>550</c:v>
                </c:pt>
                <c:pt idx="12">
                  <c:v>600</c:v>
                </c:pt>
                <c:pt idx="13">
                  <c:v>650</c:v>
                </c:pt>
                <c:pt idx="14">
                  <c:v>700</c:v>
                </c:pt>
                <c:pt idx="15">
                  <c:v>750</c:v>
                </c:pt>
                <c:pt idx="16">
                  <c:v>800</c:v>
                </c:pt>
                <c:pt idx="17">
                  <c:v>850</c:v>
                </c:pt>
                <c:pt idx="18">
                  <c:v>900</c:v>
                </c:pt>
                <c:pt idx="19">
                  <c:v>950</c:v>
                </c:pt>
                <c:pt idx="20">
                  <c:v>1000</c:v>
                </c:pt>
                <c:pt idx="21">
                  <c:v>1050</c:v>
                </c:pt>
                <c:pt idx="22">
                  <c:v>1100</c:v>
                </c:pt>
                <c:pt idx="23">
                  <c:v>1500</c:v>
                </c:pt>
                <c:pt idx="24">
                  <c:v>2000</c:v>
                </c:pt>
                <c:pt idx="25">
                  <c:v>3400</c:v>
                </c:pt>
              </c:numCache>
            </c:numRef>
          </c:cat>
          <c:val>
            <c:numRef>
              <c:f>'Total number of students'!$F$5:$F$30</c:f>
              <c:numCache>
                <c:formatCode>General</c:formatCode>
                <c:ptCount val="2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2</c:v>
                </c:pt>
                <c:pt idx="6">
                  <c:v>2</c:v>
                </c:pt>
                <c:pt idx="7">
                  <c:v>3</c:v>
                </c:pt>
                <c:pt idx="8">
                  <c:v>4</c:v>
                </c:pt>
                <c:pt idx="9">
                  <c:v>4</c:v>
                </c:pt>
                <c:pt idx="10">
                  <c:v>10</c:v>
                </c:pt>
                <c:pt idx="11">
                  <c:v>8</c:v>
                </c:pt>
                <c:pt idx="12">
                  <c:v>9</c:v>
                </c:pt>
                <c:pt idx="13">
                  <c:v>4</c:v>
                </c:pt>
                <c:pt idx="14">
                  <c:v>10</c:v>
                </c:pt>
                <c:pt idx="15">
                  <c:v>3</c:v>
                </c:pt>
                <c:pt idx="16">
                  <c:v>7</c:v>
                </c:pt>
                <c:pt idx="17">
                  <c:v>4</c:v>
                </c:pt>
                <c:pt idx="18">
                  <c:v>5</c:v>
                </c:pt>
                <c:pt idx="19">
                  <c:v>3</c:v>
                </c:pt>
                <c:pt idx="20">
                  <c:v>3</c:v>
                </c:pt>
                <c:pt idx="21">
                  <c:v>0</c:v>
                </c:pt>
                <c:pt idx="22">
                  <c:v>1</c:v>
                </c:pt>
                <c:pt idx="23">
                  <c:v>3</c:v>
                </c:pt>
                <c:pt idx="24">
                  <c:v>1</c:v>
                </c:pt>
                <c:pt idx="25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4750184"/>
        <c:axId val="114754104"/>
      </c:barChart>
      <c:catAx>
        <c:axId val="11475018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Number of students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00">
                <a:solidFill>
                  <a:schemeClr val="bg1">
                    <a:lumMod val="50000"/>
                  </a:schemeClr>
                </a:solidFill>
              </a:defRPr>
            </a:pPr>
            <a:endParaRPr lang="hu-HU"/>
          </a:p>
        </c:txPr>
        <c:crossAx val="114754104"/>
        <c:crosses val="autoZero"/>
        <c:auto val="1"/>
        <c:lblAlgn val="ctr"/>
        <c:lblOffset val="100"/>
        <c:noMultiLvlLbl val="1"/>
      </c:catAx>
      <c:valAx>
        <c:axId val="11475410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Number of institutes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00">
                <a:solidFill>
                  <a:srgbClr val="7F7F7F"/>
                </a:solidFill>
              </a:defRPr>
            </a:pPr>
            <a:endParaRPr lang="hu-HU"/>
          </a:p>
        </c:txPr>
        <c:crossAx val="114750184"/>
        <c:crosses val="autoZero"/>
        <c:crossBetween val="between"/>
      </c:valAx>
    </c:plotArea>
    <c:plotVisOnly val="1"/>
    <c:dispBlanksAs val="gap"/>
    <c:showDLblsOverMax val="0"/>
  </c:chart>
  <c:spPr>
    <a:solidFill>
      <a:schemeClr val="bg1"/>
    </a:solidFill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600" dirty="0"/>
              <a:t>Number of students per teacher (per institutes)</a:t>
            </a:r>
          </a:p>
        </c:rich>
      </c:tx>
      <c:layout>
        <c:manualLayout>
          <c:xMode val="edge"/>
          <c:yMode val="edge"/>
          <c:x val="0.14137294154383909"/>
          <c:y val="2.6451711220906154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3622422920605257"/>
          <c:y val="0.37590103310941947"/>
          <c:w val="0.85609022228784859"/>
          <c:h val="0.543869746497491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'Relation between st and te'!$G$1</c:f>
              <c:strCache>
                <c:ptCount val="1"/>
                <c:pt idx="0">
                  <c:v>Frequency</c:v>
                </c:pt>
              </c:strCache>
            </c:strRef>
          </c:tx>
          <c:invertIfNegative val="0"/>
          <c:dPt>
            <c:idx val="4"/>
            <c:invertIfNegative val="0"/>
            <c:bubble3D val="0"/>
            <c:spPr>
              <a:solidFill>
                <a:srgbClr val="FF0000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'Relation between st and te'!$F$2:$F$14</c:f>
              <c:numCache>
                <c:formatCode>General</c:formatCode>
                <c:ptCount val="13"/>
                <c:pt idx="0">
                  <c:v>3</c:v>
                </c:pt>
                <c:pt idx="1">
                  <c:v>5</c:v>
                </c:pt>
                <c:pt idx="2">
                  <c:v>7</c:v>
                </c:pt>
                <c:pt idx="3">
                  <c:v>9</c:v>
                </c:pt>
                <c:pt idx="4">
                  <c:v>11</c:v>
                </c:pt>
                <c:pt idx="5">
                  <c:v>13</c:v>
                </c:pt>
                <c:pt idx="6">
                  <c:v>15</c:v>
                </c:pt>
                <c:pt idx="7">
                  <c:v>17</c:v>
                </c:pt>
                <c:pt idx="8">
                  <c:v>19</c:v>
                </c:pt>
                <c:pt idx="9">
                  <c:v>21</c:v>
                </c:pt>
                <c:pt idx="10">
                  <c:v>23</c:v>
                </c:pt>
                <c:pt idx="11">
                  <c:v>25</c:v>
                </c:pt>
                <c:pt idx="12">
                  <c:v>27</c:v>
                </c:pt>
              </c:numCache>
            </c:numRef>
          </c:cat>
          <c:val>
            <c:numRef>
              <c:f>'Relation between st and te'!$G$2:$G$14</c:f>
              <c:numCache>
                <c:formatCode>General</c:formatCode>
                <c:ptCount val="13"/>
                <c:pt idx="0">
                  <c:v>1</c:v>
                </c:pt>
                <c:pt idx="1">
                  <c:v>3</c:v>
                </c:pt>
                <c:pt idx="2">
                  <c:v>12</c:v>
                </c:pt>
                <c:pt idx="3">
                  <c:v>17</c:v>
                </c:pt>
                <c:pt idx="4">
                  <c:v>28</c:v>
                </c:pt>
                <c:pt idx="5">
                  <c:v>23</c:v>
                </c:pt>
                <c:pt idx="6">
                  <c:v>9</c:v>
                </c:pt>
                <c:pt idx="7">
                  <c:v>3</c:v>
                </c:pt>
                <c:pt idx="8">
                  <c:v>2</c:v>
                </c:pt>
                <c:pt idx="9">
                  <c:v>2</c:v>
                </c:pt>
                <c:pt idx="10">
                  <c:v>0</c:v>
                </c:pt>
                <c:pt idx="11">
                  <c:v>0</c:v>
                </c:pt>
                <c:pt idx="12">
                  <c:v>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0"/>
          <c:showBubbleSize val="0"/>
        </c:dLbls>
        <c:gapWidth val="150"/>
        <c:axId val="148105776"/>
        <c:axId val="148106168"/>
      </c:barChart>
      <c:catAx>
        <c:axId val="14810577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Number</a:t>
                </a:r>
                <a:r>
                  <a:rPr lang="en-US" baseline="0"/>
                  <a:t> of s</a:t>
                </a:r>
                <a:r>
                  <a:rPr lang="en-US"/>
                  <a:t>tudents per teacher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00">
                <a:solidFill>
                  <a:srgbClr val="7F7F7F"/>
                </a:solidFill>
              </a:defRPr>
            </a:pPr>
            <a:endParaRPr lang="hu-HU"/>
          </a:p>
        </c:txPr>
        <c:crossAx val="148106168"/>
        <c:crosses val="autoZero"/>
        <c:auto val="1"/>
        <c:lblAlgn val="ctr"/>
        <c:lblOffset val="100"/>
        <c:noMultiLvlLbl val="0"/>
      </c:catAx>
      <c:valAx>
        <c:axId val="14810616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Number of institutes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00">
                <a:solidFill>
                  <a:srgbClr val="7F7F7F"/>
                </a:solidFill>
              </a:defRPr>
            </a:pPr>
            <a:endParaRPr lang="hu-HU"/>
          </a:p>
        </c:txPr>
        <c:crossAx val="148105776"/>
        <c:crosses val="autoZero"/>
        <c:crossBetween val="between"/>
      </c:valAx>
    </c:plotArea>
    <c:plotVisOnly val="1"/>
    <c:dispBlanksAs val="gap"/>
    <c:showDLblsOverMax val="0"/>
  </c:chart>
  <c:spPr>
    <a:solidFill>
      <a:schemeClr val="bg1"/>
    </a:solidFill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Internet access (%)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8106952"/>
        <c:axId val="148107344"/>
      </c:barChart>
      <c:catAx>
        <c:axId val="148106952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hu-HU"/>
          </a:p>
        </c:txPr>
        <c:crossAx val="148107344"/>
        <c:crosses val="autoZero"/>
        <c:auto val="1"/>
        <c:lblAlgn val="ctr"/>
        <c:lblOffset val="100"/>
        <c:noMultiLvlLbl val="0"/>
      </c:catAx>
      <c:valAx>
        <c:axId val="148107344"/>
        <c:scaling>
          <c:orientation val="minMax"/>
        </c:scaling>
        <c:delete val="0"/>
        <c:axPos val="b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900">
                <a:solidFill>
                  <a:schemeClr val="bg1">
                    <a:lumMod val="50000"/>
                  </a:schemeClr>
                </a:solidFill>
              </a:defRPr>
            </a:pPr>
            <a:endParaRPr lang="hu-HU"/>
          </a:p>
        </c:txPr>
        <c:crossAx val="148106952"/>
        <c:crosses val="max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Internet access (%)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Pt>
            <c:idx val="5"/>
            <c:invertIfNegative val="0"/>
            <c:bubble3D val="0"/>
            <c:spPr>
              <a:solidFill>
                <a:srgbClr val="FF0000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'1 - Internet access'!$A$2:$A$8</c:f>
              <c:strCache>
                <c:ptCount val="7"/>
                <c:pt idx="0">
                  <c:v>In every classroom</c:v>
                </c:pt>
                <c:pt idx="1">
                  <c:v>In most classrooms</c:v>
                </c:pt>
                <c:pt idx="2">
                  <c:v>In computer labs</c:v>
                </c:pt>
                <c:pt idx="3">
                  <c:v>In the library</c:v>
                </c:pt>
                <c:pt idx="4">
                  <c:v>In the staff room</c:v>
                </c:pt>
                <c:pt idx="5">
                  <c:v>In the administration/headmaster's office</c:v>
                </c:pt>
                <c:pt idx="6">
                  <c:v>Other</c:v>
                </c:pt>
              </c:strCache>
            </c:strRef>
          </c:cat>
          <c:val>
            <c:numRef>
              <c:f>'1 - Internet access'!$C$2:$C$8</c:f>
              <c:numCache>
                <c:formatCode>#,##0</c:formatCode>
                <c:ptCount val="7"/>
                <c:pt idx="0">
                  <c:v>43.137254901960802</c:v>
                </c:pt>
                <c:pt idx="1">
                  <c:v>33.333333333333329</c:v>
                </c:pt>
                <c:pt idx="2">
                  <c:v>63.725490196078432</c:v>
                </c:pt>
                <c:pt idx="3">
                  <c:v>61.764705882352942</c:v>
                </c:pt>
                <c:pt idx="4">
                  <c:v>66.666666666666643</c:v>
                </c:pt>
                <c:pt idx="5">
                  <c:v>70.588235294117666</c:v>
                </c:pt>
                <c:pt idx="6">
                  <c:v>17.647058823529409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8108128"/>
        <c:axId val="148108520"/>
      </c:barChart>
      <c:catAx>
        <c:axId val="14810812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hu-HU"/>
          </a:p>
        </c:txPr>
        <c:crossAx val="148108520"/>
        <c:crosses val="autoZero"/>
        <c:auto val="1"/>
        <c:lblAlgn val="ctr"/>
        <c:lblOffset val="100"/>
        <c:noMultiLvlLbl val="0"/>
      </c:catAx>
      <c:valAx>
        <c:axId val="148108520"/>
        <c:scaling>
          <c:orientation val="minMax"/>
        </c:scaling>
        <c:delete val="0"/>
        <c:axPos val="b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900">
                <a:solidFill>
                  <a:schemeClr val="bg1">
                    <a:lumMod val="50000"/>
                  </a:schemeClr>
                </a:solidFill>
              </a:defRPr>
            </a:pPr>
            <a:endParaRPr lang="hu-HU"/>
          </a:p>
        </c:txPr>
        <c:crossAx val="148108128"/>
        <c:crosses val="max"/>
        <c:crossBetween val="between"/>
      </c:valAx>
    </c:plotArea>
    <c:plotVisOnly val="1"/>
    <c:dispBlanksAs val="gap"/>
    <c:showDLblsOverMax val="0"/>
  </c:chart>
  <c:spPr>
    <a:solidFill>
      <a:schemeClr val="bg1"/>
    </a:solidFill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Other Internet services in your school (%)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  <c:spPr>
              <a:solidFill>
                <a:srgbClr val="FF0000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'2 - Other Internet services in '!$A$2:$A$5</c:f>
              <c:strCache>
                <c:ptCount val="4"/>
                <c:pt idx="0">
                  <c:v>E-mail</c:v>
                </c:pt>
                <c:pt idx="1">
                  <c:v>School Website</c:v>
                </c:pt>
                <c:pt idx="2">
                  <c:v>Learning Management System (e.g. Moodle; Ilias; Blackboard; WebCT)</c:v>
                </c:pt>
                <c:pt idx="3">
                  <c:v>Other</c:v>
                </c:pt>
              </c:strCache>
            </c:strRef>
          </c:cat>
          <c:val>
            <c:numRef>
              <c:f>'2 - Other Internet services in '!$C$2:$C$5</c:f>
              <c:numCache>
                <c:formatCode>#,##0</c:formatCode>
                <c:ptCount val="4"/>
                <c:pt idx="0">
                  <c:v>89.215686274509807</c:v>
                </c:pt>
                <c:pt idx="1">
                  <c:v>91.176470588235276</c:v>
                </c:pt>
                <c:pt idx="2">
                  <c:v>29.411764705882359</c:v>
                </c:pt>
                <c:pt idx="3">
                  <c:v>13.725490196078431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48109304"/>
        <c:axId val="148109696"/>
      </c:barChart>
      <c:catAx>
        <c:axId val="148109304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hu-HU"/>
          </a:p>
        </c:txPr>
        <c:crossAx val="148109696"/>
        <c:crosses val="autoZero"/>
        <c:auto val="1"/>
        <c:lblAlgn val="ctr"/>
        <c:lblOffset val="100"/>
        <c:noMultiLvlLbl val="0"/>
      </c:catAx>
      <c:valAx>
        <c:axId val="148109696"/>
        <c:scaling>
          <c:orientation val="minMax"/>
        </c:scaling>
        <c:delete val="0"/>
        <c:axPos val="b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900">
                <a:solidFill>
                  <a:srgbClr val="7F7F7F"/>
                </a:solidFill>
              </a:defRPr>
            </a:pPr>
            <a:endParaRPr lang="hu-HU"/>
          </a:p>
        </c:txPr>
        <c:crossAx val="148109304"/>
        <c:crosses val="max"/>
        <c:crossBetween val="between"/>
      </c:valAx>
    </c:plotArea>
    <c:plotVisOnly val="1"/>
    <c:dispBlanksAs val="gap"/>
    <c:showDLblsOverMax val="0"/>
  </c:chart>
  <c:spPr>
    <a:solidFill>
      <a:schemeClr val="bg1"/>
    </a:solidFill>
  </c:sp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Internet access (%)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8110480"/>
        <c:axId val="148110872"/>
      </c:barChart>
      <c:catAx>
        <c:axId val="148110480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hu-HU"/>
          </a:p>
        </c:txPr>
        <c:crossAx val="148110872"/>
        <c:crosses val="autoZero"/>
        <c:auto val="1"/>
        <c:lblAlgn val="ctr"/>
        <c:lblOffset val="100"/>
        <c:noMultiLvlLbl val="0"/>
      </c:catAx>
      <c:valAx>
        <c:axId val="148110872"/>
        <c:scaling>
          <c:orientation val="minMax"/>
        </c:scaling>
        <c:delete val="0"/>
        <c:axPos val="b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900">
                <a:solidFill>
                  <a:schemeClr val="bg1">
                    <a:lumMod val="50000"/>
                  </a:schemeClr>
                </a:solidFill>
              </a:defRPr>
            </a:pPr>
            <a:endParaRPr lang="hu-HU"/>
          </a:p>
        </c:txPr>
        <c:crossAx val="148110480"/>
        <c:crosses val="max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0.13767</cdr:x>
      <cdr:y>0.85192</cdr:y>
    </cdr:from>
    <cdr:to>
      <cdr:x>0.1668</cdr:x>
      <cdr:y>0.89005</cdr:y>
    </cdr:to>
    <cdr:sp macro="" textlink="">
      <cdr:nvSpPr>
        <cdr:cNvPr id="2" name="Mosolygó arc 1"/>
        <cdr:cNvSpPr/>
      </cdr:nvSpPr>
      <cdr:spPr>
        <a:xfrm xmlns:a="http://schemas.openxmlformats.org/drawingml/2006/main">
          <a:off x="950924" y="4702224"/>
          <a:ext cx="201204" cy="210440"/>
        </a:xfrm>
        <a:prstGeom xmlns:a="http://schemas.openxmlformats.org/drawingml/2006/main" prst="smileyFace">
          <a:avLst/>
        </a:prstGeom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hu-HU"/>
          </a:defPPr>
          <a:lvl1pPr marL="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hu-HU"/>
        </a:p>
      </cdr:txBody>
    </cdr:sp>
  </cdr:relSizeAnchor>
  <cdr:relSizeAnchor xmlns:cdr="http://schemas.openxmlformats.org/drawingml/2006/chartDrawing">
    <cdr:from>
      <cdr:x>0.18339</cdr:x>
      <cdr:y>0.87995</cdr:y>
    </cdr:from>
    <cdr:to>
      <cdr:x>0.21252</cdr:x>
      <cdr:y>0.91808</cdr:y>
    </cdr:to>
    <cdr:sp macro="" textlink="">
      <cdr:nvSpPr>
        <cdr:cNvPr id="3" name="Mosolygó arc 2"/>
        <cdr:cNvSpPr/>
      </cdr:nvSpPr>
      <cdr:spPr>
        <a:xfrm xmlns:a="http://schemas.openxmlformats.org/drawingml/2006/main">
          <a:off x="1266754" y="4856914"/>
          <a:ext cx="201204" cy="210440"/>
        </a:xfrm>
        <a:prstGeom xmlns:a="http://schemas.openxmlformats.org/drawingml/2006/main" prst="smileyFace">
          <a:avLst/>
        </a:prstGeom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hu-HU"/>
          </a:defPPr>
          <a:lvl1pPr marL="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hu-HU"/>
        </a:p>
      </cdr:txBody>
    </cdr:sp>
  </cdr:relSizeAnchor>
  <cdr:relSizeAnchor xmlns:cdr="http://schemas.openxmlformats.org/drawingml/2006/chartDrawing">
    <cdr:from>
      <cdr:x>0.11467</cdr:x>
      <cdr:y>0.9125</cdr:y>
    </cdr:from>
    <cdr:to>
      <cdr:x>0.1438</cdr:x>
      <cdr:y>0.95062</cdr:y>
    </cdr:to>
    <cdr:sp macro="" textlink="">
      <cdr:nvSpPr>
        <cdr:cNvPr id="4" name="Mosolygó arc 3"/>
        <cdr:cNvSpPr/>
      </cdr:nvSpPr>
      <cdr:spPr>
        <a:xfrm xmlns:a="http://schemas.openxmlformats.org/drawingml/2006/main">
          <a:off x="792088" y="5036550"/>
          <a:ext cx="201204" cy="210440"/>
        </a:xfrm>
        <a:prstGeom xmlns:a="http://schemas.openxmlformats.org/drawingml/2006/main" prst="smileyFace">
          <a:avLst/>
        </a:prstGeom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hu-HU"/>
          </a:defPPr>
          <a:lvl1pPr marL="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hu-HU"/>
        </a:p>
      </cdr:txBody>
    </cdr:sp>
  </cdr:relSizeAnchor>
  <cdr:relSizeAnchor xmlns:cdr="http://schemas.openxmlformats.org/drawingml/2006/chartDrawing">
    <cdr:from>
      <cdr:x>0.25019</cdr:x>
      <cdr:y>0.69144</cdr:y>
    </cdr:from>
    <cdr:to>
      <cdr:x>0.27932</cdr:x>
      <cdr:y>0.72957</cdr:y>
    </cdr:to>
    <cdr:sp macro="" textlink="">
      <cdr:nvSpPr>
        <cdr:cNvPr id="5" name="Mosolygó arc 4"/>
        <cdr:cNvSpPr/>
      </cdr:nvSpPr>
      <cdr:spPr>
        <a:xfrm xmlns:a="http://schemas.openxmlformats.org/drawingml/2006/main">
          <a:off x="1728192" y="3816424"/>
          <a:ext cx="201204" cy="210440"/>
        </a:xfrm>
        <a:prstGeom xmlns:a="http://schemas.openxmlformats.org/drawingml/2006/main" prst="smileyFace">
          <a:avLst/>
        </a:prstGeom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hu-HU"/>
          </a:defPPr>
          <a:lvl1pPr marL="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hu-HU"/>
        </a:p>
      </cdr:txBody>
    </cdr:sp>
  </cdr:relSizeAnchor>
  <cdr:relSizeAnchor xmlns:cdr="http://schemas.openxmlformats.org/drawingml/2006/chartDrawing">
    <cdr:from>
      <cdr:x>0.17579</cdr:x>
      <cdr:y>0.39031</cdr:y>
    </cdr:from>
    <cdr:to>
      <cdr:x>0.20492</cdr:x>
      <cdr:y>0.42843</cdr:y>
    </cdr:to>
    <cdr:sp macro="" textlink="">
      <cdr:nvSpPr>
        <cdr:cNvPr id="6" name="Mosolygó arc 5"/>
        <cdr:cNvSpPr/>
      </cdr:nvSpPr>
      <cdr:spPr>
        <a:xfrm xmlns:a="http://schemas.openxmlformats.org/drawingml/2006/main">
          <a:off x="1214278" y="2154316"/>
          <a:ext cx="201204" cy="210440"/>
        </a:xfrm>
        <a:prstGeom xmlns:a="http://schemas.openxmlformats.org/drawingml/2006/main" prst="smileyFace">
          <a:avLst/>
        </a:prstGeom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hu-HU"/>
          </a:defPPr>
          <a:lvl1pPr marL="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hu-HU"/>
        </a:p>
      </cdr:txBody>
    </cdr:sp>
  </cdr:relSizeAnchor>
  <cdr:relSizeAnchor xmlns:cdr="http://schemas.openxmlformats.org/drawingml/2006/chartDrawing">
    <cdr:from>
      <cdr:x>0.01042</cdr:x>
      <cdr:y>0.30006</cdr:y>
    </cdr:from>
    <cdr:to>
      <cdr:x>0.03955</cdr:x>
      <cdr:y>0.33818</cdr:y>
    </cdr:to>
    <cdr:sp macro="" textlink="">
      <cdr:nvSpPr>
        <cdr:cNvPr id="7" name="Mosolygó arc 6"/>
        <cdr:cNvSpPr/>
      </cdr:nvSpPr>
      <cdr:spPr>
        <a:xfrm xmlns:a="http://schemas.openxmlformats.org/drawingml/2006/main">
          <a:off x="72008" y="1656184"/>
          <a:ext cx="201204" cy="210440"/>
        </a:xfrm>
        <a:prstGeom xmlns:a="http://schemas.openxmlformats.org/drawingml/2006/main" prst="smileyFace">
          <a:avLst/>
        </a:prstGeom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hu-HU"/>
          </a:defPPr>
          <a:lvl1pPr marL="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hu-HU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B6D166-3FF5-48F1-938F-13C98556824D}" type="datetimeFigureOut">
              <a:rPr lang="hu-HU" smtClean="0"/>
              <a:pPr/>
              <a:t>2016.06.01.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9CE1DD-349D-4C08-90F0-06B1048EDA2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963755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8D246F-1019-4216-87F5-1B31F028BBF7}" type="datetimeFigureOut">
              <a:rPr lang="hu-HU" smtClean="0"/>
              <a:pPr/>
              <a:t>2016.06.01.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1A1A75-10AF-4248-9EBD-0588B87D415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94799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1A1A75-10AF-4248-9EBD-0588B87D415B}" type="slidenum">
              <a:rPr lang="hu-HU" smtClean="0"/>
              <a:pPr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983257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1A1A75-10AF-4248-9EBD-0588B87D415B}" type="slidenum">
              <a:rPr lang="hu-HU" smtClean="0"/>
              <a:pPr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970787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1A1A75-10AF-4248-9EBD-0588B87D415B}" type="slidenum">
              <a:rPr lang="hu-HU" smtClean="0"/>
              <a:pPr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49164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err="1" smtClean="0"/>
              <a:t>Theoretical</a:t>
            </a:r>
            <a:r>
              <a:rPr lang="hu-HU" baseline="0" dirty="0" smtClean="0"/>
              <a:t> </a:t>
            </a:r>
            <a:r>
              <a:rPr lang="hu-HU" baseline="0" dirty="0" err="1" smtClean="0"/>
              <a:t>subject</a:t>
            </a:r>
            <a:r>
              <a:rPr lang="hu-HU" baseline="0" dirty="0" smtClean="0"/>
              <a:t>  and </a:t>
            </a:r>
            <a:r>
              <a:rPr lang="hu-HU" baseline="0" dirty="0" err="1" smtClean="0"/>
              <a:t>professional</a:t>
            </a:r>
            <a:r>
              <a:rPr lang="hu-HU" baseline="0" dirty="0" smtClean="0"/>
              <a:t> / </a:t>
            </a:r>
            <a:r>
              <a:rPr lang="hu-HU" baseline="0" dirty="0" err="1" smtClean="0"/>
              <a:t>practical</a:t>
            </a:r>
            <a:r>
              <a:rPr lang="hu-HU" baseline="0" dirty="0" smtClean="0"/>
              <a:t> (</a:t>
            </a:r>
            <a:r>
              <a:rPr lang="hu-HU" baseline="0" dirty="0" err="1" smtClean="0"/>
              <a:t>technical</a:t>
            </a:r>
            <a:r>
              <a:rPr lang="hu-HU" baseline="0" dirty="0" smtClean="0"/>
              <a:t>) </a:t>
            </a:r>
            <a:r>
              <a:rPr lang="hu-HU" baseline="0" dirty="0" err="1" smtClean="0"/>
              <a:t>subjects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1A1A75-10AF-4248-9EBD-0588B87D415B}" type="slidenum">
              <a:rPr lang="hu-HU" smtClean="0"/>
              <a:pPr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866069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The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majority</a:t>
            </a:r>
            <a:r>
              <a:rPr lang="hu-HU" baseline="0" dirty="0" smtClean="0"/>
              <a:t> of </a:t>
            </a:r>
            <a:r>
              <a:rPr lang="hu-HU" baseline="0" dirty="0" err="1" smtClean="0"/>
              <a:t>the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respondents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work</a:t>
            </a:r>
            <a:r>
              <a:rPr lang="hu-HU" baseline="0" dirty="0" smtClean="0"/>
              <a:t> </a:t>
            </a:r>
            <a:r>
              <a:rPr lang="hu-HU" baseline="0" dirty="0" err="1" smtClean="0"/>
              <a:t>in</a:t>
            </a:r>
            <a:r>
              <a:rPr lang="hu-HU" baseline="0" dirty="0" smtClean="0"/>
              <a:t> </a:t>
            </a:r>
            <a:r>
              <a:rPr lang="hu-HU" baseline="0" dirty="0" err="1" smtClean="0"/>
              <a:t>vocational</a:t>
            </a:r>
            <a:r>
              <a:rPr lang="hu-HU" baseline="0" dirty="0" smtClean="0"/>
              <a:t> </a:t>
            </a:r>
            <a:r>
              <a:rPr lang="hu-HU" baseline="0" dirty="0" err="1" smtClean="0"/>
              <a:t>schools</a:t>
            </a:r>
            <a:r>
              <a:rPr lang="hu-HU" baseline="0" dirty="0" smtClean="0"/>
              <a:t>, most of </a:t>
            </a:r>
            <a:r>
              <a:rPr lang="hu-HU" baseline="0" dirty="0" err="1" smtClean="0"/>
              <a:t>the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schools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are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medium-sized</a:t>
            </a:r>
            <a:r>
              <a:rPr lang="hu-HU" baseline="0" dirty="0" smtClean="0"/>
              <a:t> </a:t>
            </a:r>
            <a:r>
              <a:rPr lang="hu-HU" baseline="0" dirty="0" err="1" smtClean="0"/>
              <a:t>with</a:t>
            </a:r>
            <a:r>
              <a:rPr lang="hu-HU" baseline="0" dirty="0" smtClean="0"/>
              <a:t> </a:t>
            </a:r>
            <a:r>
              <a:rPr lang="hu-HU" baseline="0" dirty="0" err="1" smtClean="0"/>
              <a:t>fifty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teachers</a:t>
            </a:r>
            <a:r>
              <a:rPr lang="hu-HU" baseline="0" dirty="0" smtClean="0"/>
              <a:t> and </a:t>
            </a:r>
            <a:r>
              <a:rPr lang="hu-HU" baseline="0" dirty="0" err="1" smtClean="0"/>
              <a:t>five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hundred</a:t>
            </a:r>
            <a:r>
              <a:rPr lang="hu-HU" baseline="0" dirty="0" smtClean="0"/>
              <a:t> </a:t>
            </a:r>
            <a:r>
              <a:rPr lang="hu-HU" baseline="0" dirty="0" err="1" smtClean="0"/>
              <a:t>students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1A1A75-10AF-4248-9EBD-0588B87D415B}" type="slidenum">
              <a:rPr lang="hu-HU" smtClean="0"/>
              <a:pPr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038750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Internet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access</a:t>
            </a:r>
            <a:r>
              <a:rPr lang="hu-HU" baseline="0" dirty="0" smtClean="0"/>
              <a:t> is </a:t>
            </a:r>
            <a:r>
              <a:rPr lang="hu-HU" baseline="0" dirty="0" err="1" smtClean="0"/>
              <a:t>quite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good</a:t>
            </a:r>
            <a:r>
              <a:rPr lang="hu-HU" baseline="0" dirty="0" smtClean="0"/>
              <a:t> </a:t>
            </a:r>
            <a:r>
              <a:rPr lang="hu-HU" baseline="0" dirty="0" err="1" smtClean="0"/>
              <a:t>on</a:t>
            </a:r>
            <a:r>
              <a:rPr lang="hu-HU" baseline="0" dirty="0" smtClean="0"/>
              <a:t> </a:t>
            </a:r>
            <a:r>
              <a:rPr lang="hu-HU" baseline="0" dirty="0" err="1" smtClean="0"/>
              <a:t>average</a:t>
            </a:r>
            <a:endParaRPr lang="hu-HU" baseline="0" dirty="0" smtClean="0"/>
          </a:p>
          <a:p>
            <a:r>
              <a:rPr lang="hu-HU" baseline="0" dirty="0" smtClean="0"/>
              <a:t>91 </a:t>
            </a:r>
            <a:r>
              <a:rPr lang="hu-HU" baseline="0" dirty="0" smtClean="0"/>
              <a:t>% of </a:t>
            </a:r>
            <a:r>
              <a:rPr lang="hu-HU" baseline="0" dirty="0" err="1" smtClean="0"/>
              <a:t>the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schools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have</a:t>
            </a:r>
            <a:r>
              <a:rPr lang="hu-HU" baseline="0" dirty="0" smtClean="0"/>
              <a:t> a WEB site, 89 % of </a:t>
            </a:r>
            <a:r>
              <a:rPr lang="hu-HU" baseline="0" dirty="0" err="1" smtClean="0"/>
              <a:t>them</a:t>
            </a:r>
            <a:r>
              <a:rPr lang="hu-HU" baseline="0" dirty="0" smtClean="0"/>
              <a:t> </a:t>
            </a:r>
            <a:r>
              <a:rPr lang="hu-HU" baseline="0" dirty="0" err="1" smtClean="0"/>
              <a:t>have</a:t>
            </a:r>
            <a:r>
              <a:rPr lang="hu-HU" baseline="0" dirty="0" smtClean="0"/>
              <a:t> E-mail service, 29 % of </a:t>
            </a:r>
            <a:r>
              <a:rPr lang="hu-HU" baseline="0" dirty="0" err="1" smtClean="0"/>
              <a:t>them</a:t>
            </a:r>
            <a:r>
              <a:rPr lang="hu-HU" baseline="0" dirty="0" smtClean="0"/>
              <a:t> </a:t>
            </a:r>
            <a:r>
              <a:rPr lang="hu-HU" baseline="0" dirty="0" err="1" smtClean="0"/>
              <a:t>have</a:t>
            </a:r>
            <a:r>
              <a:rPr lang="hu-HU" baseline="0" dirty="0" smtClean="0"/>
              <a:t> a </a:t>
            </a:r>
            <a:r>
              <a:rPr lang="hu-HU" baseline="0" dirty="0" err="1" smtClean="0"/>
              <a:t>Learning</a:t>
            </a:r>
            <a:r>
              <a:rPr lang="hu-HU" baseline="0" dirty="0" smtClean="0"/>
              <a:t> Management System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1A1A75-10AF-4248-9EBD-0588B87D415B}" type="slidenum">
              <a:rPr lang="hu-HU" smtClean="0"/>
              <a:pPr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970787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1A1A75-10AF-4248-9EBD-0588B87D415B}" type="slidenum">
              <a:rPr lang="hu-HU" smtClean="0"/>
              <a:pPr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276526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err="1" smtClean="0"/>
              <a:t>Half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respondents</a:t>
            </a:r>
            <a:r>
              <a:rPr lang="hu-HU" dirty="0" smtClean="0"/>
              <a:t> </a:t>
            </a:r>
            <a:r>
              <a:rPr lang="hu-HU" dirty="0" err="1" smtClean="0"/>
              <a:t>say</a:t>
            </a:r>
            <a:r>
              <a:rPr lang="hu-HU" dirty="0" smtClean="0"/>
              <a:t> </a:t>
            </a:r>
            <a:r>
              <a:rPr lang="hu-HU" dirty="0" err="1" smtClean="0"/>
              <a:t>that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the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system</a:t>
            </a:r>
            <a:r>
              <a:rPr lang="hu-HU" baseline="0" dirty="0" smtClean="0"/>
              <a:t> </a:t>
            </a:r>
            <a:r>
              <a:rPr lang="hu-HU" baseline="0" dirty="0" err="1" smtClean="0"/>
              <a:t>of</a:t>
            </a:r>
            <a:r>
              <a:rPr lang="hu-HU" baseline="0" dirty="0" smtClean="0"/>
              <a:t> </a:t>
            </a:r>
            <a:r>
              <a:rPr lang="hu-HU" baseline="0" dirty="0" err="1" smtClean="0"/>
              <a:t>quality</a:t>
            </a:r>
            <a:r>
              <a:rPr lang="hu-HU" baseline="0" dirty="0" smtClean="0"/>
              <a:t> management is </a:t>
            </a:r>
            <a:r>
              <a:rPr lang="hu-HU" baseline="0" dirty="0" err="1" smtClean="0"/>
              <a:t>important</a:t>
            </a:r>
            <a:r>
              <a:rPr lang="hu-HU" baseline="0" dirty="0" smtClean="0"/>
              <a:t> and has a </a:t>
            </a:r>
            <a:r>
              <a:rPr lang="hu-HU" baseline="0" dirty="0" err="1" smtClean="0"/>
              <a:t>task</a:t>
            </a:r>
            <a:r>
              <a:rPr lang="hu-HU" baseline="0" dirty="0" smtClean="0"/>
              <a:t> </a:t>
            </a:r>
            <a:r>
              <a:rPr lang="hu-HU" baseline="0" dirty="0" err="1" smtClean="0"/>
              <a:t>related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to</a:t>
            </a:r>
            <a:r>
              <a:rPr lang="hu-HU" baseline="0" dirty="0" smtClean="0"/>
              <a:t> </a:t>
            </a:r>
            <a:r>
              <a:rPr lang="hu-HU" baseline="0" dirty="0" err="1" smtClean="0"/>
              <a:t>it</a:t>
            </a:r>
            <a:r>
              <a:rPr lang="hu-HU" baseline="0" dirty="0" smtClean="0"/>
              <a:t>.</a:t>
            </a:r>
          </a:p>
          <a:p>
            <a:r>
              <a:rPr lang="hu-HU" baseline="0" dirty="0" smtClean="0"/>
              <a:t>The </a:t>
            </a:r>
            <a:r>
              <a:rPr lang="hu-HU" baseline="0" dirty="0" err="1" smtClean="0"/>
              <a:t>majority</a:t>
            </a:r>
            <a:r>
              <a:rPr lang="hu-HU" baseline="0" dirty="0" smtClean="0"/>
              <a:t> of </a:t>
            </a:r>
            <a:r>
              <a:rPr lang="hu-HU" baseline="0" dirty="0" err="1" smtClean="0"/>
              <a:t>vocational</a:t>
            </a:r>
            <a:r>
              <a:rPr lang="hu-HU" baseline="0" dirty="0" smtClean="0"/>
              <a:t> </a:t>
            </a:r>
            <a:r>
              <a:rPr lang="hu-HU" baseline="0" dirty="0" err="1" smtClean="0"/>
              <a:t>schools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use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the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recommended</a:t>
            </a:r>
            <a:r>
              <a:rPr lang="hu-HU" baseline="0" dirty="0" smtClean="0"/>
              <a:t> </a:t>
            </a:r>
            <a:r>
              <a:rPr lang="hu-HU" baseline="0" dirty="0" err="1" smtClean="0"/>
              <a:t>central</a:t>
            </a:r>
            <a:r>
              <a:rPr lang="hu-HU" baseline="0" dirty="0" smtClean="0"/>
              <a:t> </a:t>
            </a:r>
            <a:r>
              <a:rPr lang="hu-HU" baseline="0" dirty="0" err="1" smtClean="0"/>
              <a:t>system</a:t>
            </a:r>
            <a:r>
              <a:rPr lang="hu-HU" baseline="0" dirty="0" smtClean="0"/>
              <a:t> </a:t>
            </a:r>
            <a:r>
              <a:rPr lang="hu-HU" baseline="0" dirty="0" err="1" smtClean="0"/>
              <a:t>or</a:t>
            </a:r>
            <a:r>
              <a:rPr lang="hu-HU" baseline="0" dirty="0" smtClean="0"/>
              <a:t> a </a:t>
            </a:r>
            <a:r>
              <a:rPr lang="hu-HU" baseline="0" dirty="0" err="1" smtClean="0"/>
              <a:t>school-dveloped</a:t>
            </a:r>
            <a:r>
              <a:rPr lang="hu-HU" baseline="0" dirty="0" smtClean="0"/>
              <a:t> </a:t>
            </a:r>
            <a:r>
              <a:rPr lang="hu-HU" baseline="0" dirty="0" err="1" smtClean="0"/>
              <a:t>system</a:t>
            </a:r>
            <a:r>
              <a:rPr lang="hu-HU" baseline="0" dirty="0" smtClean="0"/>
              <a:t>.</a:t>
            </a:r>
          </a:p>
          <a:p>
            <a:r>
              <a:rPr lang="hu-HU" baseline="0" dirty="0" err="1" smtClean="0"/>
              <a:t>They</a:t>
            </a:r>
            <a:r>
              <a:rPr lang="hu-HU" baseline="0" dirty="0" smtClean="0"/>
              <a:t> </a:t>
            </a:r>
            <a:r>
              <a:rPr lang="hu-HU" baseline="0" dirty="0" err="1" smtClean="0"/>
              <a:t>do</a:t>
            </a:r>
            <a:r>
              <a:rPr lang="hu-HU" baseline="0" dirty="0" smtClean="0"/>
              <a:t> </a:t>
            </a:r>
            <a:r>
              <a:rPr lang="hu-HU" baseline="0" dirty="0" err="1" smtClean="0"/>
              <a:t>not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use</a:t>
            </a:r>
            <a:r>
              <a:rPr lang="hu-HU" baseline="0" dirty="0" smtClean="0"/>
              <a:t> IT </a:t>
            </a:r>
            <a:r>
              <a:rPr lang="hu-HU" baseline="0" dirty="0" err="1" smtClean="0"/>
              <a:t>tools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for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these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tasks</a:t>
            </a:r>
            <a:r>
              <a:rPr lang="hu-HU" baseline="0" dirty="0" smtClean="0"/>
              <a:t>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1A1A75-10AF-4248-9EBD-0588B87D415B}" type="slidenum">
              <a:rPr lang="hu-HU" smtClean="0"/>
              <a:pPr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970787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The </a:t>
            </a:r>
            <a:r>
              <a:rPr lang="hu-HU" dirty="0" err="1" smtClean="0"/>
              <a:t>activities</a:t>
            </a:r>
            <a:r>
              <a:rPr lang="hu-HU" dirty="0" smtClean="0"/>
              <a:t> </a:t>
            </a:r>
            <a:r>
              <a:rPr lang="hu-HU" dirty="0" err="1" smtClean="0"/>
              <a:t>considered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be </a:t>
            </a:r>
            <a:r>
              <a:rPr lang="hu-HU" dirty="0" err="1" smtClean="0"/>
              <a:t>the</a:t>
            </a:r>
            <a:r>
              <a:rPr lang="hu-HU" dirty="0" smtClean="0"/>
              <a:t> most </a:t>
            </a:r>
            <a:r>
              <a:rPr lang="hu-HU" dirty="0" err="1" smtClean="0"/>
              <a:t>important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in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terms</a:t>
            </a:r>
            <a:r>
              <a:rPr lang="hu-HU" baseline="0" dirty="0" smtClean="0"/>
              <a:t> of </a:t>
            </a:r>
            <a:r>
              <a:rPr lang="hu-HU" baseline="0" dirty="0" err="1" smtClean="0"/>
              <a:t>quality</a:t>
            </a:r>
            <a:r>
              <a:rPr lang="hu-HU" baseline="0" dirty="0" smtClean="0"/>
              <a:t> </a:t>
            </a:r>
            <a:r>
              <a:rPr lang="hu-HU" baseline="0" dirty="0" err="1" smtClean="0"/>
              <a:t>assurance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1A1A75-10AF-4248-9EBD-0588B87D415B}" type="slidenum">
              <a:rPr lang="hu-HU" smtClean="0"/>
              <a:pPr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970787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1A1A75-10AF-4248-9EBD-0588B87D415B}" type="slidenum">
              <a:rPr lang="hu-HU" smtClean="0"/>
              <a:pPr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97078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36095-6ED5-4035-8227-83CC52D9878A}" type="datetimeFigureOut">
              <a:rPr lang="hu-HU" smtClean="0"/>
              <a:pPr/>
              <a:t>2016.06.01.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7220-5044-40D9-A203-9F67902F0FD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36095-6ED5-4035-8227-83CC52D9878A}" type="datetimeFigureOut">
              <a:rPr lang="hu-HU" smtClean="0"/>
              <a:pPr/>
              <a:t>2016.06.01.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7220-5044-40D9-A203-9F67902F0FD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36095-6ED5-4035-8227-83CC52D9878A}" type="datetimeFigureOut">
              <a:rPr lang="hu-HU" smtClean="0"/>
              <a:pPr/>
              <a:t>2016.06.01.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7220-5044-40D9-A203-9F67902F0FD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36095-6ED5-4035-8227-83CC52D9878A}" type="datetimeFigureOut">
              <a:rPr lang="hu-HU" smtClean="0"/>
              <a:pPr/>
              <a:t>2016.06.01.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7220-5044-40D9-A203-9F67902F0FD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36095-6ED5-4035-8227-83CC52D9878A}" type="datetimeFigureOut">
              <a:rPr lang="hu-HU" smtClean="0"/>
              <a:pPr/>
              <a:t>2016.06.01.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7220-5044-40D9-A203-9F67902F0FD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36095-6ED5-4035-8227-83CC52D9878A}" type="datetimeFigureOut">
              <a:rPr lang="hu-HU" smtClean="0"/>
              <a:pPr/>
              <a:t>2016.06.01.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7220-5044-40D9-A203-9F67902F0FD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36095-6ED5-4035-8227-83CC52D9878A}" type="datetimeFigureOut">
              <a:rPr lang="hu-HU" smtClean="0"/>
              <a:pPr/>
              <a:t>2016.06.01.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7220-5044-40D9-A203-9F67902F0FD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36095-6ED5-4035-8227-83CC52D9878A}" type="datetimeFigureOut">
              <a:rPr lang="hu-HU" smtClean="0"/>
              <a:pPr/>
              <a:t>2016.06.01.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7220-5044-40D9-A203-9F67902F0FD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36095-6ED5-4035-8227-83CC52D9878A}" type="datetimeFigureOut">
              <a:rPr lang="hu-HU" smtClean="0"/>
              <a:pPr/>
              <a:t>2016.06.01.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7220-5044-40D9-A203-9F67902F0FD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36095-6ED5-4035-8227-83CC52D9878A}" type="datetimeFigureOut">
              <a:rPr lang="hu-HU" smtClean="0"/>
              <a:pPr/>
              <a:t>2016.06.01.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7220-5044-40D9-A203-9F67902F0FD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36095-6ED5-4035-8227-83CC52D9878A}" type="datetimeFigureOut">
              <a:rPr lang="hu-HU" smtClean="0"/>
              <a:pPr/>
              <a:t>2016.06.01.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7220-5044-40D9-A203-9F67902F0FD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A36095-6ED5-4035-8227-83CC52D9878A}" type="datetimeFigureOut">
              <a:rPr lang="hu-HU" smtClean="0"/>
              <a:pPr/>
              <a:t>2016.06.01.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B7220-5044-40D9-A203-9F67902F0FD1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395536" y="2780928"/>
            <a:ext cx="8496944" cy="1470025"/>
          </a:xfrm>
        </p:spPr>
        <p:txBody>
          <a:bodyPr>
            <a:normAutofit fontScale="90000"/>
          </a:bodyPr>
          <a:lstStyle/>
          <a:p>
            <a:r>
              <a:rPr lang="hu-HU" sz="32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OpenQAsS</a:t>
            </a:r>
            <a:r>
              <a:rPr lang="hu-HU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3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Erasmus+ </a:t>
            </a:r>
            <a:r>
              <a:rPr lang="hu-HU" sz="32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Strategic</a:t>
            </a:r>
            <a:r>
              <a:rPr lang="hu-HU" sz="3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32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Partnership</a:t>
            </a:r>
            <a:r>
              <a:rPr lang="hu-HU" sz="3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u-HU" sz="3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40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Teacher’s</a:t>
            </a:r>
            <a:r>
              <a:rPr lang="hu-HU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40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Questionnaire</a:t>
            </a:r>
            <a:r>
              <a:rPr lang="hu-HU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u-HU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40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Needs-analysis</a:t>
            </a:r>
            <a:endParaRPr lang="hu-HU" sz="4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Kép 3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9608" y="4437112"/>
            <a:ext cx="1828800" cy="19754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IQAM </a:t>
            </a:r>
            <a:r>
              <a:rPr lang="hu-HU" sz="32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course</a:t>
            </a:r>
            <a:r>
              <a:rPr lang="hu-HU" sz="3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 </a:t>
            </a:r>
            <a:r>
              <a:rPr lang="hu-HU" sz="32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within</a:t>
            </a:r>
            <a:r>
              <a:rPr lang="hu-HU" sz="3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 </a:t>
            </a:r>
            <a:r>
              <a:rPr lang="hu-HU" sz="32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the</a:t>
            </a:r>
            <a:r>
              <a:rPr lang="hu-HU" sz="3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 </a:t>
            </a:r>
            <a:r>
              <a:rPr lang="hu-HU" sz="32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OpenQAsS</a:t>
            </a:r>
            <a:r>
              <a:rPr lang="hu-HU" sz="3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 project</a:t>
            </a:r>
            <a:br>
              <a:rPr lang="hu-HU" sz="3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</a:br>
            <a:endParaRPr lang="hu-HU" sz="32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hu-HU" sz="3800" dirty="0" smtClean="0">
              <a:solidFill>
                <a:schemeClr val="accent1">
                  <a:lumMod val="75000"/>
                </a:schemeClr>
              </a:solidFill>
              <a:latin typeface="+mj-lt"/>
              <a:cs typeface="Calibri" pitchFamily="34" charset="0"/>
            </a:endParaRPr>
          </a:p>
          <a:p>
            <a:pPr>
              <a:buNone/>
            </a:pPr>
            <a:endParaRPr lang="hu-HU" sz="3800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artalom helye 2"/>
          <p:cNvSpPr txBox="1">
            <a:spLocks/>
          </p:cNvSpPr>
          <p:nvPr/>
        </p:nvSpPr>
        <p:spPr>
          <a:xfrm>
            <a:off x="214282" y="1500174"/>
            <a:ext cx="5000660" cy="50720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spcAft>
                <a:spcPts val="600"/>
              </a:spcAft>
              <a:buFontTx/>
              <a:buChar char="-"/>
            </a:pPr>
            <a:endParaRPr lang="hu-HU" sz="255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6" name="Object33"/>
          <p:cNvGraphicFramePr/>
          <p:nvPr>
            <p:extLst>
              <p:ext uri="{D42A27DB-BD31-4B8C-83A1-F6EECF244321}">
                <p14:modId xmlns:p14="http://schemas.microsoft.com/office/powerpoint/2010/main" val="1625338344"/>
              </p:ext>
            </p:extLst>
          </p:nvPr>
        </p:nvGraphicFramePr>
        <p:xfrm>
          <a:off x="683569" y="1417639"/>
          <a:ext cx="5472608" cy="38055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Balra nyíl 6"/>
          <p:cNvSpPr/>
          <p:nvPr/>
        </p:nvSpPr>
        <p:spPr>
          <a:xfrm>
            <a:off x="4860032" y="3861048"/>
            <a:ext cx="3888431" cy="1656184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</a:pPr>
            <a:r>
              <a:rPr lang="hu-HU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Nearly</a:t>
            </a:r>
            <a:r>
              <a:rPr lang="hu-H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half</a:t>
            </a:r>
            <a:r>
              <a:rPr lang="hu-H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</a:t>
            </a:r>
            <a:r>
              <a:rPr lang="hu-HU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hu-H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respondents</a:t>
            </a:r>
            <a:r>
              <a:rPr lang="hu-H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would</a:t>
            </a:r>
            <a:r>
              <a:rPr lang="hu-H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like</a:t>
            </a:r>
            <a:r>
              <a:rPr lang="hu-H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</a:t>
            </a:r>
            <a:r>
              <a:rPr lang="hu-H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participate</a:t>
            </a:r>
            <a:r>
              <a:rPr lang="hu-H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</a:t>
            </a:r>
            <a:r>
              <a:rPr lang="hu-H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hu-HU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quality</a:t>
            </a:r>
            <a:r>
              <a:rPr lang="hu-H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assurance</a:t>
            </a:r>
            <a:r>
              <a:rPr lang="hu-H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course</a:t>
            </a:r>
            <a:r>
              <a:rPr lang="hu-H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6833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algn="ctr">
              <a:buNone/>
              <a:defRPr/>
            </a:pPr>
            <a:endParaRPr lang="hu-HU" sz="2400" kern="0" dirty="0" smtClean="0">
              <a:solidFill>
                <a:srgbClr val="002E58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erlin Sans FB" pitchFamily="34" charset="0"/>
            </a:endParaRPr>
          </a:p>
          <a:p>
            <a:pPr algn="ctr">
              <a:buNone/>
              <a:defRPr/>
            </a:pPr>
            <a:endParaRPr lang="hu-HU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buNone/>
              <a:defRPr/>
            </a:pPr>
            <a:endParaRPr lang="hu-HU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buNone/>
              <a:defRPr/>
            </a:pPr>
            <a:endParaRPr lang="hu-HU" sz="2400" dirty="0">
              <a:solidFill>
                <a:schemeClr val="accent1">
                  <a:lumMod val="75000"/>
                </a:schemeClr>
              </a:solidFill>
            </a:endParaRPr>
          </a:p>
          <a:p>
            <a:pPr lvl="0" algn="ctr">
              <a:buNone/>
              <a:defRPr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 FOR YOUR ATTENTION</a:t>
            </a:r>
            <a:r>
              <a:rPr lang="hu-HU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!</a:t>
            </a:r>
          </a:p>
          <a:p>
            <a:pPr algn="ctr">
              <a:buNone/>
              <a:defRPr/>
            </a:pPr>
            <a:r>
              <a:rPr lang="hu-HU" sz="2400" dirty="0" smtClean="0">
                <a:solidFill>
                  <a:schemeClr val="accent1">
                    <a:lumMod val="75000"/>
                  </a:schemeClr>
                </a:solidFill>
              </a:rPr>
              <a:t>Ildikó Balassa – Ildikó Tóth</a:t>
            </a:r>
          </a:p>
          <a:p>
            <a:pPr algn="ctr">
              <a:buNone/>
              <a:defRPr/>
            </a:pPr>
            <a:endParaRPr lang="hu-HU" sz="2400" dirty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buNone/>
              <a:defRPr/>
            </a:pPr>
            <a:endParaRPr lang="hu-HU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 algn="ctr" fontAlgn="base"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hu-HU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 fontAlgn="base"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hu-HU" kern="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lvl="0" algn="ctr" fontAlgn="base"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hu-HU" kern="0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lvl="0" algn="ctr" fontAlgn="base"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hu-HU" kern="0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lvl="0" algn="ctr" fontAlgn="base">
              <a:lnSpc>
                <a:spcPct val="110000"/>
              </a:lnSpc>
              <a:spcBef>
                <a:spcPts val="0"/>
              </a:spcBef>
              <a:buNone/>
              <a:defRPr/>
            </a:pPr>
            <a:endParaRPr lang="hu-HU" sz="2400" kern="0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lvl="0" algn="ctr" fontAlgn="base">
              <a:lnSpc>
                <a:spcPct val="110000"/>
              </a:lnSpc>
              <a:spcBef>
                <a:spcPts val="0"/>
              </a:spcBef>
              <a:buNone/>
              <a:defRPr/>
            </a:pPr>
            <a:endParaRPr lang="hu-HU" sz="2400" kern="0" dirty="0" smtClean="0">
              <a:solidFill>
                <a:srgbClr val="002E58"/>
              </a:solidFill>
              <a:latin typeface="+mj-lt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hu-HU" sz="2400" dirty="0">
              <a:latin typeface="+mj-lt"/>
            </a:endParaRPr>
          </a:p>
        </p:txBody>
      </p:sp>
      <p:pic>
        <p:nvPicPr>
          <p:cNvPr id="4" name="Kép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4149080"/>
            <a:ext cx="1634480" cy="15382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Autofit/>
          </a:bodyPr>
          <a:lstStyle/>
          <a:p>
            <a:r>
              <a:rPr lang="hu-HU" sz="24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Survey</a:t>
            </a:r>
            <a:r>
              <a:rPr lang="hu-HU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24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</a:t>
            </a:r>
            <a:r>
              <a:rPr lang="hu-HU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24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requirements</a:t>
            </a:r>
            <a:r>
              <a:rPr lang="hu-HU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</a:t>
            </a:r>
            <a:r>
              <a:rPr lang="hu-HU" sz="24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needs</a:t>
            </a:r>
            <a:r>
              <a:rPr lang="hu-HU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</a:t>
            </a:r>
            <a:r>
              <a:rPr lang="hu-HU" sz="24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stakeholders</a:t>
            </a:r>
            <a:r>
              <a:rPr lang="hu-HU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24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</a:t>
            </a:r>
            <a:r>
              <a:rPr lang="hu-HU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VET </a:t>
            </a:r>
            <a:r>
              <a:rPr lang="hu-HU" sz="24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Quality</a:t>
            </a:r>
            <a:r>
              <a:rPr lang="hu-HU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24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Assurance</a:t>
            </a:r>
            <a:r>
              <a:rPr lang="hu-HU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24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system</a:t>
            </a:r>
            <a:r>
              <a:rPr lang="hu-HU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u-HU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hu-HU" sz="2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hu-HU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" pitchFamily="34" charset="0"/>
              </a:rPr>
              <a:t>The online </a:t>
            </a:r>
            <a:r>
              <a:rPr lang="hu-HU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" pitchFamily="34" charset="0"/>
              </a:rPr>
              <a:t>questionnaire</a:t>
            </a:r>
            <a:r>
              <a:rPr lang="hu-HU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" pitchFamily="34" charset="0"/>
              </a:rPr>
              <a:t> </a:t>
            </a:r>
            <a:r>
              <a:rPr lang="hu-HU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" pitchFamily="34" charset="0"/>
              </a:rPr>
              <a:t>focuses</a:t>
            </a:r>
            <a:r>
              <a:rPr lang="hu-HU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Calibri" pitchFamily="34" charset="0"/>
              </a:rPr>
              <a:t>:</a:t>
            </a:r>
          </a:p>
          <a:p>
            <a:r>
              <a:rPr lang="hu-HU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" pitchFamily="34" charset="0"/>
              </a:rPr>
              <a:t>VET </a:t>
            </a:r>
            <a:r>
              <a:rPr lang="hu-HU" sz="24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" pitchFamily="34" charset="0"/>
              </a:rPr>
              <a:t>teachers</a:t>
            </a:r>
            <a:r>
              <a:rPr lang="hu-HU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" pitchFamily="34" charset="0"/>
              </a:rPr>
              <a:t>, </a:t>
            </a:r>
            <a:r>
              <a:rPr lang="hu-HU" sz="24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" pitchFamily="34" charset="0"/>
              </a:rPr>
              <a:t>as</a:t>
            </a:r>
            <a:r>
              <a:rPr lang="hu-HU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" pitchFamily="34" charset="0"/>
              </a:rPr>
              <a:t> </a:t>
            </a:r>
            <a:r>
              <a:rPr lang="hu-HU" sz="24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" pitchFamily="34" charset="0"/>
              </a:rPr>
              <a:t>the</a:t>
            </a:r>
            <a:r>
              <a:rPr lang="hu-HU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" pitchFamily="34" charset="0"/>
              </a:rPr>
              <a:t> </a:t>
            </a:r>
            <a:r>
              <a:rPr lang="hu-HU" sz="24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" pitchFamily="34" charset="0"/>
              </a:rPr>
              <a:t>key</a:t>
            </a:r>
            <a:r>
              <a:rPr lang="hu-HU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" pitchFamily="34" charset="0"/>
              </a:rPr>
              <a:t> </a:t>
            </a:r>
            <a:r>
              <a:rPr lang="hu-HU" sz="24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" pitchFamily="34" charset="0"/>
              </a:rPr>
              <a:t>players</a:t>
            </a:r>
            <a:r>
              <a:rPr lang="hu-HU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" pitchFamily="34" charset="0"/>
              </a:rPr>
              <a:t> of </a:t>
            </a:r>
            <a:r>
              <a:rPr lang="hu-HU" sz="24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" pitchFamily="34" charset="0"/>
              </a:rPr>
              <a:t>quality</a:t>
            </a:r>
            <a:r>
              <a:rPr lang="hu-HU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" pitchFamily="34" charset="0"/>
              </a:rPr>
              <a:t> </a:t>
            </a:r>
            <a:r>
              <a:rPr lang="hu-HU" sz="24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" pitchFamily="34" charset="0"/>
              </a:rPr>
              <a:t>assurance</a:t>
            </a:r>
            <a:endParaRPr lang="hu-HU" sz="2400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Calibri" pitchFamily="34" charset="0"/>
            </a:endParaRPr>
          </a:p>
          <a:p>
            <a:r>
              <a:rPr lang="hu-HU" sz="24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" pitchFamily="34" charset="0"/>
              </a:rPr>
              <a:t>Some</a:t>
            </a:r>
            <a:r>
              <a:rPr lang="hu-HU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" pitchFamily="34" charset="0"/>
              </a:rPr>
              <a:t> </a:t>
            </a:r>
            <a:r>
              <a:rPr lang="hu-HU" sz="24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" pitchFamily="34" charset="0"/>
              </a:rPr>
              <a:t>questions</a:t>
            </a:r>
            <a:r>
              <a:rPr lang="hu-HU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" pitchFamily="34" charset="0"/>
              </a:rPr>
              <a:t>  </a:t>
            </a:r>
            <a:r>
              <a:rPr lang="hu-HU" sz="24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" pitchFamily="34" charset="0"/>
              </a:rPr>
              <a:t>regarding</a:t>
            </a:r>
            <a:r>
              <a:rPr lang="hu-HU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" pitchFamily="34" charset="0"/>
              </a:rPr>
              <a:t> </a:t>
            </a:r>
            <a:r>
              <a:rPr lang="hu-HU" sz="24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" pitchFamily="34" charset="0"/>
              </a:rPr>
              <a:t>the</a:t>
            </a:r>
            <a:r>
              <a:rPr lang="hu-HU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" pitchFamily="34" charset="0"/>
              </a:rPr>
              <a:t> </a:t>
            </a:r>
            <a:r>
              <a:rPr lang="hu-HU" sz="24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" pitchFamily="34" charset="0"/>
              </a:rPr>
              <a:t>personal</a:t>
            </a:r>
            <a:r>
              <a:rPr lang="hu-HU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" pitchFamily="34" charset="0"/>
              </a:rPr>
              <a:t> and </a:t>
            </a:r>
            <a:r>
              <a:rPr lang="hu-HU" sz="24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" pitchFamily="34" charset="0"/>
              </a:rPr>
              <a:t>vocational</a:t>
            </a:r>
            <a:r>
              <a:rPr lang="hu-HU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" pitchFamily="34" charset="0"/>
              </a:rPr>
              <a:t> </a:t>
            </a:r>
            <a:r>
              <a:rPr lang="hu-HU" sz="24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" pitchFamily="34" charset="0"/>
              </a:rPr>
              <a:t>background</a:t>
            </a:r>
            <a:r>
              <a:rPr lang="hu-HU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" pitchFamily="34" charset="0"/>
              </a:rPr>
              <a:t> </a:t>
            </a:r>
            <a:r>
              <a:rPr lang="hu-HU" sz="24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" pitchFamily="34" charset="0"/>
              </a:rPr>
              <a:t>and</a:t>
            </a:r>
            <a:r>
              <a:rPr lang="hu-HU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" pitchFamily="34" charset="0"/>
              </a:rPr>
              <a:t> </a:t>
            </a:r>
            <a:r>
              <a:rPr lang="hu-HU" sz="24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" pitchFamily="34" charset="0"/>
              </a:rPr>
              <a:t>on</a:t>
            </a:r>
            <a:r>
              <a:rPr lang="hu-HU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" pitchFamily="34" charset="0"/>
              </a:rPr>
              <a:t> </a:t>
            </a:r>
            <a:r>
              <a:rPr lang="hu-HU" sz="24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" pitchFamily="34" charset="0"/>
              </a:rPr>
              <a:t>the</a:t>
            </a:r>
            <a:r>
              <a:rPr lang="hu-HU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" pitchFamily="34" charset="0"/>
              </a:rPr>
              <a:t> </a:t>
            </a:r>
            <a:r>
              <a:rPr lang="hu-HU" sz="24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" pitchFamily="34" charset="0"/>
              </a:rPr>
              <a:t>working</a:t>
            </a:r>
            <a:r>
              <a:rPr lang="hu-HU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" pitchFamily="34" charset="0"/>
              </a:rPr>
              <a:t>  </a:t>
            </a:r>
            <a:r>
              <a:rPr lang="hu-HU" sz="24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" pitchFamily="34" charset="0"/>
              </a:rPr>
              <a:t>environment</a:t>
            </a:r>
            <a:endParaRPr lang="hu-HU" sz="2400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Calibri" pitchFamily="34" charset="0"/>
            </a:endParaRPr>
          </a:p>
          <a:p>
            <a:r>
              <a:rPr lang="hu-HU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" pitchFamily="34" charset="0"/>
              </a:rPr>
              <a:t>The </a:t>
            </a:r>
            <a:r>
              <a:rPr lang="hu-HU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" pitchFamily="34" charset="0"/>
              </a:rPr>
              <a:t>IT </a:t>
            </a:r>
            <a:r>
              <a:rPr lang="hu-HU" sz="24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" pitchFamily="34" charset="0"/>
              </a:rPr>
              <a:t>infrastructure</a:t>
            </a:r>
            <a:r>
              <a:rPr lang="hu-HU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" pitchFamily="34" charset="0"/>
              </a:rPr>
              <a:t> and </a:t>
            </a:r>
            <a:r>
              <a:rPr lang="hu-HU" sz="24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" pitchFamily="34" charset="0"/>
              </a:rPr>
              <a:t>skills</a:t>
            </a:r>
            <a:endParaRPr lang="hu-HU" sz="2400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Calibri" pitchFamily="34" charset="0"/>
            </a:endParaRPr>
          </a:p>
          <a:p>
            <a:r>
              <a:rPr lang="hu-HU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" pitchFamily="34" charset="0"/>
              </a:rPr>
              <a:t> The </a:t>
            </a:r>
            <a:r>
              <a:rPr lang="hu-HU" sz="24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" pitchFamily="34" charset="0"/>
              </a:rPr>
              <a:t>quality</a:t>
            </a:r>
            <a:r>
              <a:rPr lang="hu-HU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" pitchFamily="34" charset="0"/>
              </a:rPr>
              <a:t> </a:t>
            </a:r>
            <a:r>
              <a:rPr lang="hu-HU" sz="24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" pitchFamily="34" charset="0"/>
              </a:rPr>
              <a:t>assurance</a:t>
            </a:r>
            <a:r>
              <a:rPr lang="hu-HU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" pitchFamily="34" charset="0"/>
              </a:rPr>
              <a:t> </a:t>
            </a:r>
            <a:r>
              <a:rPr lang="hu-HU" sz="24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" pitchFamily="34" charset="0"/>
              </a:rPr>
              <a:t>experiences</a:t>
            </a:r>
            <a:endParaRPr lang="hu-HU" sz="2400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Calibri" pitchFamily="34" charset="0"/>
            </a:endParaRPr>
          </a:p>
          <a:p>
            <a:r>
              <a:rPr lang="hu-HU" sz="24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" pitchFamily="34" charset="0"/>
              </a:rPr>
              <a:t>Important</a:t>
            </a:r>
            <a:r>
              <a:rPr lang="hu-HU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" pitchFamily="34" charset="0"/>
              </a:rPr>
              <a:t> </a:t>
            </a:r>
            <a:r>
              <a:rPr lang="hu-HU" sz="24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" pitchFamily="34" charset="0"/>
              </a:rPr>
              <a:t>questions</a:t>
            </a:r>
            <a:r>
              <a:rPr lang="hu-HU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" pitchFamily="34" charset="0"/>
              </a:rPr>
              <a:t> </a:t>
            </a:r>
            <a:r>
              <a:rPr lang="hu-HU" sz="24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" pitchFamily="34" charset="0"/>
              </a:rPr>
              <a:t>regarding</a:t>
            </a:r>
            <a:r>
              <a:rPr lang="hu-HU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" pitchFamily="34" charset="0"/>
              </a:rPr>
              <a:t> </a:t>
            </a:r>
            <a:r>
              <a:rPr lang="hu-HU" sz="24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" pitchFamily="34" charset="0"/>
              </a:rPr>
              <a:t>the</a:t>
            </a:r>
            <a:r>
              <a:rPr lang="hu-HU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" pitchFamily="34" charset="0"/>
              </a:rPr>
              <a:t> </a:t>
            </a:r>
            <a:r>
              <a:rPr lang="hu-HU" sz="24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" pitchFamily="34" charset="0"/>
              </a:rPr>
              <a:t>expectations</a:t>
            </a:r>
            <a:r>
              <a:rPr lang="hu-HU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" pitchFamily="34" charset="0"/>
              </a:rPr>
              <a:t> and </a:t>
            </a:r>
            <a:r>
              <a:rPr lang="hu-HU" sz="24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" pitchFamily="34" charset="0"/>
              </a:rPr>
              <a:t>requirements</a:t>
            </a:r>
            <a:r>
              <a:rPr lang="hu-HU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" pitchFamily="34" charset="0"/>
              </a:rPr>
              <a:t> </a:t>
            </a:r>
            <a:r>
              <a:rPr lang="hu-HU" sz="24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" pitchFamily="34" charset="0"/>
              </a:rPr>
              <a:t>towards</a:t>
            </a:r>
            <a:r>
              <a:rPr lang="hu-HU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" pitchFamily="34" charset="0"/>
              </a:rPr>
              <a:t> </a:t>
            </a:r>
            <a:r>
              <a:rPr lang="hu-HU" sz="24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" pitchFamily="34" charset="0"/>
              </a:rPr>
              <a:t>the</a:t>
            </a:r>
            <a:r>
              <a:rPr lang="hu-HU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" pitchFamily="34" charset="0"/>
              </a:rPr>
              <a:t> </a:t>
            </a:r>
            <a:r>
              <a:rPr lang="hu-HU" sz="24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" pitchFamily="34" charset="0"/>
              </a:rPr>
              <a:t>toolkit</a:t>
            </a:r>
            <a:endParaRPr lang="hu-HU" sz="2400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Calibri" pitchFamily="34" charset="0"/>
            </a:endParaRPr>
          </a:p>
          <a:p>
            <a:r>
              <a:rPr lang="hu-HU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" pitchFamily="34" charset="0"/>
              </a:rPr>
              <a:t>EQAVET </a:t>
            </a:r>
            <a:r>
              <a:rPr lang="hu-HU" sz="24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" pitchFamily="34" charset="0"/>
              </a:rPr>
              <a:t>framework</a:t>
            </a:r>
            <a:endParaRPr lang="hu-HU" sz="2400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Calibri" pitchFamily="34" charset="0"/>
            </a:endParaRPr>
          </a:p>
          <a:p>
            <a:r>
              <a:rPr lang="hu-HU" sz="24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" pitchFamily="34" charset="0"/>
              </a:rPr>
              <a:t>Finally</a:t>
            </a:r>
            <a:r>
              <a:rPr lang="hu-HU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" pitchFamily="34" charset="0"/>
              </a:rPr>
              <a:t> </a:t>
            </a:r>
            <a:r>
              <a:rPr lang="hu-HU" sz="24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" pitchFamily="34" charset="0"/>
              </a:rPr>
              <a:t>surveys</a:t>
            </a:r>
            <a:r>
              <a:rPr lang="hu-HU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" pitchFamily="34" charset="0"/>
              </a:rPr>
              <a:t> </a:t>
            </a:r>
            <a:r>
              <a:rPr lang="hu-HU" sz="24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" pitchFamily="34" charset="0"/>
              </a:rPr>
              <a:t>the</a:t>
            </a:r>
            <a:r>
              <a:rPr lang="hu-HU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" pitchFamily="34" charset="0"/>
              </a:rPr>
              <a:t> </a:t>
            </a:r>
            <a:r>
              <a:rPr lang="hu-HU" sz="24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" pitchFamily="34" charset="0"/>
              </a:rPr>
              <a:t>willingness</a:t>
            </a:r>
            <a:r>
              <a:rPr lang="hu-HU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" pitchFamily="34" charset="0"/>
              </a:rPr>
              <a:t> </a:t>
            </a:r>
            <a:r>
              <a:rPr lang="hu-HU" sz="24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" pitchFamily="34" charset="0"/>
              </a:rPr>
              <a:t>to</a:t>
            </a:r>
            <a:r>
              <a:rPr lang="hu-HU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" pitchFamily="34" charset="0"/>
              </a:rPr>
              <a:t> </a:t>
            </a:r>
            <a:r>
              <a:rPr lang="hu-HU" sz="24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" pitchFamily="34" charset="0"/>
              </a:rPr>
              <a:t>participate</a:t>
            </a:r>
            <a:r>
              <a:rPr lang="hu-HU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" pitchFamily="34" charset="0"/>
              </a:rPr>
              <a:t> </a:t>
            </a:r>
            <a:r>
              <a:rPr lang="hu-HU" sz="24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" pitchFamily="34" charset="0"/>
              </a:rPr>
              <a:t>in</a:t>
            </a:r>
            <a:r>
              <a:rPr lang="hu-HU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" pitchFamily="34" charset="0"/>
              </a:rPr>
              <a:t> </a:t>
            </a:r>
            <a:r>
              <a:rPr lang="hu-HU" sz="24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" pitchFamily="34" charset="0"/>
              </a:rPr>
              <a:t>the</a:t>
            </a:r>
            <a:r>
              <a:rPr lang="hu-HU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" pitchFamily="34" charset="0"/>
              </a:rPr>
              <a:t> </a:t>
            </a:r>
            <a:r>
              <a:rPr lang="hu-HU" sz="24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" pitchFamily="34" charset="0"/>
              </a:rPr>
              <a:t>planned</a:t>
            </a:r>
            <a:r>
              <a:rPr lang="hu-HU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" pitchFamily="34" charset="0"/>
              </a:rPr>
              <a:t> IQAM </a:t>
            </a:r>
            <a:r>
              <a:rPr lang="hu-HU" sz="24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" pitchFamily="34" charset="0"/>
              </a:rPr>
              <a:t>course</a:t>
            </a:r>
            <a:r>
              <a:rPr lang="hu-HU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" pitchFamily="34" charset="0"/>
              </a:rPr>
              <a:t> </a:t>
            </a:r>
            <a:r>
              <a:rPr lang="hu-HU" sz="24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" pitchFamily="34" charset="0"/>
              </a:rPr>
              <a:t>within</a:t>
            </a:r>
            <a:r>
              <a:rPr lang="hu-HU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" pitchFamily="34" charset="0"/>
              </a:rPr>
              <a:t> </a:t>
            </a:r>
            <a:r>
              <a:rPr lang="hu-HU" sz="24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" pitchFamily="34" charset="0"/>
              </a:rPr>
              <a:t>the</a:t>
            </a:r>
            <a:r>
              <a:rPr lang="hu-HU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" pitchFamily="34" charset="0"/>
              </a:rPr>
              <a:t> </a:t>
            </a:r>
            <a:r>
              <a:rPr lang="hu-HU" sz="24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" pitchFamily="34" charset="0"/>
              </a:rPr>
              <a:t>OpenQAsS</a:t>
            </a:r>
            <a:r>
              <a:rPr lang="hu-HU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" pitchFamily="34" charset="0"/>
              </a:rPr>
              <a:t> project</a:t>
            </a:r>
          </a:p>
          <a:p>
            <a:endParaRPr lang="hu-HU" sz="2400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Calibri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hu-HU" sz="2800" dirty="0" smtClean="0">
              <a:solidFill>
                <a:schemeClr val="accent1">
                  <a:lumMod val="75000"/>
                </a:schemeClr>
              </a:solidFill>
              <a:latin typeface="+mj-lt"/>
              <a:cs typeface="Calibri" pitchFamily="34" charset="0"/>
            </a:endParaRPr>
          </a:p>
          <a:p>
            <a:pPr>
              <a:buNone/>
            </a:pPr>
            <a:endParaRPr lang="hu-HU" sz="3800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artalom helye 2"/>
          <p:cNvSpPr txBox="1">
            <a:spLocks/>
          </p:cNvSpPr>
          <p:nvPr/>
        </p:nvSpPr>
        <p:spPr>
          <a:xfrm>
            <a:off x="214282" y="1500174"/>
            <a:ext cx="8606190" cy="50720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spcAft>
                <a:spcPts val="600"/>
              </a:spcAft>
              <a:buFontTx/>
              <a:buChar char="-"/>
            </a:pPr>
            <a:endParaRPr lang="hu-HU" sz="255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VET </a:t>
            </a:r>
            <a:r>
              <a:rPr lang="hu-HU" sz="32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teachers</a:t>
            </a:r>
            <a:r>
              <a:rPr lang="hu-HU" sz="3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, </a:t>
            </a:r>
            <a:r>
              <a:rPr lang="hu-HU" sz="32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as</a:t>
            </a:r>
            <a:r>
              <a:rPr lang="hu-HU" sz="3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 </a:t>
            </a:r>
            <a:r>
              <a:rPr lang="hu-HU" sz="32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the</a:t>
            </a:r>
            <a:r>
              <a:rPr lang="hu-HU" sz="3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 </a:t>
            </a:r>
            <a:r>
              <a:rPr lang="hu-HU" sz="32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key</a:t>
            </a:r>
            <a:r>
              <a:rPr lang="hu-HU" sz="3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 </a:t>
            </a:r>
            <a:r>
              <a:rPr lang="hu-HU" sz="32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players</a:t>
            </a:r>
            <a:r>
              <a:rPr lang="hu-HU" sz="3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 of </a:t>
            </a:r>
            <a:r>
              <a:rPr lang="hu-HU" sz="32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quality</a:t>
            </a:r>
            <a:r>
              <a:rPr lang="hu-HU" sz="3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 </a:t>
            </a:r>
            <a:r>
              <a:rPr lang="hu-HU" sz="32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assurance</a:t>
            </a:r>
            <a:r>
              <a:rPr lang="hu-HU" sz="3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/>
            </a:r>
            <a:br>
              <a:rPr lang="hu-HU" sz="3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</a:br>
            <a:r>
              <a:rPr lang="hu-HU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hu-HU" sz="32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hu-HU" sz="3800" dirty="0" smtClean="0">
              <a:solidFill>
                <a:schemeClr val="accent1">
                  <a:lumMod val="75000"/>
                </a:schemeClr>
              </a:solidFill>
              <a:latin typeface="+mj-lt"/>
              <a:cs typeface="Calibri" pitchFamily="34" charset="0"/>
            </a:endParaRPr>
          </a:p>
          <a:p>
            <a:pPr>
              <a:buNone/>
            </a:pPr>
            <a:endParaRPr lang="hu-HU" sz="3800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artalom helye 2"/>
          <p:cNvSpPr txBox="1">
            <a:spLocks/>
          </p:cNvSpPr>
          <p:nvPr/>
        </p:nvSpPr>
        <p:spPr>
          <a:xfrm>
            <a:off x="214282" y="1500174"/>
            <a:ext cx="5000660" cy="50720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spcAft>
                <a:spcPts val="600"/>
              </a:spcAft>
              <a:buFontTx/>
              <a:buChar char="-"/>
            </a:pPr>
            <a:endParaRPr lang="hu-HU" sz="255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6" name="Object3"/>
          <p:cNvGraphicFramePr/>
          <p:nvPr>
            <p:extLst>
              <p:ext uri="{D42A27DB-BD31-4B8C-83A1-F6EECF244321}">
                <p14:modId xmlns:p14="http://schemas.microsoft.com/office/powerpoint/2010/main" val="3328748142"/>
              </p:ext>
            </p:extLst>
          </p:nvPr>
        </p:nvGraphicFramePr>
        <p:xfrm>
          <a:off x="233807" y="1416613"/>
          <a:ext cx="4410201" cy="20843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Object4"/>
          <p:cNvGraphicFramePr/>
          <p:nvPr>
            <p:extLst>
              <p:ext uri="{D42A27DB-BD31-4B8C-83A1-F6EECF244321}">
                <p14:modId xmlns:p14="http://schemas.microsoft.com/office/powerpoint/2010/main" val="2996408044"/>
              </p:ext>
            </p:extLst>
          </p:nvPr>
        </p:nvGraphicFramePr>
        <p:xfrm>
          <a:off x="4319642" y="4090945"/>
          <a:ext cx="4633595" cy="24498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Balra nyíl 3"/>
          <p:cNvSpPr/>
          <p:nvPr/>
        </p:nvSpPr>
        <p:spPr>
          <a:xfrm>
            <a:off x="4644008" y="1517664"/>
            <a:ext cx="3024336" cy="132121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 smtClean="0"/>
              <a:t>There</a:t>
            </a:r>
            <a:r>
              <a:rPr lang="hu-HU" dirty="0" smtClean="0"/>
              <a:t> </a:t>
            </a:r>
            <a:r>
              <a:rPr lang="hu-HU" dirty="0" err="1" smtClean="0"/>
              <a:t>were</a:t>
            </a:r>
            <a:r>
              <a:rPr lang="hu-HU" dirty="0" smtClean="0"/>
              <a:t> 102 </a:t>
            </a:r>
            <a:r>
              <a:rPr lang="hu-HU" dirty="0" err="1" smtClean="0"/>
              <a:t>respondents</a:t>
            </a:r>
            <a:r>
              <a:rPr lang="hu-HU" dirty="0" smtClean="0"/>
              <a:t> </a:t>
            </a:r>
            <a:r>
              <a:rPr lang="hu-HU" dirty="0" err="1" smtClean="0"/>
              <a:t>from</a:t>
            </a:r>
            <a:r>
              <a:rPr lang="hu-HU" dirty="0" smtClean="0"/>
              <a:t> Hungary </a:t>
            </a:r>
            <a:endParaRPr lang="hu-HU" dirty="0"/>
          </a:p>
        </p:txBody>
      </p:sp>
      <p:sp>
        <p:nvSpPr>
          <p:cNvPr id="8" name="Felfelé nyíl 7"/>
          <p:cNvSpPr/>
          <p:nvPr/>
        </p:nvSpPr>
        <p:spPr>
          <a:xfrm>
            <a:off x="827584" y="3501008"/>
            <a:ext cx="2016224" cy="122413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 smtClean="0"/>
              <a:t>Average</a:t>
            </a:r>
            <a:r>
              <a:rPr lang="hu-HU" dirty="0" smtClean="0"/>
              <a:t> </a:t>
            </a:r>
            <a:r>
              <a:rPr lang="hu-HU" dirty="0" err="1" smtClean="0"/>
              <a:t>age</a:t>
            </a:r>
            <a:r>
              <a:rPr lang="hu-HU" dirty="0" smtClean="0"/>
              <a:t>: 49</a:t>
            </a:r>
            <a:endParaRPr lang="hu-HU" dirty="0"/>
          </a:p>
        </p:txBody>
      </p:sp>
      <p:sp>
        <p:nvSpPr>
          <p:cNvPr id="9" name="Lefelé nyíl 8"/>
          <p:cNvSpPr/>
          <p:nvPr/>
        </p:nvSpPr>
        <p:spPr>
          <a:xfrm>
            <a:off x="3275856" y="3194365"/>
            <a:ext cx="2592288" cy="1448617"/>
          </a:xfrm>
          <a:prstGeom prst="downArrow">
            <a:avLst>
              <a:gd name="adj1" fmla="val 50000"/>
              <a:gd name="adj2" fmla="val 420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/>
              <a:t>Distribution of teachers</a:t>
            </a:r>
          </a:p>
        </p:txBody>
      </p:sp>
    </p:spTree>
    <p:extLst>
      <p:ext uri="{BB962C8B-B14F-4D97-AF65-F5344CB8AC3E}">
        <p14:creationId xmlns:p14="http://schemas.microsoft.com/office/powerpoint/2010/main" val="320103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3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/>
            </a:r>
            <a:br>
              <a:rPr lang="hu-HU" sz="3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</a:br>
            <a:r>
              <a:rPr lang="hu-HU" sz="3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The </a:t>
            </a:r>
            <a:r>
              <a:rPr lang="hu-HU" sz="32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personal</a:t>
            </a:r>
            <a:r>
              <a:rPr lang="hu-HU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 and </a:t>
            </a:r>
            <a:r>
              <a:rPr lang="hu-HU" sz="32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vocational</a:t>
            </a:r>
            <a:r>
              <a:rPr lang="hu-HU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 </a:t>
            </a:r>
            <a:r>
              <a:rPr lang="hu-HU" sz="32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background</a:t>
            </a:r>
            <a:r>
              <a:rPr lang="hu-HU" sz="3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 </a:t>
            </a:r>
            <a:r>
              <a:rPr lang="hu-HU" sz="32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and</a:t>
            </a:r>
            <a:r>
              <a:rPr lang="hu-HU" sz="3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 </a:t>
            </a:r>
            <a:r>
              <a:rPr lang="hu-HU" sz="32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the</a:t>
            </a:r>
            <a:r>
              <a:rPr lang="hu-HU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 </a:t>
            </a:r>
            <a:r>
              <a:rPr lang="hu-HU" sz="32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working</a:t>
            </a:r>
            <a:r>
              <a:rPr lang="hu-HU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  </a:t>
            </a:r>
            <a:r>
              <a:rPr lang="hu-HU" sz="32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environment</a:t>
            </a:r>
            <a:r>
              <a:rPr lang="hu-HU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/>
            </a:r>
            <a:br>
              <a:rPr lang="hu-HU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</a:br>
            <a:r>
              <a:rPr lang="hu-HU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hu-HU" sz="32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144892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hu-HU" sz="3800" dirty="0" smtClean="0">
              <a:solidFill>
                <a:schemeClr val="accent1">
                  <a:lumMod val="75000"/>
                </a:schemeClr>
              </a:solidFill>
              <a:latin typeface="+mj-lt"/>
              <a:cs typeface="Calibri" pitchFamily="34" charset="0"/>
            </a:endParaRPr>
          </a:p>
          <a:p>
            <a:pPr>
              <a:buNone/>
            </a:pPr>
            <a:endParaRPr lang="hu-HU" sz="3800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hu-HU" sz="38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artalom helye 2"/>
          <p:cNvSpPr txBox="1">
            <a:spLocks/>
          </p:cNvSpPr>
          <p:nvPr/>
        </p:nvSpPr>
        <p:spPr>
          <a:xfrm>
            <a:off x="214282" y="1500174"/>
            <a:ext cx="5000660" cy="50720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spcAft>
                <a:spcPts val="600"/>
              </a:spcAft>
              <a:buFontTx/>
              <a:buChar char="-"/>
            </a:pPr>
            <a:endParaRPr lang="hu-HU" sz="255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10" name="Object7"/>
          <p:cNvGraphicFramePr/>
          <p:nvPr>
            <p:extLst>
              <p:ext uri="{D42A27DB-BD31-4B8C-83A1-F6EECF244321}">
                <p14:modId xmlns:p14="http://schemas.microsoft.com/office/powerpoint/2010/main" val="1045117387"/>
              </p:ext>
            </p:extLst>
          </p:nvPr>
        </p:nvGraphicFramePr>
        <p:xfrm>
          <a:off x="217636" y="1436657"/>
          <a:ext cx="5097244" cy="20678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hart 38"/>
          <p:cNvGraphicFramePr/>
          <p:nvPr>
            <p:extLst>
              <p:ext uri="{D42A27DB-BD31-4B8C-83A1-F6EECF244321}">
                <p14:modId xmlns:p14="http://schemas.microsoft.com/office/powerpoint/2010/main" val="1837339831"/>
              </p:ext>
            </p:extLst>
          </p:nvPr>
        </p:nvGraphicFramePr>
        <p:xfrm>
          <a:off x="5039544" y="3636534"/>
          <a:ext cx="4104456" cy="29992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Chart 40"/>
          <p:cNvGraphicFramePr/>
          <p:nvPr>
            <p:extLst>
              <p:ext uri="{D42A27DB-BD31-4B8C-83A1-F6EECF244321}">
                <p14:modId xmlns:p14="http://schemas.microsoft.com/office/powerpoint/2010/main" val="2063109897"/>
              </p:ext>
            </p:extLst>
          </p:nvPr>
        </p:nvGraphicFramePr>
        <p:xfrm>
          <a:off x="121567" y="3504460"/>
          <a:ext cx="4957356" cy="28807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4" name="Balra nyíl 3"/>
          <p:cNvSpPr/>
          <p:nvPr/>
        </p:nvSpPr>
        <p:spPr>
          <a:xfrm>
            <a:off x="5305250" y="1500174"/>
            <a:ext cx="3247878" cy="200428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/>
              <a:t>The </a:t>
            </a:r>
            <a:r>
              <a:rPr lang="hu-HU" sz="1400" dirty="0" err="1"/>
              <a:t>majority</a:t>
            </a:r>
            <a:r>
              <a:rPr lang="hu-HU" sz="1400" dirty="0"/>
              <a:t> of </a:t>
            </a:r>
            <a:r>
              <a:rPr lang="hu-HU" sz="1400" dirty="0" err="1"/>
              <a:t>the</a:t>
            </a:r>
            <a:r>
              <a:rPr lang="hu-HU" sz="1400" dirty="0"/>
              <a:t> </a:t>
            </a:r>
            <a:r>
              <a:rPr lang="hu-HU" sz="1400" dirty="0" err="1"/>
              <a:t>respondents</a:t>
            </a:r>
            <a:r>
              <a:rPr lang="hu-HU" sz="1400" dirty="0"/>
              <a:t> </a:t>
            </a:r>
            <a:r>
              <a:rPr lang="hu-HU" sz="1400" dirty="0" err="1"/>
              <a:t>work</a:t>
            </a:r>
            <a:r>
              <a:rPr lang="hu-HU" sz="1400" dirty="0"/>
              <a:t> </a:t>
            </a:r>
            <a:r>
              <a:rPr lang="hu-HU" sz="1400" dirty="0" err="1"/>
              <a:t>in</a:t>
            </a:r>
            <a:r>
              <a:rPr lang="hu-HU" sz="1400" dirty="0"/>
              <a:t> </a:t>
            </a:r>
            <a:r>
              <a:rPr lang="hu-HU" sz="1400" dirty="0" err="1"/>
              <a:t>vocational</a:t>
            </a:r>
            <a:r>
              <a:rPr lang="hu-HU" sz="1400" dirty="0"/>
              <a:t> </a:t>
            </a:r>
            <a:r>
              <a:rPr lang="hu-HU" sz="1400" dirty="0" err="1" smtClean="0"/>
              <a:t>schools</a:t>
            </a:r>
            <a:r>
              <a:rPr lang="hu-HU" sz="1400" dirty="0" smtClean="0"/>
              <a:t>,</a:t>
            </a:r>
          </a:p>
          <a:p>
            <a:pPr algn="ctr"/>
            <a:r>
              <a:rPr lang="hu-HU" sz="1400" dirty="0"/>
              <a:t>most of </a:t>
            </a:r>
            <a:r>
              <a:rPr lang="hu-HU" sz="1400" dirty="0" err="1"/>
              <a:t>the</a:t>
            </a:r>
            <a:r>
              <a:rPr lang="hu-HU" sz="1400" dirty="0"/>
              <a:t> </a:t>
            </a:r>
            <a:r>
              <a:rPr lang="hu-HU" sz="1400" dirty="0" err="1"/>
              <a:t>schools</a:t>
            </a:r>
            <a:r>
              <a:rPr lang="hu-HU" sz="1400" dirty="0"/>
              <a:t> </a:t>
            </a:r>
            <a:r>
              <a:rPr lang="hu-HU" sz="1400" dirty="0" err="1"/>
              <a:t>are</a:t>
            </a:r>
            <a:r>
              <a:rPr lang="hu-HU" sz="1400" dirty="0"/>
              <a:t> </a:t>
            </a:r>
            <a:r>
              <a:rPr lang="hu-HU" sz="1400" dirty="0" err="1"/>
              <a:t>medium-sized</a:t>
            </a:r>
            <a:r>
              <a:rPr lang="hu-HU" sz="1400" dirty="0"/>
              <a:t> </a:t>
            </a:r>
            <a:r>
              <a:rPr lang="hu-HU" sz="1400" dirty="0" err="1"/>
              <a:t>with</a:t>
            </a:r>
            <a:r>
              <a:rPr lang="hu-HU" sz="1400" dirty="0"/>
              <a:t> </a:t>
            </a:r>
            <a:r>
              <a:rPr lang="hu-HU" sz="1400" dirty="0" err="1"/>
              <a:t>fifty</a:t>
            </a:r>
            <a:r>
              <a:rPr lang="hu-HU" sz="1400" dirty="0"/>
              <a:t> </a:t>
            </a:r>
            <a:r>
              <a:rPr lang="hu-HU" sz="1400" dirty="0" err="1"/>
              <a:t>teachers</a:t>
            </a:r>
            <a:r>
              <a:rPr lang="hu-HU" sz="1400" dirty="0"/>
              <a:t> and </a:t>
            </a:r>
            <a:r>
              <a:rPr lang="hu-HU" sz="1400" dirty="0" err="1"/>
              <a:t>five</a:t>
            </a:r>
            <a:r>
              <a:rPr lang="hu-HU" sz="1400" dirty="0"/>
              <a:t> </a:t>
            </a:r>
            <a:r>
              <a:rPr lang="hu-HU" sz="1400" dirty="0" err="1"/>
              <a:t>hundred</a:t>
            </a:r>
            <a:r>
              <a:rPr lang="hu-HU" sz="1400" dirty="0"/>
              <a:t> </a:t>
            </a:r>
            <a:r>
              <a:rPr lang="hu-HU" sz="1400" dirty="0" err="1"/>
              <a:t>students</a:t>
            </a:r>
            <a:endParaRPr lang="hu-HU" sz="1400" dirty="0"/>
          </a:p>
        </p:txBody>
      </p:sp>
    </p:spTree>
    <p:extLst>
      <p:ext uri="{BB962C8B-B14F-4D97-AF65-F5344CB8AC3E}">
        <p14:creationId xmlns:p14="http://schemas.microsoft.com/office/powerpoint/2010/main" val="127194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The </a:t>
            </a:r>
            <a:r>
              <a:rPr lang="hu-HU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IT </a:t>
            </a:r>
            <a:r>
              <a:rPr lang="hu-HU" sz="32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infrastructure</a:t>
            </a:r>
            <a:r>
              <a:rPr lang="hu-HU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 and </a:t>
            </a:r>
            <a:r>
              <a:rPr lang="hu-HU" sz="32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skills</a:t>
            </a:r>
            <a:r>
              <a:rPr lang="hu-HU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/>
            </a:r>
            <a:br>
              <a:rPr lang="hu-HU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</a:br>
            <a:endParaRPr lang="hu-HU" sz="32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1"/>
            <a:ext cx="5410944" cy="2764904"/>
          </a:xfrm>
        </p:spPr>
        <p:txBody>
          <a:bodyPr>
            <a:normAutofit/>
          </a:bodyPr>
          <a:lstStyle/>
          <a:p>
            <a:pPr>
              <a:buNone/>
            </a:pPr>
            <a:endParaRPr lang="hu-HU" sz="3800" dirty="0" smtClean="0">
              <a:solidFill>
                <a:schemeClr val="accent1">
                  <a:lumMod val="75000"/>
                </a:schemeClr>
              </a:solidFill>
              <a:latin typeface="+mj-lt"/>
              <a:cs typeface="Calibri" pitchFamily="34" charset="0"/>
            </a:endParaRPr>
          </a:p>
          <a:p>
            <a:pPr>
              <a:buNone/>
            </a:pPr>
            <a:endParaRPr lang="hu-HU" sz="3800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artalom helye 2"/>
          <p:cNvSpPr txBox="1">
            <a:spLocks/>
          </p:cNvSpPr>
          <p:nvPr/>
        </p:nvSpPr>
        <p:spPr>
          <a:xfrm>
            <a:off x="214282" y="1500174"/>
            <a:ext cx="5000660" cy="50720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spcAft>
                <a:spcPts val="600"/>
              </a:spcAft>
              <a:buFontTx/>
              <a:buChar char="-"/>
            </a:pPr>
            <a:endParaRPr lang="hu-HU" sz="255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6" name="Chart 27"/>
          <p:cNvGraphicFramePr/>
          <p:nvPr>
            <p:extLst>
              <p:ext uri="{D42A27DB-BD31-4B8C-83A1-F6EECF244321}">
                <p14:modId xmlns:p14="http://schemas.microsoft.com/office/powerpoint/2010/main" val="2012222033"/>
              </p:ext>
            </p:extLst>
          </p:nvPr>
        </p:nvGraphicFramePr>
        <p:xfrm>
          <a:off x="436948" y="1345732"/>
          <a:ext cx="5616623" cy="23608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27"/>
          <p:cNvGraphicFramePr/>
          <p:nvPr>
            <p:extLst>
              <p:ext uri="{D42A27DB-BD31-4B8C-83A1-F6EECF244321}">
                <p14:modId xmlns:p14="http://schemas.microsoft.com/office/powerpoint/2010/main" val="4262619000"/>
              </p:ext>
            </p:extLst>
          </p:nvPr>
        </p:nvGraphicFramePr>
        <p:xfrm>
          <a:off x="214282" y="1127259"/>
          <a:ext cx="6102350" cy="25596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Chart 14"/>
          <p:cNvGraphicFramePr/>
          <p:nvPr>
            <p:extLst>
              <p:ext uri="{D42A27DB-BD31-4B8C-83A1-F6EECF244321}">
                <p14:modId xmlns:p14="http://schemas.microsoft.com/office/powerpoint/2010/main" val="4021565406"/>
              </p:ext>
            </p:extLst>
          </p:nvPr>
        </p:nvGraphicFramePr>
        <p:xfrm>
          <a:off x="2580629" y="3714228"/>
          <a:ext cx="6102350" cy="22929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4" name="Balra nyíl 3"/>
          <p:cNvSpPr/>
          <p:nvPr/>
        </p:nvSpPr>
        <p:spPr>
          <a:xfrm>
            <a:off x="6228184" y="1844824"/>
            <a:ext cx="2376264" cy="772664"/>
          </a:xfrm>
          <a:prstGeom prst="lef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u-HU" sz="14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Internet </a:t>
            </a:r>
            <a:r>
              <a:rPr lang="hu-HU" sz="1400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access</a:t>
            </a:r>
            <a:r>
              <a:rPr lang="hu-HU" sz="14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</a:t>
            </a:r>
            <a:r>
              <a:rPr lang="hu-HU" sz="1400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quite</a:t>
            </a:r>
            <a:r>
              <a:rPr lang="hu-HU" sz="14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1400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good</a:t>
            </a:r>
            <a:r>
              <a:rPr lang="hu-HU" sz="14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1400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</a:t>
            </a:r>
            <a:r>
              <a:rPr lang="hu-HU" sz="14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1400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average</a:t>
            </a:r>
            <a:endParaRPr lang="hu-HU" sz="14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Jobbra nyíl 8"/>
          <p:cNvSpPr/>
          <p:nvPr/>
        </p:nvSpPr>
        <p:spPr>
          <a:xfrm>
            <a:off x="372097" y="4547668"/>
            <a:ext cx="2485510" cy="1656184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12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91 % of </a:t>
            </a:r>
            <a:r>
              <a:rPr lang="hu-HU" sz="1200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hu-HU" sz="12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1200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schools</a:t>
            </a:r>
            <a:r>
              <a:rPr lang="hu-HU" sz="12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1200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</a:t>
            </a:r>
            <a:r>
              <a:rPr lang="hu-HU" sz="12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WEB site, 89 % of </a:t>
            </a:r>
            <a:r>
              <a:rPr lang="hu-HU" sz="1200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them</a:t>
            </a:r>
            <a:r>
              <a:rPr lang="hu-HU" sz="12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1200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</a:t>
            </a:r>
            <a:r>
              <a:rPr lang="hu-HU" sz="12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hu-HU" sz="1200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hu-HU" sz="12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E-mail service, 29 % of </a:t>
            </a:r>
            <a:r>
              <a:rPr lang="hu-HU" sz="1200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them</a:t>
            </a:r>
            <a:r>
              <a:rPr lang="hu-HU" sz="12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1200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</a:t>
            </a:r>
            <a:r>
              <a:rPr lang="hu-HU" sz="12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hu-HU" sz="1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LMS</a:t>
            </a:r>
            <a:endParaRPr lang="hu-HU" sz="12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6833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The </a:t>
            </a:r>
            <a:r>
              <a:rPr lang="hu-HU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IT </a:t>
            </a:r>
            <a:r>
              <a:rPr lang="hu-HU" sz="32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infrastructure</a:t>
            </a:r>
            <a:r>
              <a:rPr lang="hu-HU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 and </a:t>
            </a:r>
            <a:r>
              <a:rPr lang="hu-HU" sz="32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skills</a:t>
            </a:r>
            <a:r>
              <a:rPr lang="hu-HU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/>
            </a:r>
            <a:br>
              <a:rPr lang="hu-HU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</a:br>
            <a:endParaRPr lang="hu-HU" sz="32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1"/>
            <a:ext cx="5410944" cy="2764904"/>
          </a:xfrm>
        </p:spPr>
        <p:txBody>
          <a:bodyPr>
            <a:normAutofit/>
          </a:bodyPr>
          <a:lstStyle/>
          <a:p>
            <a:pPr>
              <a:buNone/>
            </a:pPr>
            <a:endParaRPr lang="hu-HU" sz="3800" dirty="0" smtClean="0">
              <a:solidFill>
                <a:schemeClr val="accent1">
                  <a:lumMod val="75000"/>
                </a:schemeClr>
              </a:solidFill>
              <a:latin typeface="+mj-lt"/>
              <a:cs typeface="Calibri" pitchFamily="34" charset="0"/>
            </a:endParaRPr>
          </a:p>
          <a:p>
            <a:pPr>
              <a:buNone/>
            </a:pPr>
            <a:endParaRPr lang="hu-HU" sz="3800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artalom helye 2"/>
          <p:cNvSpPr txBox="1">
            <a:spLocks/>
          </p:cNvSpPr>
          <p:nvPr/>
        </p:nvSpPr>
        <p:spPr>
          <a:xfrm>
            <a:off x="214282" y="1500174"/>
            <a:ext cx="5000660" cy="50720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spcAft>
                <a:spcPts val="600"/>
              </a:spcAft>
              <a:buFontTx/>
              <a:buChar char="-"/>
            </a:pPr>
            <a:endParaRPr lang="hu-HU" sz="255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6" name="Chart 27"/>
          <p:cNvGraphicFramePr/>
          <p:nvPr>
            <p:extLst>
              <p:ext uri="{D42A27DB-BD31-4B8C-83A1-F6EECF244321}">
                <p14:modId xmlns:p14="http://schemas.microsoft.com/office/powerpoint/2010/main" val="2906717475"/>
              </p:ext>
            </p:extLst>
          </p:nvPr>
        </p:nvGraphicFramePr>
        <p:xfrm>
          <a:off x="107504" y="3118533"/>
          <a:ext cx="5966319" cy="23608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Object18"/>
          <p:cNvGraphicFramePr/>
          <p:nvPr>
            <p:extLst>
              <p:ext uri="{D42A27DB-BD31-4B8C-83A1-F6EECF244321}">
                <p14:modId xmlns:p14="http://schemas.microsoft.com/office/powerpoint/2010/main" val="557614418"/>
              </p:ext>
            </p:extLst>
          </p:nvPr>
        </p:nvGraphicFramePr>
        <p:xfrm>
          <a:off x="2822298" y="1052736"/>
          <a:ext cx="6132195" cy="4688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Jobbra nyíl 3"/>
          <p:cNvSpPr/>
          <p:nvPr/>
        </p:nvSpPr>
        <p:spPr>
          <a:xfrm>
            <a:off x="107504" y="2708920"/>
            <a:ext cx="2837325" cy="2454146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u-HU" sz="1400" dirty="0" smtClean="0">
                <a:solidFill>
                  <a:schemeClr val="tx1"/>
                </a:solidFill>
              </a:rPr>
              <a:t>The </a:t>
            </a:r>
            <a:r>
              <a:rPr lang="hu-HU" sz="1400" dirty="0" err="1">
                <a:solidFill>
                  <a:schemeClr val="tx1"/>
                </a:solidFill>
              </a:rPr>
              <a:t>dominant</a:t>
            </a:r>
            <a:r>
              <a:rPr lang="hu-HU" sz="1400" dirty="0">
                <a:solidFill>
                  <a:schemeClr val="tx1"/>
                </a:solidFill>
              </a:rPr>
              <a:t> </a:t>
            </a:r>
            <a:r>
              <a:rPr lang="hu-HU" sz="1400" dirty="0" err="1">
                <a:solidFill>
                  <a:schemeClr val="tx1"/>
                </a:solidFill>
              </a:rPr>
              <a:t>usage</a:t>
            </a:r>
            <a:r>
              <a:rPr lang="hu-HU" sz="1400" dirty="0">
                <a:solidFill>
                  <a:schemeClr val="tx1"/>
                </a:solidFill>
              </a:rPr>
              <a:t> of </a:t>
            </a:r>
            <a:r>
              <a:rPr lang="hu-HU" sz="1400" dirty="0" smtClean="0">
                <a:solidFill>
                  <a:schemeClr val="tx1"/>
                </a:solidFill>
              </a:rPr>
              <a:t>   </a:t>
            </a:r>
            <a:r>
              <a:rPr lang="hu-HU" sz="1400" b="1" dirty="0" smtClean="0">
                <a:solidFill>
                  <a:schemeClr val="tx1"/>
                </a:solidFill>
              </a:rPr>
              <a:t>internet </a:t>
            </a:r>
            <a:r>
              <a:rPr lang="hu-HU" sz="1400" b="1" dirty="0">
                <a:solidFill>
                  <a:schemeClr val="tx1"/>
                </a:solidFill>
              </a:rPr>
              <a:t>browser</a:t>
            </a:r>
            <a:r>
              <a:rPr lang="hu-HU" sz="1400" dirty="0">
                <a:solidFill>
                  <a:schemeClr val="tx1"/>
                </a:solidFill>
              </a:rPr>
              <a:t> </a:t>
            </a:r>
            <a:r>
              <a:rPr lang="hu-HU" sz="1400" dirty="0" err="1">
                <a:solidFill>
                  <a:schemeClr val="tx1"/>
                </a:solidFill>
              </a:rPr>
              <a:t>can</a:t>
            </a:r>
            <a:r>
              <a:rPr lang="hu-HU" sz="1400" dirty="0">
                <a:solidFill>
                  <a:schemeClr val="tx1"/>
                </a:solidFill>
              </a:rPr>
              <a:t> be </a:t>
            </a:r>
            <a:r>
              <a:rPr lang="hu-HU" sz="1400" dirty="0" err="1" smtClean="0">
                <a:solidFill>
                  <a:schemeClr val="tx1"/>
                </a:solidFill>
              </a:rPr>
              <a:t>mentioned</a:t>
            </a:r>
            <a:r>
              <a:rPr lang="hu-HU" sz="1400" dirty="0" smtClean="0">
                <a:solidFill>
                  <a:schemeClr val="tx1"/>
                </a:solidFill>
              </a:rPr>
              <a:t>, </a:t>
            </a:r>
            <a:r>
              <a:rPr lang="hu-HU" sz="1400" dirty="0" err="1">
                <a:solidFill>
                  <a:schemeClr val="tx1"/>
                </a:solidFill>
              </a:rPr>
              <a:t>the</a:t>
            </a:r>
            <a:r>
              <a:rPr lang="hu-HU" sz="1400" dirty="0">
                <a:solidFill>
                  <a:schemeClr val="tx1"/>
                </a:solidFill>
              </a:rPr>
              <a:t> </a:t>
            </a:r>
            <a:r>
              <a:rPr lang="hu-HU" sz="1400" b="1" dirty="0" err="1">
                <a:solidFill>
                  <a:schemeClr val="tx1"/>
                </a:solidFill>
              </a:rPr>
              <a:t>Facebook</a:t>
            </a:r>
            <a:r>
              <a:rPr lang="hu-HU" sz="1400" b="1" dirty="0">
                <a:solidFill>
                  <a:schemeClr val="tx1"/>
                </a:solidFill>
              </a:rPr>
              <a:t>, </a:t>
            </a:r>
            <a:r>
              <a:rPr lang="hu-HU" sz="1400" b="1" dirty="0" err="1">
                <a:solidFill>
                  <a:schemeClr val="tx1"/>
                </a:solidFill>
              </a:rPr>
              <a:t>Wikipedia</a:t>
            </a:r>
            <a:r>
              <a:rPr lang="hu-HU" sz="1400" b="1" dirty="0">
                <a:solidFill>
                  <a:schemeClr val="tx1"/>
                </a:solidFill>
              </a:rPr>
              <a:t>, </a:t>
            </a:r>
            <a:r>
              <a:rPr lang="hu-HU" sz="1400" dirty="0" err="1">
                <a:solidFill>
                  <a:schemeClr val="tx1"/>
                </a:solidFill>
              </a:rPr>
              <a:t>presentation</a:t>
            </a:r>
            <a:r>
              <a:rPr lang="hu-HU" sz="1400" dirty="0">
                <a:solidFill>
                  <a:schemeClr val="tx1"/>
                </a:solidFill>
              </a:rPr>
              <a:t>, </a:t>
            </a:r>
            <a:r>
              <a:rPr lang="hu-HU" sz="1400" dirty="0" err="1">
                <a:solidFill>
                  <a:schemeClr val="tx1"/>
                </a:solidFill>
              </a:rPr>
              <a:t>graph-</a:t>
            </a:r>
            <a:r>
              <a:rPr lang="hu-HU" sz="1400" dirty="0">
                <a:solidFill>
                  <a:schemeClr val="tx1"/>
                </a:solidFill>
              </a:rPr>
              <a:t> and </a:t>
            </a:r>
            <a:r>
              <a:rPr lang="hu-HU" sz="1400" dirty="0" err="1">
                <a:solidFill>
                  <a:schemeClr val="tx1"/>
                </a:solidFill>
              </a:rPr>
              <a:t>table-creation</a:t>
            </a:r>
            <a:r>
              <a:rPr lang="hu-HU" sz="1400" dirty="0">
                <a:solidFill>
                  <a:schemeClr val="tx1"/>
                </a:solidFill>
              </a:rPr>
              <a:t> </a:t>
            </a:r>
            <a:r>
              <a:rPr lang="hu-HU" sz="1400" dirty="0" err="1" smtClean="0">
                <a:solidFill>
                  <a:schemeClr val="tx1"/>
                </a:solidFill>
              </a:rPr>
              <a:t>softwares</a:t>
            </a:r>
            <a:r>
              <a:rPr lang="hu-HU" sz="1400" dirty="0" smtClean="0">
                <a:solidFill>
                  <a:schemeClr val="tx1"/>
                </a:solidFill>
              </a:rPr>
              <a:t>.</a:t>
            </a:r>
            <a:endParaRPr lang="hu-HU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592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The </a:t>
            </a:r>
            <a:r>
              <a:rPr lang="hu-HU" sz="32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quality</a:t>
            </a:r>
            <a:r>
              <a:rPr lang="hu-HU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 </a:t>
            </a:r>
            <a:r>
              <a:rPr lang="hu-HU" sz="32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assurance</a:t>
            </a:r>
            <a:r>
              <a:rPr lang="hu-HU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 </a:t>
            </a:r>
            <a:r>
              <a:rPr lang="hu-HU" sz="32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experiences</a:t>
            </a:r>
            <a:r>
              <a:rPr lang="hu-HU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 </a:t>
            </a:r>
            <a:br>
              <a:rPr lang="hu-HU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</a:br>
            <a:endParaRPr lang="hu-HU" sz="32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hu-HU" sz="3800" dirty="0" smtClean="0">
              <a:solidFill>
                <a:schemeClr val="accent1">
                  <a:lumMod val="75000"/>
                </a:schemeClr>
              </a:solidFill>
              <a:latin typeface="+mj-lt"/>
              <a:cs typeface="Calibri" pitchFamily="34" charset="0"/>
            </a:endParaRPr>
          </a:p>
          <a:p>
            <a:pPr>
              <a:buNone/>
            </a:pPr>
            <a:endParaRPr lang="hu-HU" sz="3800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artalom helye 2"/>
          <p:cNvSpPr txBox="1">
            <a:spLocks/>
          </p:cNvSpPr>
          <p:nvPr/>
        </p:nvSpPr>
        <p:spPr>
          <a:xfrm>
            <a:off x="214282" y="1500174"/>
            <a:ext cx="5000660" cy="50720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spcAft>
                <a:spcPts val="600"/>
              </a:spcAft>
              <a:buFontTx/>
              <a:buChar char="-"/>
            </a:pPr>
            <a:endParaRPr lang="hu-HU" sz="255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6" name="Object6"/>
          <p:cNvGraphicFramePr/>
          <p:nvPr>
            <p:extLst>
              <p:ext uri="{D42A27DB-BD31-4B8C-83A1-F6EECF244321}">
                <p14:modId xmlns:p14="http://schemas.microsoft.com/office/powerpoint/2010/main" val="3771997225"/>
              </p:ext>
            </p:extLst>
          </p:nvPr>
        </p:nvGraphicFramePr>
        <p:xfrm>
          <a:off x="214282" y="1268760"/>
          <a:ext cx="6131809" cy="21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43"/>
          <p:cNvGraphicFramePr/>
          <p:nvPr>
            <p:extLst>
              <p:ext uri="{D42A27DB-BD31-4B8C-83A1-F6EECF244321}">
                <p14:modId xmlns:p14="http://schemas.microsoft.com/office/powerpoint/2010/main" val="3001750577"/>
              </p:ext>
            </p:extLst>
          </p:nvPr>
        </p:nvGraphicFramePr>
        <p:xfrm>
          <a:off x="2791565" y="3356992"/>
          <a:ext cx="6170295" cy="24663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Balra nyíl 3"/>
          <p:cNvSpPr/>
          <p:nvPr/>
        </p:nvSpPr>
        <p:spPr>
          <a:xfrm>
            <a:off x="6150929" y="1268760"/>
            <a:ext cx="2773542" cy="190566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dirty="0" err="1"/>
              <a:t>Half</a:t>
            </a:r>
            <a:r>
              <a:rPr lang="hu-HU" sz="1200" dirty="0"/>
              <a:t> of </a:t>
            </a:r>
            <a:r>
              <a:rPr lang="hu-HU" sz="1200" dirty="0" err="1"/>
              <a:t>the</a:t>
            </a:r>
            <a:r>
              <a:rPr lang="hu-HU" sz="1200" dirty="0"/>
              <a:t> </a:t>
            </a:r>
            <a:r>
              <a:rPr lang="hu-HU" sz="1200" dirty="0" err="1"/>
              <a:t>respondents</a:t>
            </a:r>
            <a:r>
              <a:rPr lang="hu-HU" sz="1200" dirty="0"/>
              <a:t> </a:t>
            </a:r>
            <a:r>
              <a:rPr lang="hu-HU" sz="1200" dirty="0" err="1"/>
              <a:t>say</a:t>
            </a:r>
            <a:r>
              <a:rPr lang="hu-HU" sz="1200" dirty="0"/>
              <a:t> </a:t>
            </a:r>
            <a:r>
              <a:rPr lang="hu-HU" sz="1200" dirty="0" err="1"/>
              <a:t>that</a:t>
            </a:r>
            <a:r>
              <a:rPr lang="hu-HU" sz="1200" dirty="0"/>
              <a:t> </a:t>
            </a:r>
            <a:r>
              <a:rPr lang="hu-HU" sz="1200" dirty="0" err="1"/>
              <a:t>the</a:t>
            </a:r>
            <a:r>
              <a:rPr lang="hu-HU" sz="1200" dirty="0"/>
              <a:t> </a:t>
            </a:r>
            <a:r>
              <a:rPr lang="hu-HU" sz="1200" dirty="0" err="1"/>
              <a:t>system</a:t>
            </a:r>
            <a:r>
              <a:rPr lang="hu-HU" sz="1200" dirty="0"/>
              <a:t> </a:t>
            </a:r>
            <a:r>
              <a:rPr lang="hu-HU" sz="1200" dirty="0" err="1"/>
              <a:t>of</a:t>
            </a:r>
            <a:r>
              <a:rPr lang="hu-HU" sz="1200" dirty="0"/>
              <a:t> </a:t>
            </a:r>
            <a:r>
              <a:rPr lang="hu-HU" sz="1200" dirty="0" err="1" smtClean="0"/>
              <a:t>quality</a:t>
            </a:r>
            <a:endParaRPr lang="hu-HU" sz="1200" dirty="0" smtClean="0"/>
          </a:p>
          <a:p>
            <a:pPr algn="ctr"/>
            <a:r>
              <a:rPr lang="hu-HU" sz="1200" dirty="0"/>
              <a:t>management is </a:t>
            </a:r>
            <a:r>
              <a:rPr lang="hu-HU" sz="1200" dirty="0" err="1"/>
              <a:t>important</a:t>
            </a:r>
            <a:r>
              <a:rPr lang="hu-HU" sz="1200" dirty="0"/>
              <a:t> and has a </a:t>
            </a:r>
            <a:r>
              <a:rPr lang="hu-HU" sz="1200" dirty="0" err="1"/>
              <a:t>task</a:t>
            </a:r>
            <a:r>
              <a:rPr lang="hu-HU" sz="1200" dirty="0"/>
              <a:t> </a:t>
            </a:r>
            <a:r>
              <a:rPr lang="hu-HU" sz="1200" dirty="0" err="1"/>
              <a:t>related</a:t>
            </a:r>
            <a:r>
              <a:rPr lang="hu-HU" sz="1200" dirty="0"/>
              <a:t> </a:t>
            </a:r>
            <a:r>
              <a:rPr lang="hu-HU" sz="1200" dirty="0" err="1"/>
              <a:t>to</a:t>
            </a:r>
            <a:r>
              <a:rPr lang="hu-HU" sz="1200" dirty="0"/>
              <a:t> </a:t>
            </a:r>
            <a:r>
              <a:rPr lang="hu-HU" sz="1200" dirty="0" err="1"/>
              <a:t>it</a:t>
            </a:r>
            <a:endParaRPr lang="hu-HU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Jobbra nyíl 7"/>
          <p:cNvSpPr/>
          <p:nvPr/>
        </p:nvSpPr>
        <p:spPr>
          <a:xfrm>
            <a:off x="214282" y="3934550"/>
            <a:ext cx="2629526" cy="1798705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1200" b="1" dirty="0"/>
              <a:t>The </a:t>
            </a:r>
            <a:r>
              <a:rPr lang="hu-HU" sz="1200" b="1" dirty="0" err="1"/>
              <a:t>majority</a:t>
            </a:r>
            <a:r>
              <a:rPr lang="hu-HU" sz="1200" b="1" dirty="0"/>
              <a:t> of </a:t>
            </a:r>
            <a:r>
              <a:rPr lang="hu-HU" sz="1200" b="1" dirty="0" err="1"/>
              <a:t>vocational</a:t>
            </a:r>
            <a:r>
              <a:rPr lang="hu-HU" sz="1200" b="1" dirty="0"/>
              <a:t> </a:t>
            </a:r>
            <a:r>
              <a:rPr lang="hu-HU" sz="1200" b="1" dirty="0" err="1"/>
              <a:t>schools</a:t>
            </a:r>
            <a:r>
              <a:rPr lang="hu-HU" sz="1200" b="1" dirty="0"/>
              <a:t> </a:t>
            </a:r>
            <a:r>
              <a:rPr lang="hu-HU" sz="1200" b="1" dirty="0" err="1"/>
              <a:t>use</a:t>
            </a:r>
            <a:r>
              <a:rPr lang="hu-HU" sz="1200" b="1" dirty="0"/>
              <a:t> </a:t>
            </a:r>
            <a:r>
              <a:rPr lang="hu-HU" sz="1200" b="1" dirty="0" err="1"/>
              <a:t>the</a:t>
            </a:r>
            <a:r>
              <a:rPr lang="hu-HU" sz="1200" b="1" dirty="0"/>
              <a:t> </a:t>
            </a:r>
            <a:r>
              <a:rPr lang="hu-HU" sz="1200" b="1" dirty="0" err="1" smtClean="0"/>
              <a:t>recommended</a:t>
            </a:r>
            <a:endParaRPr lang="hu-HU" sz="1200" b="1" dirty="0" smtClean="0"/>
          </a:p>
          <a:p>
            <a:r>
              <a:rPr lang="hu-HU" sz="1200" b="1" dirty="0" err="1"/>
              <a:t>central</a:t>
            </a:r>
            <a:r>
              <a:rPr lang="hu-HU" sz="1200" b="1" dirty="0"/>
              <a:t> </a:t>
            </a:r>
            <a:r>
              <a:rPr lang="hu-HU" sz="1200" b="1" dirty="0" err="1"/>
              <a:t>system</a:t>
            </a:r>
            <a:r>
              <a:rPr lang="hu-HU" sz="1200" b="1" dirty="0"/>
              <a:t> </a:t>
            </a:r>
            <a:r>
              <a:rPr lang="hu-HU" sz="1200" b="1" dirty="0" err="1"/>
              <a:t>or</a:t>
            </a:r>
            <a:r>
              <a:rPr lang="hu-HU" sz="1200" b="1" dirty="0"/>
              <a:t> a </a:t>
            </a:r>
            <a:r>
              <a:rPr lang="hu-HU" sz="1200" b="1" dirty="0" err="1" smtClean="0"/>
              <a:t>school-dveloped</a:t>
            </a:r>
            <a:r>
              <a:rPr lang="hu-HU" sz="1200" b="1" dirty="0" smtClean="0"/>
              <a:t> </a:t>
            </a:r>
            <a:r>
              <a:rPr lang="hu-HU" sz="1200" b="1" dirty="0" err="1" smtClean="0"/>
              <a:t>system</a:t>
            </a:r>
            <a:r>
              <a:rPr lang="hu-HU" sz="1200" b="1" dirty="0" smtClean="0"/>
              <a:t>.  </a:t>
            </a:r>
            <a:r>
              <a:rPr lang="hu-HU" sz="1200" b="1" dirty="0" err="1" smtClean="0"/>
              <a:t>They</a:t>
            </a:r>
            <a:r>
              <a:rPr lang="hu-HU" sz="1200" b="1" dirty="0" smtClean="0"/>
              <a:t> </a:t>
            </a:r>
            <a:r>
              <a:rPr lang="hu-HU" sz="1200" b="1" dirty="0" err="1"/>
              <a:t>do</a:t>
            </a:r>
            <a:r>
              <a:rPr lang="hu-HU" sz="1200" b="1" dirty="0"/>
              <a:t> </a:t>
            </a:r>
            <a:r>
              <a:rPr lang="hu-HU" sz="1200" b="1" dirty="0" err="1"/>
              <a:t>not</a:t>
            </a:r>
            <a:r>
              <a:rPr lang="hu-HU" sz="1200" b="1" dirty="0"/>
              <a:t> </a:t>
            </a:r>
            <a:r>
              <a:rPr lang="hu-HU" sz="1200" b="1" dirty="0" err="1"/>
              <a:t>use</a:t>
            </a:r>
            <a:r>
              <a:rPr lang="hu-HU" sz="1200" b="1" dirty="0"/>
              <a:t> IT </a:t>
            </a:r>
            <a:r>
              <a:rPr lang="hu-HU" sz="1200" b="1" dirty="0" err="1"/>
              <a:t>tools</a:t>
            </a:r>
            <a:r>
              <a:rPr lang="hu-HU" sz="1200" b="1" dirty="0"/>
              <a:t> </a:t>
            </a:r>
            <a:r>
              <a:rPr lang="hu-HU" sz="1200" b="1" dirty="0" err="1"/>
              <a:t>for</a:t>
            </a:r>
            <a:r>
              <a:rPr lang="hu-HU" sz="1200" b="1" dirty="0"/>
              <a:t> </a:t>
            </a:r>
            <a:r>
              <a:rPr lang="hu-HU" sz="1200" b="1" dirty="0" err="1"/>
              <a:t>these</a:t>
            </a:r>
            <a:r>
              <a:rPr lang="hu-HU" sz="1200" b="1" dirty="0"/>
              <a:t> </a:t>
            </a:r>
            <a:r>
              <a:rPr lang="hu-HU" sz="1200" b="1" dirty="0" err="1"/>
              <a:t>tasks</a:t>
            </a:r>
            <a:r>
              <a:rPr lang="hu-HU" sz="1200" b="1" dirty="0"/>
              <a:t>.</a:t>
            </a:r>
            <a:endParaRPr lang="hu-HU" sz="1200" b="1" dirty="0"/>
          </a:p>
        </p:txBody>
      </p:sp>
    </p:spTree>
    <p:extLst>
      <p:ext uri="{BB962C8B-B14F-4D97-AF65-F5344CB8AC3E}">
        <p14:creationId xmlns:p14="http://schemas.microsoft.com/office/powerpoint/2010/main" val="216833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19446"/>
            <a:ext cx="8229600" cy="1143000"/>
          </a:xfrm>
        </p:spPr>
        <p:txBody>
          <a:bodyPr>
            <a:normAutofit/>
          </a:bodyPr>
          <a:lstStyle/>
          <a:p>
            <a:r>
              <a:rPr lang="hu-HU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The </a:t>
            </a:r>
            <a:r>
              <a:rPr lang="hu-HU" sz="24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expectations</a:t>
            </a:r>
            <a:r>
              <a:rPr lang="hu-HU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 and </a:t>
            </a:r>
            <a:r>
              <a:rPr lang="hu-HU" sz="24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requirements</a:t>
            </a:r>
            <a:r>
              <a:rPr lang="hu-HU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 </a:t>
            </a:r>
            <a:r>
              <a:rPr lang="hu-HU" sz="24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towards</a:t>
            </a:r>
            <a:r>
              <a:rPr lang="hu-HU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 </a:t>
            </a:r>
            <a:r>
              <a:rPr lang="hu-HU" sz="24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the</a:t>
            </a:r>
            <a:r>
              <a:rPr lang="hu-HU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 </a:t>
            </a:r>
            <a:r>
              <a:rPr lang="hu-HU" sz="24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toolkit</a:t>
            </a:r>
            <a:endParaRPr lang="hu-HU" sz="2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hu-HU" sz="3800" dirty="0" smtClean="0">
              <a:solidFill>
                <a:schemeClr val="accent1">
                  <a:lumMod val="75000"/>
                </a:schemeClr>
              </a:solidFill>
              <a:latin typeface="+mj-lt"/>
              <a:cs typeface="Calibri" pitchFamily="34" charset="0"/>
            </a:endParaRPr>
          </a:p>
          <a:p>
            <a:pPr>
              <a:buNone/>
            </a:pPr>
            <a:endParaRPr lang="hu-HU" sz="3800" dirty="0" smtClean="0">
              <a:solidFill>
                <a:schemeClr val="accent1">
                  <a:lumMod val="75000"/>
                </a:schemeClr>
              </a:solidFill>
              <a:latin typeface="+mj-lt"/>
              <a:cs typeface="Calibri" pitchFamily="34" charset="0"/>
            </a:endParaRPr>
          </a:p>
          <a:p>
            <a:pPr>
              <a:buNone/>
            </a:pPr>
            <a:endParaRPr lang="hu-HU" sz="3800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artalom helye 2"/>
          <p:cNvSpPr txBox="1">
            <a:spLocks/>
          </p:cNvSpPr>
          <p:nvPr/>
        </p:nvSpPr>
        <p:spPr>
          <a:xfrm>
            <a:off x="214282" y="1500174"/>
            <a:ext cx="5000660" cy="50720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spcAft>
                <a:spcPts val="600"/>
              </a:spcAft>
              <a:buFontTx/>
              <a:buChar char="-"/>
            </a:pPr>
            <a:endParaRPr lang="hu-HU" sz="255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6" name="Object31"/>
          <p:cNvGraphicFramePr/>
          <p:nvPr>
            <p:extLst>
              <p:ext uri="{D42A27DB-BD31-4B8C-83A1-F6EECF244321}">
                <p14:modId xmlns:p14="http://schemas.microsoft.com/office/powerpoint/2010/main" val="2235441854"/>
              </p:ext>
            </p:extLst>
          </p:nvPr>
        </p:nvGraphicFramePr>
        <p:xfrm>
          <a:off x="2123728" y="1124744"/>
          <a:ext cx="6907396" cy="5519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Mosolygó arc 3"/>
          <p:cNvSpPr/>
          <p:nvPr/>
        </p:nvSpPr>
        <p:spPr>
          <a:xfrm>
            <a:off x="3275856" y="5589240"/>
            <a:ext cx="201204" cy="210440"/>
          </a:xfrm>
          <a:prstGeom prst="smileyFac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Ötszög 6"/>
          <p:cNvSpPr/>
          <p:nvPr/>
        </p:nvSpPr>
        <p:spPr>
          <a:xfrm>
            <a:off x="159384" y="3623649"/>
            <a:ext cx="1964344" cy="1389527"/>
          </a:xfrm>
          <a:prstGeom prst="homePlat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u-H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hu-HU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activities</a:t>
            </a:r>
            <a:r>
              <a:rPr lang="hu-H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considered</a:t>
            </a:r>
            <a:r>
              <a:rPr lang="hu-H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</a:t>
            </a:r>
            <a:r>
              <a:rPr lang="hu-H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be </a:t>
            </a:r>
            <a:r>
              <a:rPr lang="hu-HU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hu-H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most </a:t>
            </a:r>
            <a:r>
              <a:rPr lang="hu-HU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important</a:t>
            </a:r>
            <a:r>
              <a:rPr lang="hu-H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</a:t>
            </a:r>
            <a:r>
              <a:rPr lang="hu-H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terms</a:t>
            </a:r>
            <a:r>
              <a:rPr lang="hu-H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</a:t>
            </a:r>
            <a:r>
              <a:rPr lang="hu-HU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quality</a:t>
            </a:r>
            <a:r>
              <a:rPr lang="hu-H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assurance</a:t>
            </a:r>
            <a:endParaRPr lang="hu-HU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6833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2387" y="260648"/>
            <a:ext cx="8229600" cy="1143000"/>
          </a:xfrm>
        </p:spPr>
        <p:txBody>
          <a:bodyPr>
            <a:normAutofit/>
          </a:bodyPr>
          <a:lstStyle/>
          <a:p>
            <a:r>
              <a:rPr lang="hu-HU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EQAVET </a:t>
            </a:r>
            <a:r>
              <a:rPr lang="hu-HU" sz="32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framework</a:t>
            </a:r>
            <a:r>
              <a:rPr lang="hu-HU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/>
            </a:r>
            <a:br>
              <a:rPr lang="hu-HU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</a:br>
            <a:endParaRPr lang="hu-HU" sz="32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2387" y="175626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hu-HU" sz="3800" dirty="0" smtClean="0">
              <a:solidFill>
                <a:schemeClr val="accent1">
                  <a:lumMod val="75000"/>
                </a:schemeClr>
              </a:solidFill>
              <a:latin typeface="+mj-lt"/>
              <a:cs typeface="Calibri" pitchFamily="34" charset="0"/>
            </a:endParaRPr>
          </a:p>
          <a:p>
            <a:pPr>
              <a:buNone/>
            </a:pPr>
            <a:endParaRPr lang="hu-HU" sz="3800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artalom helye 2"/>
          <p:cNvSpPr txBox="1">
            <a:spLocks/>
          </p:cNvSpPr>
          <p:nvPr/>
        </p:nvSpPr>
        <p:spPr>
          <a:xfrm>
            <a:off x="214282" y="1052736"/>
            <a:ext cx="8472518" cy="55195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spcBef>
                <a:spcPct val="20000"/>
              </a:spcBef>
              <a:spcAft>
                <a:spcPts val="600"/>
              </a:spcAft>
            </a:pPr>
            <a:endParaRPr lang="hu-HU" sz="255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6" name="Object32"/>
          <p:cNvGraphicFramePr/>
          <p:nvPr>
            <p:extLst>
              <p:ext uri="{D42A27DB-BD31-4B8C-83A1-F6EECF244321}">
                <p14:modId xmlns:p14="http://schemas.microsoft.com/office/powerpoint/2010/main" val="3363339396"/>
              </p:ext>
            </p:extLst>
          </p:nvPr>
        </p:nvGraphicFramePr>
        <p:xfrm>
          <a:off x="447574" y="1268761"/>
          <a:ext cx="8156874" cy="3384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Ötszög 6"/>
          <p:cNvSpPr/>
          <p:nvPr/>
        </p:nvSpPr>
        <p:spPr>
          <a:xfrm>
            <a:off x="447574" y="4910938"/>
            <a:ext cx="7940850" cy="894325"/>
          </a:xfrm>
          <a:prstGeom prst="homePlat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</a:pPr>
            <a:r>
              <a:rPr lang="hu-HU" dirty="0">
                <a:solidFill>
                  <a:srgbClr val="00000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hu-HU" b="1" dirty="0" err="1">
                <a:solidFill>
                  <a:srgbClr val="00000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vast</a:t>
            </a:r>
            <a:r>
              <a:rPr lang="hu-HU" b="1" dirty="0">
                <a:solidFill>
                  <a:srgbClr val="00000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b="1" dirty="0" err="1">
                <a:solidFill>
                  <a:srgbClr val="00000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majority</a:t>
            </a:r>
            <a:r>
              <a:rPr lang="hu-HU" b="1" dirty="0">
                <a:solidFill>
                  <a:srgbClr val="00000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hu-HU" b="1" dirty="0" err="1">
                <a:solidFill>
                  <a:srgbClr val="00000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respondents</a:t>
            </a:r>
            <a:r>
              <a:rPr lang="hu-HU" b="1" dirty="0">
                <a:solidFill>
                  <a:srgbClr val="00000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b="1" dirty="0" err="1">
                <a:solidFill>
                  <a:srgbClr val="00000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either</a:t>
            </a:r>
            <a:r>
              <a:rPr lang="hu-HU" b="1" dirty="0">
                <a:solidFill>
                  <a:srgbClr val="00000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b="1" dirty="0" err="1">
                <a:solidFill>
                  <a:srgbClr val="00000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have</a:t>
            </a:r>
            <a:r>
              <a:rPr lang="hu-HU" b="1" dirty="0">
                <a:solidFill>
                  <a:srgbClr val="00000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b="1" dirty="0" err="1">
                <a:solidFill>
                  <a:srgbClr val="00000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</a:t>
            </a:r>
            <a:r>
              <a:rPr lang="hu-HU" b="1" dirty="0">
                <a:solidFill>
                  <a:srgbClr val="00000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b="1" dirty="0" err="1">
                <a:solidFill>
                  <a:srgbClr val="00000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heard</a:t>
            </a:r>
            <a:r>
              <a:rPr lang="hu-HU" b="1" dirty="0">
                <a:solidFill>
                  <a:srgbClr val="00000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b="1" dirty="0" err="1">
                <a:solidFill>
                  <a:srgbClr val="00000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about</a:t>
            </a:r>
            <a:r>
              <a:rPr lang="hu-HU" b="1" dirty="0">
                <a:solidFill>
                  <a:srgbClr val="00000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EQAVET (63%)</a:t>
            </a:r>
            <a:r>
              <a:rPr lang="hu-HU" dirty="0">
                <a:solidFill>
                  <a:srgbClr val="00000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u-HU" dirty="0" err="1" smtClean="0">
                <a:solidFill>
                  <a:srgbClr val="00000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</a:t>
            </a:r>
            <a:r>
              <a:rPr lang="hu-HU" dirty="0" smtClean="0">
                <a:solidFill>
                  <a:srgbClr val="00000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 smtClean="0">
                <a:solidFill>
                  <a:srgbClr val="00000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</a:t>
            </a:r>
            <a:r>
              <a:rPr lang="hu-HU" dirty="0" smtClean="0">
                <a:solidFill>
                  <a:srgbClr val="00000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 smtClean="0">
                <a:solidFill>
                  <a:srgbClr val="00000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</a:t>
            </a:r>
            <a:r>
              <a:rPr lang="hu-HU" dirty="0" smtClean="0">
                <a:solidFill>
                  <a:srgbClr val="00000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 smtClean="0">
                <a:solidFill>
                  <a:srgbClr val="00000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have</a:t>
            </a:r>
            <a:r>
              <a:rPr lang="hu-HU" dirty="0" smtClean="0">
                <a:solidFill>
                  <a:srgbClr val="00000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 smtClean="0">
                <a:solidFill>
                  <a:srgbClr val="00000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detailed</a:t>
            </a:r>
            <a:r>
              <a:rPr lang="hu-HU" dirty="0" smtClean="0">
                <a:solidFill>
                  <a:srgbClr val="00000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rgbClr val="00000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information</a:t>
            </a:r>
            <a:r>
              <a:rPr lang="hu-HU" dirty="0">
                <a:solidFill>
                  <a:srgbClr val="00000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rgbClr val="00000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</a:t>
            </a:r>
            <a:r>
              <a:rPr lang="hu-HU" dirty="0">
                <a:solidFill>
                  <a:srgbClr val="00000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rgbClr val="00000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</a:t>
            </a:r>
            <a:r>
              <a:rPr lang="hu-HU" dirty="0">
                <a:solidFill>
                  <a:srgbClr val="00000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(26%). </a:t>
            </a:r>
            <a:r>
              <a:rPr lang="hu-HU" dirty="0" err="1">
                <a:solidFill>
                  <a:srgbClr val="00000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hu-HU" dirty="0" err="1" smtClean="0">
                <a:solidFill>
                  <a:srgbClr val="00000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nly</a:t>
            </a:r>
            <a:r>
              <a:rPr lang="hu-HU" dirty="0" smtClean="0">
                <a:solidFill>
                  <a:srgbClr val="00000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>
                <a:solidFill>
                  <a:srgbClr val="00000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hu-HU" dirty="0" smtClean="0">
                <a:solidFill>
                  <a:srgbClr val="00000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% of </a:t>
            </a:r>
            <a:r>
              <a:rPr lang="hu-HU" dirty="0" err="1" smtClean="0">
                <a:solidFill>
                  <a:srgbClr val="00000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them</a:t>
            </a:r>
            <a:r>
              <a:rPr lang="hu-HU" dirty="0" smtClean="0">
                <a:solidFill>
                  <a:srgbClr val="00000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rgbClr val="00000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implement</a:t>
            </a:r>
            <a:r>
              <a:rPr lang="hu-HU" dirty="0">
                <a:solidFill>
                  <a:srgbClr val="00000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 smtClean="0">
                <a:solidFill>
                  <a:srgbClr val="00000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</a:t>
            </a:r>
            <a:r>
              <a:rPr lang="hu-HU" dirty="0" smtClean="0">
                <a:solidFill>
                  <a:srgbClr val="00000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rgbClr val="00000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during</a:t>
            </a:r>
            <a:r>
              <a:rPr lang="hu-HU" dirty="0">
                <a:solidFill>
                  <a:srgbClr val="00000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rgbClr val="00000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hu-HU" dirty="0">
                <a:solidFill>
                  <a:srgbClr val="00000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rgbClr val="00000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daily</a:t>
            </a:r>
            <a:r>
              <a:rPr lang="hu-HU" dirty="0">
                <a:solidFill>
                  <a:srgbClr val="00000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solidFill>
                  <a:srgbClr val="00000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</a:t>
            </a:r>
            <a:r>
              <a:rPr lang="hu-HU" dirty="0">
                <a:solidFill>
                  <a:srgbClr val="00000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6833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1316</TotalTime>
  <Words>625</Words>
  <Application>Microsoft Office PowerPoint</Application>
  <PresentationFormat>Diavetítés a képernyőre (4:3 oldalarány)</PresentationFormat>
  <Paragraphs>91</Paragraphs>
  <Slides>11</Slides>
  <Notes>10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6" baseType="lpstr">
      <vt:lpstr>Arial</vt:lpstr>
      <vt:lpstr>Berlin Sans FB</vt:lpstr>
      <vt:lpstr>Calibri</vt:lpstr>
      <vt:lpstr>Times New Roman</vt:lpstr>
      <vt:lpstr>Office-téma</vt:lpstr>
      <vt:lpstr>OpenQAsS Erasmus+ Strategic Partnership Teacher’s Questionnaire Needs-analysis</vt:lpstr>
      <vt:lpstr>Survey on requirements and needs of stakeholders for a VET Quality Assurance system </vt:lpstr>
      <vt:lpstr>VET teachers, as the key players of quality assurance  </vt:lpstr>
      <vt:lpstr> The personal and vocational background and the working  environment  </vt:lpstr>
      <vt:lpstr>The IT infrastructure and skills </vt:lpstr>
      <vt:lpstr>The IT infrastructure and skills </vt:lpstr>
      <vt:lpstr>The quality assurance experiences  </vt:lpstr>
      <vt:lpstr>The expectations and requirements towards the toolkit</vt:lpstr>
      <vt:lpstr>EQAVET framework </vt:lpstr>
      <vt:lpstr>IQAM course within the OpenQAsS project </vt:lpstr>
      <vt:lpstr>PowerPoint bemutató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banszki</dc:creator>
  <cp:lastModifiedBy>Sediviné Balassa Ildikó</cp:lastModifiedBy>
  <cp:revision>177</cp:revision>
  <cp:lastPrinted>2016-05-31T10:26:16Z</cp:lastPrinted>
  <dcterms:created xsi:type="dcterms:W3CDTF">2013-08-21T07:40:10Z</dcterms:created>
  <dcterms:modified xsi:type="dcterms:W3CDTF">2016-06-01T07:14:11Z</dcterms:modified>
</cp:coreProperties>
</file>