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8BBBD">
              <a:alpha val="30000"/>
            </a:srgbClr>
          </a:solidFill>
        </a:fill>
      </a:tcStyle>
    </a:band2H>
    <a:firstCol>
      <a:tcTxStyle b="off" i="off">
        <a:fontRef idx="minor">
          <a:srgbClr val="333399"/>
        </a:fontRef>
        <a:srgbClr val="333399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33399"/>
        </a:fontRef>
        <a:srgbClr val="3333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210300"/>
            <a:ext cx="2362200" cy="5048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85800" y="6134100"/>
            <a:ext cx="7772400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685800" y="914400"/>
            <a:ext cx="7772400" cy="1588"/>
          </a:xfrm>
          <a:prstGeom prst="line">
            <a:avLst/>
          </a:prstGeom>
          <a:ln w="38100">
            <a:solidFill>
              <a:srgbClr val="FF3300"/>
            </a:solidFill>
          </a:ln>
          <a:effectLst>
            <a:outerShdw sx="100000" sy="100000" kx="0" ky="0" algn="b" rotWithShape="0" blurRad="63500" dist="101600" dir="2700000">
              <a:srgbClr val="808080"/>
            </a:outerShdw>
          </a:effectLst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685800" y="25400"/>
            <a:ext cx="7772400" cy="99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85800" y="1676400"/>
            <a:ext cx="7772400" cy="350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7" name="oq_medium_pri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469" y="6145259"/>
            <a:ext cx="619439" cy="669274"/>
          </a:xfrm>
          <a:prstGeom prst="rect">
            <a:avLst/>
          </a:prstGeom>
        </p:spPr>
      </p:pic>
      <p:sp>
        <p:nvSpPr>
          <p:cNvPr id="8" name="Shape 8"/>
          <p:cNvSpPr/>
          <p:nvPr>
            <p:ph type="sldNum" sz="quarter" idx="2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 marL="0" marR="0" algn="ctr" defTabSz="584200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333399"/>
          </a:solidFill>
          <a:uFill>
            <a:solidFill>
              <a:srgbClr val="333399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mailto:p.ravotto@aicanet.it" TargetMode="External"/><Relationship Id="rId4" Type="http://schemas.openxmlformats.org/officeDocument/2006/relationships/hyperlink" Target="mailto:francesca.alfano@icanet.it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mailto:p.ravotto@aicanet.it" TargetMode="External"/><Relationship Id="rId4" Type="http://schemas.openxmlformats.org/officeDocument/2006/relationships/hyperlink" Target="mailto:francesca.alfano@icanet.it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901700" y="3238500"/>
            <a:ext cx="7772400" cy="992188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/>
          <a:lstStyle/>
          <a:p>
            <a:pPr marL="24383" marR="24383" defTabSz="548640">
              <a:defRPr sz="2880">
                <a:latin typeface="Helvetica"/>
                <a:ea typeface="Helvetica"/>
                <a:cs typeface="Helvetica"/>
                <a:sym typeface="Helvetica"/>
              </a:defRPr>
            </a:pPr>
            <a:r>
              <a:t>Structure of a national curriculum </a:t>
            </a:r>
          </a:p>
          <a:p>
            <a:pPr marL="24383" marR="24383" defTabSz="548640">
              <a:defRPr sz="2880">
                <a:latin typeface="Helvetica"/>
                <a:ea typeface="Helvetica"/>
                <a:cs typeface="Helvetica"/>
                <a:sym typeface="Helvetica"/>
              </a:defRPr>
            </a:pPr>
            <a:r>
              <a:t>in VET in Italy</a:t>
            </a:r>
          </a:p>
        </p:txBody>
      </p:sp>
      <p:pic>
        <p:nvPicPr>
          <p:cNvPr id="27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501" y="96272"/>
            <a:ext cx="2362201" cy="2552244"/>
          </a:xfrm>
          <a:prstGeom prst="rect">
            <a:avLst/>
          </a:prstGeom>
        </p:spPr>
      </p:pic>
      <p:sp>
        <p:nvSpPr>
          <p:cNvPr id="28" name="Shape 28"/>
          <p:cNvSpPr/>
          <p:nvPr/>
        </p:nvSpPr>
        <p:spPr>
          <a:xfrm>
            <a:off x="4118473" y="4877954"/>
            <a:ext cx="4508501" cy="72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marR="40639" indent="-302259" algn="ctr">
              <a:defRPr i="1" sz="1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Pierfranco Ravotto</a:t>
            </a:r>
            <a:r>
              <a:t> &amp; Francesca Alfano</a:t>
            </a:r>
          </a:p>
          <a:p>
            <a:pPr marL="342900" marR="40639" indent="-302259" algn="ctr">
              <a:defRPr i="1" sz="1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p.ravotto@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aicanet.it</a:t>
            </a:r>
            <a:r>
              <a:t>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francesca.alfano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@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icanet.it</a:t>
            </a:r>
          </a:p>
        </p:txBody>
      </p:sp>
      <p:pic>
        <p:nvPicPr>
          <p:cNvPr id="29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762000" y="2362200"/>
            <a:ext cx="69469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600"/>
              </a:spcBef>
              <a:buClr>
                <a:srgbClr val="333399"/>
              </a:buClr>
              <a:buFont typeface="Arial"/>
              <a:defRPr b="1" sz="28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defRPr>
            </a:lvl1pPr>
          </a:lstStyle>
          <a:p>
            <a:pPr/>
            <a:r>
              <a:t>Thank you for your attention</a:t>
            </a:r>
          </a:p>
        </p:txBody>
      </p:sp>
      <p:pic>
        <p:nvPicPr>
          <p:cNvPr id="82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5400" y="350272"/>
            <a:ext cx="2362200" cy="2552244"/>
          </a:xfrm>
          <a:prstGeom prst="rect">
            <a:avLst/>
          </a:prstGeom>
        </p:spPr>
      </p:pic>
      <p:sp>
        <p:nvSpPr>
          <p:cNvPr id="83" name="Shape 83"/>
          <p:cNvSpPr/>
          <p:nvPr/>
        </p:nvSpPr>
        <p:spPr>
          <a:xfrm>
            <a:off x="3971114" y="5227832"/>
            <a:ext cx="4508501" cy="72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marR="40639" indent="-302259" algn="ctr">
              <a:defRPr i="1" sz="1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Pierfranco Ravotto</a:t>
            </a:r>
            <a:r>
              <a:t> &amp; Francesca Alfano</a:t>
            </a:r>
          </a:p>
          <a:p>
            <a:pPr marL="342900" marR="40639" indent="-302259" algn="ctr">
              <a:defRPr i="1" sz="1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p.ravotto@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aicanet.it</a:t>
            </a:r>
            <a:r>
              <a:t>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francesca.alfano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@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icanet.it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685800" y="76200"/>
            <a:ext cx="8146055" cy="861318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Italian School System</a:t>
            </a:r>
          </a:p>
        </p:txBody>
      </p:sp>
      <p:sp>
        <p:nvSpPr>
          <p:cNvPr id="32" name="Shape 32"/>
          <p:cNvSpPr/>
          <p:nvPr/>
        </p:nvSpPr>
        <p:spPr>
          <a:xfrm>
            <a:off x="6401587" y="5482919"/>
            <a:ext cx="616692" cy="1227749"/>
          </a:xfrm>
          <a:prstGeom prst="ellipse">
            <a:avLst/>
          </a:prstGeom>
          <a:ln w="25400">
            <a:solidFill>
              <a:srgbClr val="D71A1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3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530219" y="1055953"/>
            <a:ext cx="6277231" cy="5916347"/>
            <a:chOff x="0" y="0"/>
            <a:chExt cx="6277230" cy="5916346"/>
          </a:xfrm>
        </p:grpSpPr>
        <p:pic>
          <p:nvPicPr>
            <p:cNvPr id="35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6023231" cy="55861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277231" cy="59163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685800" y="76200"/>
            <a:ext cx="8146055" cy="861318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Italian School System</a:t>
            </a:r>
          </a:p>
        </p:txBody>
      </p:sp>
      <p:sp>
        <p:nvSpPr>
          <p:cNvPr id="39" name="Shape 39"/>
          <p:cNvSpPr/>
          <p:nvPr/>
        </p:nvSpPr>
        <p:spPr>
          <a:xfrm>
            <a:off x="6401587" y="5482919"/>
            <a:ext cx="616692" cy="1227749"/>
          </a:xfrm>
          <a:prstGeom prst="ellipse">
            <a:avLst/>
          </a:prstGeom>
          <a:ln w="25400">
            <a:solidFill>
              <a:srgbClr val="D71A1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0" name="oq_medium_pri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469" y="6157959"/>
            <a:ext cx="619439" cy="669274"/>
          </a:xfrm>
          <a:prstGeom prst="rect">
            <a:avLst/>
          </a:prstGeom>
        </p:spPr>
      </p:pic>
      <p:grpSp>
        <p:nvGrpSpPr>
          <p:cNvPr id="43" name="Group 43"/>
          <p:cNvGrpSpPr/>
          <p:nvPr/>
        </p:nvGrpSpPr>
        <p:grpSpPr>
          <a:xfrm>
            <a:off x="2530219" y="1055953"/>
            <a:ext cx="6277231" cy="5916347"/>
            <a:chOff x="0" y="0"/>
            <a:chExt cx="6277230" cy="5916346"/>
          </a:xfrm>
        </p:grpSpPr>
        <p:pic>
          <p:nvPicPr>
            <p:cNvPr id="42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6023231" cy="55861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277231" cy="5916347"/>
            </a:xfrm>
            <a:prstGeom prst="rect">
              <a:avLst/>
            </a:prstGeom>
            <a:effectLst/>
          </p:spPr>
        </p:pic>
      </p:grpSp>
      <p:sp>
        <p:nvSpPr>
          <p:cNvPr id="44" name="Shape 44"/>
          <p:cNvSpPr/>
          <p:nvPr/>
        </p:nvSpPr>
        <p:spPr>
          <a:xfrm>
            <a:off x="4712543" y="4193877"/>
            <a:ext cx="1262262" cy="1315145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5" name="Shape 45"/>
          <p:cNvSpPr/>
          <p:nvPr/>
        </p:nvSpPr>
        <p:spPr>
          <a:xfrm>
            <a:off x="637773" y="3106960"/>
            <a:ext cx="1633102" cy="840930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11993"/>
                </a:solidFill>
              </a:defRPr>
            </a:pPr>
            <a:r>
              <a:t>Technical </a:t>
            </a:r>
          </a:p>
          <a:p>
            <a:pPr>
              <a:defRPr>
                <a:solidFill>
                  <a:srgbClr val="011993"/>
                </a:solidFill>
              </a:defRPr>
            </a:pPr>
            <a:r>
              <a:t>Institutes</a:t>
            </a:r>
          </a:p>
        </p:txBody>
      </p:sp>
      <p:sp>
        <p:nvSpPr>
          <p:cNvPr id="46" name="Shape 46"/>
          <p:cNvSpPr/>
          <p:nvPr/>
        </p:nvSpPr>
        <p:spPr>
          <a:xfrm>
            <a:off x="2448489" y="3701240"/>
            <a:ext cx="2225111" cy="616761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685800" y="115093"/>
            <a:ext cx="8146055" cy="821731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Secondary School: Informatics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397003" y="1134056"/>
            <a:ext cx="6008399" cy="5029626"/>
            <a:chOff x="0" y="0"/>
            <a:chExt cx="6008397" cy="5029624"/>
          </a:xfrm>
        </p:grpSpPr>
        <p:pic>
          <p:nvPicPr>
            <p:cNvPr id="50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754398" cy="46994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8398" cy="5029625"/>
            </a:xfrm>
            <a:prstGeom prst="rect">
              <a:avLst/>
            </a:prstGeom>
            <a:effectLst/>
          </p:spPr>
        </p:pic>
      </p:grpSp>
      <p:sp>
        <p:nvSpPr>
          <p:cNvPr id="52" name="Shape 52"/>
          <p:cNvSpPr/>
          <p:nvPr/>
        </p:nvSpPr>
        <p:spPr>
          <a:xfrm>
            <a:off x="827181" y="3994249"/>
            <a:ext cx="5717889" cy="375048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685800" y="115093"/>
            <a:ext cx="8146055" cy="821731"/>
          </a:xfrm>
          <a:prstGeom prst="rect">
            <a:avLst/>
          </a:prstGeom>
        </p:spPr>
        <p:txBody>
          <a:bodyPr/>
          <a:lstStyle>
            <a:lvl1pPr marL="38607" marR="38607" algn="l" defTabSz="868680">
              <a:defRPr sz="3989"/>
            </a:lvl1pPr>
          </a:lstStyle>
          <a:p>
            <a:pPr/>
            <a:r>
              <a:t>Professional Learning Outcomes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85145" y="1115007"/>
            <a:ext cx="8884743" cy="5092266"/>
            <a:chOff x="0" y="0"/>
            <a:chExt cx="8884742" cy="5092264"/>
          </a:xfrm>
        </p:grpSpPr>
        <p:pic>
          <p:nvPicPr>
            <p:cNvPr id="56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630743" cy="47620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884743" cy="5092265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/>
          <p:nvPr/>
        </p:nvSpPr>
        <p:spPr>
          <a:xfrm>
            <a:off x="4744392" y="2134889"/>
            <a:ext cx="3817095" cy="1857476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685800" y="76200"/>
            <a:ext cx="8146055" cy="836365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Learning path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228600" y="1039959"/>
            <a:ext cx="8775814" cy="5065420"/>
            <a:chOff x="0" y="0"/>
            <a:chExt cx="8775813" cy="5065419"/>
          </a:xfrm>
        </p:grpSpPr>
        <p:pic>
          <p:nvPicPr>
            <p:cNvPr id="62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521814" cy="47352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775814" cy="50654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685800" y="76200"/>
            <a:ext cx="8146055" cy="839937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Learning path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3136900" y="1041400"/>
            <a:ext cx="5880485" cy="5929104"/>
            <a:chOff x="0" y="0"/>
            <a:chExt cx="5880484" cy="5929103"/>
          </a:xfrm>
        </p:grpSpPr>
        <p:pic>
          <p:nvPicPr>
            <p:cNvPr id="67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626485" cy="55989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80485" cy="5929104"/>
            </a:xfrm>
            <a:prstGeom prst="rect">
              <a:avLst/>
            </a:prstGeom>
            <a:effectLst/>
          </p:spPr>
        </p:pic>
      </p:grpSp>
      <p:sp>
        <p:nvSpPr>
          <p:cNvPr id="69" name="Shape 69"/>
          <p:cNvSpPr/>
          <p:nvPr/>
        </p:nvSpPr>
        <p:spPr>
          <a:xfrm>
            <a:off x="3213100" y="6049069"/>
            <a:ext cx="3909567" cy="631174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3"/>
          <p:cNvGrpSpPr/>
          <p:nvPr/>
        </p:nvGrpSpPr>
        <p:grpSpPr>
          <a:xfrm>
            <a:off x="413363" y="1075355"/>
            <a:ext cx="8828783" cy="5147028"/>
            <a:chOff x="0" y="0"/>
            <a:chExt cx="8828782" cy="5147026"/>
          </a:xfrm>
        </p:grpSpPr>
        <p:pic>
          <p:nvPicPr>
            <p:cNvPr id="72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574783" cy="48168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828783" cy="5147027"/>
            </a:xfrm>
            <a:prstGeom prst="rect">
              <a:avLst/>
            </a:prstGeom>
            <a:effectLst/>
          </p:spPr>
        </p:pic>
      </p:grpSp>
      <p:sp>
        <p:nvSpPr>
          <p:cNvPr id="74" name="Shape 74"/>
          <p:cNvSpPr/>
          <p:nvPr>
            <p:ph type="title"/>
          </p:nvPr>
        </p:nvSpPr>
        <p:spPr>
          <a:xfrm>
            <a:off x="685800" y="76200"/>
            <a:ext cx="8146055" cy="850702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Learning path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685800" y="76200"/>
            <a:ext cx="8146055" cy="850702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/>
            <a:r>
              <a:t>Subject Learning Outcomes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4392939" y="1041400"/>
            <a:ext cx="4147152" cy="5888926"/>
            <a:chOff x="0" y="0"/>
            <a:chExt cx="4147151" cy="5888925"/>
          </a:xfrm>
        </p:grpSpPr>
        <p:pic>
          <p:nvPicPr>
            <p:cNvPr id="78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893152" cy="55587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147152" cy="58889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