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9"/>
  </p:notesMasterIdLst>
  <p:sldIdLst>
    <p:sldId id="274" r:id="rId3"/>
    <p:sldId id="280" r:id="rId4"/>
    <p:sldId id="259" r:id="rId5"/>
    <p:sldId id="262" r:id="rId6"/>
    <p:sldId id="263" r:id="rId7"/>
    <p:sldId id="264" r:id="rId8"/>
    <p:sldId id="265" r:id="rId9"/>
    <p:sldId id="266" r:id="rId10"/>
    <p:sldId id="269" r:id="rId11"/>
    <p:sldId id="283" r:id="rId12"/>
    <p:sldId id="278" r:id="rId13"/>
    <p:sldId id="279" r:id="rId14"/>
    <p:sldId id="282" r:id="rId15"/>
    <p:sldId id="271" r:id="rId16"/>
    <p:sldId id="281" r:id="rId17"/>
    <p:sldId id="273" r:id="rId18"/>
  </p:sldIdLst>
  <p:sldSz cx="9144000" cy="6858000" type="screen4x3"/>
  <p:notesSz cx="6858000" cy="994727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2397" y="-69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B6B45-75D9-4604-A72C-205FA577BB7F}" type="datetimeFigureOut">
              <a:rPr lang="hu-HU" smtClean="0"/>
              <a:t>2017.05.25.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88E57-FE32-47FA-9081-F4C1D3239C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823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50ED8F-D5C5-4009-A3A8-7D0FF6E8E49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75E1FD-CED4-4FD1-8797-425EB446F75D}" type="slidenum">
              <a:rPr lang="hu-HU" altLang="hu-HU" smtClean="0"/>
              <a:pPr eaLnBrk="1" hangingPunct="1">
                <a:spcBef>
                  <a:spcPct val="0"/>
                </a:spcBef>
              </a:pPr>
              <a:t>10</a:t>
            </a:fld>
            <a:endParaRPr lang="hu-HU" altLang="hu-HU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/>
            <a:r>
              <a:rPr lang="hu-HU" altLang="hu-HU" smtClean="0">
                <a:cs typeface="Times New Roman" pitchFamily="18" charset="0"/>
              </a:rPr>
              <a:t> </a:t>
            </a:r>
          </a:p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50A787-AF30-4959-A887-E75898D0520A}" type="slidenum">
              <a:rPr lang="hu-HU" altLang="hu-HU" smtClean="0"/>
              <a:pPr eaLnBrk="1" hangingPunct="1"/>
              <a:t>11</a:t>
            </a:fld>
            <a:endParaRPr lang="hu-HU" altLang="hu-HU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/>
            <a:r>
              <a:rPr lang="hu-HU" altLang="hu-HU" smtClean="0">
                <a:cs typeface="Times New Roman" pitchFamily="18" charset="0"/>
              </a:rPr>
              <a:t> </a:t>
            </a:r>
          </a:p>
          <a:p>
            <a:pPr eaLnBrk="1" hangingPunct="1"/>
            <a:endParaRPr lang="hu-HU" altLang="hu-HU" smtClean="0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981076" y="4759495"/>
            <a:ext cx="46085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481388" y="460406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50A787-AF30-4959-A887-E75898D0520A}" type="slidenum">
              <a:rPr lang="hu-HU" altLang="hu-HU" smtClean="0"/>
              <a:pPr eaLnBrk="1" hangingPunct="1"/>
              <a:t>12</a:t>
            </a:fld>
            <a:endParaRPr lang="hu-HU" altLang="hu-HU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/>
            <a:r>
              <a:rPr lang="hu-HU" altLang="hu-HU" smtClean="0">
                <a:cs typeface="Times New Roman" pitchFamily="18" charset="0"/>
              </a:rPr>
              <a:t> </a:t>
            </a:r>
          </a:p>
          <a:p>
            <a:pPr eaLnBrk="1" hangingPunct="1"/>
            <a:endParaRPr lang="hu-HU" altLang="hu-HU" smtClean="0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981076" y="4759495"/>
            <a:ext cx="46085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481388" y="460406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50A787-AF30-4959-A887-E75898D0520A}" type="slidenum">
              <a:rPr lang="hu-HU" altLang="hu-HU" smtClean="0"/>
              <a:pPr eaLnBrk="1" hangingPunct="1"/>
              <a:t>13</a:t>
            </a:fld>
            <a:endParaRPr lang="hu-HU" altLang="hu-HU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/>
            <a:r>
              <a:rPr lang="hu-HU" altLang="hu-HU" smtClean="0">
                <a:cs typeface="Times New Roman" pitchFamily="18" charset="0"/>
              </a:rPr>
              <a:t> </a:t>
            </a:r>
          </a:p>
          <a:p>
            <a:pPr eaLnBrk="1" hangingPunct="1"/>
            <a:endParaRPr lang="hu-HU" altLang="hu-HU" smtClean="0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981076" y="4759495"/>
            <a:ext cx="46085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481388" y="460406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025476-1378-437D-9404-515E020B7C1C}" type="slidenum">
              <a:rPr lang="hu-HU" altLang="hu-HU" smtClean="0"/>
              <a:pPr eaLnBrk="1" hangingPunct="1">
                <a:spcBef>
                  <a:spcPct val="0"/>
                </a:spcBef>
              </a:pPr>
              <a:t>14</a:t>
            </a:fld>
            <a:endParaRPr lang="hu-HU" altLang="hu-HU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025476-1378-437D-9404-515E020B7C1C}" type="slidenum">
              <a:rPr lang="hu-HU" altLang="hu-HU" smtClean="0"/>
              <a:pPr eaLnBrk="1" hangingPunct="1">
                <a:spcBef>
                  <a:spcPct val="0"/>
                </a:spcBef>
              </a:pPr>
              <a:t>15</a:t>
            </a:fld>
            <a:endParaRPr lang="hu-HU" altLang="hu-HU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88E57-FE32-47FA-9081-F4C1D3239C15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0863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50A787-AF30-4959-A887-E75898D0520A}" type="slidenum">
              <a:rPr lang="hu-HU" altLang="hu-HU" smtClean="0"/>
              <a:pPr eaLnBrk="1" hangingPunct="1"/>
              <a:t>2</a:t>
            </a:fld>
            <a:endParaRPr lang="hu-HU" altLang="hu-HU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/>
            <a:r>
              <a:rPr lang="hu-HU" altLang="hu-HU" smtClean="0">
                <a:cs typeface="Times New Roman" pitchFamily="18" charset="0"/>
              </a:rPr>
              <a:t> </a:t>
            </a:r>
          </a:p>
          <a:p>
            <a:pPr eaLnBrk="1" hangingPunct="1"/>
            <a:endParaRPr lang="hu-HU" altLang="hu-HU" smtClean="0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981076" y="4759495"/>
            <a:ext cx="46085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481388" y="460406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B40D023-5CB8-4D39-B710-8A3F0D8690D1}" type="slidenum">
              <a:rPr lang="hu-HU" altLang="hu-HU" smtClean="0"/>
              <a:pPr eaLnBrk="1" hangingPunct="1">
                <a:spcBef>
                  <a:spcPct val="0"/>
                </a:spcBef>
              </a:pPr>
              <a:t>3</a:t>
            </a:fld>
            <a:endParaRPr lang="hu-HU" altLang="hu-HU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5B6EE3F-E07D-4B1A-A648-78CBEC39539C}" type="slidenum">
              <a:rPr lang="hu-HU" altLang="hu-HU" smtClean="0"/>
              <a:pPr eaLnBrk="1" hangingPunct="1">
                <a:spcBef>
                  <a:spcPct val="0"/>
                </a:spcBef>
              </a:pPr>
              <a:t>4</a:t>
            </a:fld>
            <a:endParaRPr lang="hu-HU" altLang="hu-HU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30CAFD5-5D4B-490D-AA55-E21425D1669D}" type="slidenum">
              <a:rPr lang="hu-HU" altLang="hu-HU" smtClean="0"/>
              <a:pPr eaLnBrk="1" hangingPunct="1">
                <a:spcBef>
                  <a:spcPct val="0"/>
                </a:spcBef>
              </a:pPr>
              <a:t>5</a:t>
            </a:fld>
            <a:endParaRPr lang="hu-HU" altLang="hu-HU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/>
            <a:r>
              <a:rPr lang="hu-HU" altLang="hu-HU" smtClean="0">
                <a:cs typeface="Times New Roman" pitchFamily="18" charset="0"/>
              </a:rPr>
              <a:t> </a:t>
            </a:r>
          </a:p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8F4F59-8D21-4599-A159-2795C2BFB354}" type="slidenum">
              <a:rPr lang="hu-HU" altLang="hu-HU" smtClean="0"/>
              <a:pPr eaLnBrk="1" hangingPunct="1">
                <a:spcBef>
                  <a:spcPct val="0"/>
                </a:spcBef>
              </a:pPr>
              <a:t>6</a:t>
            </a:fld>
            <a:endParaRPr lang="hu-HU" altLang="hu-HU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24956"/>
            <a:ext cx="5029200" cy="447627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sz="1600" dirty="0" smtClean="0">
              <a:cs typeface="Times New Roman" pitchFamily="18" charset="0"/>
            </a:endParaRPr>
          </a:p>
          <a:p>
            <a:pPr eaLnBrk="1" hangingPunct="1"/>
            <a:endParaRPr lang="hu-HU" altLang="hu-HU" sz="160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CC48FB-8511-495F-B826-A4192BF126F2}" type="slidenum">
              <a:rPr lang="hu-HU" altLang="hu-HU" smtClean="0"/>
              <a:pPr eaLnBrk="1" hangingPunct="1">
                <a:spcBef>
                  <a:spcPct val="0"/>
                </a:spcBef>
              </a:pPr>
              <a:t>7</a:t>
            </a:fld>
            <a:endParaRPr lang="hu-HU" altLang="hu-H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24956"/>
            <a:ext cx="5029200" cy="447627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sz="1600" smtClean="0">
              <a:cs typeface="Times New Roman" pitchFamily="18" charset="0"/>
            </a:endParaRPr>
          </a:p>
          <a:p>
            <a:pPr eaLnBrk="1" hangingPunct="1"/>
            <a:endParaRPr lang="hu-HU" altLang="hu-HU" sz="16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6BDDA4E-81F7-473D-BD1E-4CF5A6FB5911}" type="slidenum">
              <a:rPr lang="hu-HU" altLang="hu-HU" smtClean="0"/>
              <a:pPr eaLnBrk="1" hangingPunct="1">
                <a:spcBef>
                  <a:spcPct val="0"/>
                </a:spcBef>
              </a:pPr>
              <a:t>8</a:t>
            </a:fld>
            <a:endParaRPr lang="hu-HU" altLang="hu-H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24956"/>
            <a:ext cx="5029200" cy="447627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sz="1600" smtClean="0">
              <a:cs typeface="Times New Roman" pitchFamily="18" charset="0"/>
            </a:endParaRPr>
          </a:p>
          <a:p>
            <a:pPr eaLnBrk="1" hangingPunct="1"/>
            <a:endParaRPr lang="hu-HU" altLang="hu-HU" sz="16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75E1FD-CED4-4FD1-8797-425EB446F75D}" type="slidenum">
              <a:rPr lang="hu-HU" altLang="hu-HU" smtClean="0"/>
              <a:pPr eaLnBrk="1" hangingPunct="1">
                <a:spcBef>
                  <a:spcPct val="0"/>
                </a:spcBef>
              </a:pPr>
              <a:t>9</a:t>
            </a:fld>
            <a:endParaRPr lang="hu-HU" altLang="hu-HU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/>
            <a:r>
              <a:rPr lang="hu-HU" altLang="hu-HU" smtClean="0">
                <a:cs typeface="Times New Roman" pitchFamily="18" charset="0"/>
              </a:rPr>
              <a:t> </a:t>
            </a:r>
          </a:p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5655-FCF3-4CCE-A506-92E891967293}" type="datetimeFigureOut">
              <a:rPr lang="hu-HU" smtClean="0"/>
              <a:t>2017.05.25.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FFD8-6BF9-4171-8750-ABF0DC9CB1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941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5655-FCF3-4CCE-A506-92E891967293}" type="datetimeFigureOut">
              <a:rPr lang="hu-HU" smtClean="0"/>
              <a:t>2017.05.25.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FFD8-6BF9-4171-8750-ABF0DC9CB1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722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5655-FCF3-4CCE-A506-92E891967293}" type="datetimeFigureOut">
              <a:rPr lang="hu-HU" smtClean="0"/>
              <a:t>2017.05.25.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FFD8-6BF9-4171-8750-ABF0DC9CB1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8853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EADE8-8A33-4995-936B-82DDCDD7ACCB}" type="datetimeFigureOut">
              <a:rPr lang="hu-HU"/>
              <a:pPr>
                <a:defRPr/>
              </a:pPr>
              <a:t>2017.05.25.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DBD5F-932F-40FE-9910-355F826E2FA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3016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64854-20A1-4DDD-89C7-A64F74D44A37}" type="datetimeFigureOut">
              <a:rPr lang="hu-HU"/>
              <a:pPr>
                <a:defRPr/>
              </a:pPr>
              <a:t>2017.05.25.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EFF41B2D-D0C6-4564-AB61-C0864D9A0300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88630495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5655-FCF3-4CCE-A506-92E891967293}" type="datetimeFigureOut">
              <a:rPr lang="hu-HU" smtClean="0"/>
              <a:t>2017.05.25.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FFD8-6BF9-4171-8750-ABF0DC9CB1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340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5655-FCF3-4CCE-A506-92E891967293}" type="datetimeFigureOut">
              <a:rPr lang="hu-HU" smtClean="0"/>
              <a:t>2017.05.25.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FFD8-6BF9-4171-8750-ABF0DC9CB1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0955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5655-FCF3-4CCE-A506-92E891967293}" type="datetimeFigureOut">
              <a:rPr lang="hu-HU" smtClean="0"/>
              <a:t>2017.05.25.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FFD8-6BF9-4171-8750-ABF0DC9CB1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798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5655-FCF3-4CCE-A506-92E891967293}" type="datetimeFigureOut">
              <a:rPr lang="hu-HU" smtClean="0"/>
              <a:t>2017.05.25.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FFD8-6BF9-4171-8750-ABF0DC9CB1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357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5655-FCF3-4CCE-A506-92E891967293}" type="datetimeFigureOut">
              <a:rPr lang="hu-HU" smtClean="0"/>
              <a:t>2017.05.25.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FFD8-6BF9-4171-8750-ABF0DC9CB1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032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5655-FCF3-4CCE-A506-92E891967293}" type="datetimeFigureOut">
              <a:rPr lang="hu-HU" smtClean="0"/>
              <a:t>2017.05.25.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FFD8-6BF9-4171-8750-ABF0DC9CB1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910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5655-FCF3-4CCE-A506-92E891967293}" type="datetimeFigureOut">
              <a:rPr lang="hu-HU" smtClean="0"/>
              <a:t>2017.05.25.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FFD8-6BF9-4171-8750-ABF0DC9CB1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887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5655-FCF3-4CCE-A506-92E891967293}" type="datetimeFigureOut">
              <a:rPr lang="hu-HU" smtClean="0"/>
              <a:t>2017.05.25.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FFD8-6BF9-4171-8750-ABF0DC9CB1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104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95655-FCF3-4CCE-A506-92E891967293}" type="datetimeFigureOut">
              <a:rPr lang="hu-HU" smtClean="0"/>
              <a:t>2017.05.25.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BFFD8-6BF9-4171-8750-ABF0DC9CB1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613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Work\AktProblémák\PPT_NSZFH\nagy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"/>
            <a:ext cx="9144000" cy="682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25EBA1-6895-4819-8330-D9F1263924FB}" type="datetimeFigureOut">
              <a:rPr lang="hu-HU"/>
              <a:pPr>
                <a:defRPr/>
              </a:pPr>
              <a:t>2017.05.25.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4650" y="6143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C491AA-CDCB-4ABE-A0BE-028416FF2B7A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23551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 spd="med"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qavet.e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qavet.nive.hu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qavet.e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55576" y="2924944"/>
            <a:ext cx="7772400" cy="1728192"/>
          </a:xfrm>
        </p:spPr>
        <p:txBody>
          <a:bodyPr>
            <a:normAutofit/>
          </a:bodyPr>
          <a:lstStyle/>
          <a:p>
            <a:pPr marL="190500" indent="-190500">
              <a:spcBef>
                <a:spcPts val="600"/>
              </a:spcBef>
              <a:defRPr/>
            </a:pPr>
            <a:r>
              <a:rPr lang="hu-HU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 Európai Szakképzési Minőségbiztosítási </a:t>
            </a:r>
            <a:r>
              <a:rPr lang="hu-HU" sz="3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Hálózat</a:t>
            </a:r>
            <a:r>
              <a:rPr lang="hu-HU" sz="32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sz="3200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sz="3200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sz="3200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(EQAVET)</a:t>
            </a: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4211960" y="4776763"/>
            <a:ext cx="4248125" cy="1346398"/>
          </a:xfrm>
        </p:spPr>
        <p:txBody>
          <a:bodyPr>
            <a:normAutofit fontScale="62500" lnSpcReduction="20000"/>
          </a:bodyPr>
          <a:lstStyle/>
          <a:p>
            <a:pPr marL="1165225" indent="-1165225" eaLnBrk="1" hangingPunct="1">
              <a:lnSpc>
                <a:spcPct val="90000"/>
              </a:lnSpc>
            </a:pPr>
            <a:endParaRPr lang="hu-HU" sz="5000" i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36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Karvázy Eszter</a:t>
            </a:r>
            <a:endParaRPr lang="hu-HU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az EQAVET nemzeti referenciapont vezetője</a:t>
            </a:r>
            <a:endParaRPr lang="hu-H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65225" indent="-1165225" algn="l" eaLnBrk="1" hangingPunct="1">
              <a:lnSpc>
                <a:spcPct val="90000"/>
              </a:lnSpc>
            </a:pPr>
            <a:endParaRPr lang="hu-HU" sz="19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92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15888"/>
            <a:ext cx="2295525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189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8688"/>
          </a:xfrm>
        </p:spPr>
        <p:txBody>
          <a:bodyPr/>
          <a:lstStyle/>
          <a:p>
            <a:pPr eaLnBrk="1" hangingPunct="1">
              <a:defRPr/>
            </a:pPr>
            <a:r>
              <a:rPr lang="hu-HU" sz="32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EQAVET+</a:t>
            </a:r>
            <a:endParaRPr lang="hu-HU" sz="3200" b="1" dirty="0" smtClean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51520" y="1340768"/>
            <a:ext cx="8712968" cy="5090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76250" indent="-476250" eaLnBrk="0" hangingPunct="0"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rgbClr val="0064A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64A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64A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rgbClr val="0064A4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9pPr>
          </a:lstStyle>
          <a:p>
            <a:pPr marL="0" indent="0" algn="just" eaLnBrk="1" hangingPunct="1">
              <a:lnSpc>
                <a:spcPct val="70000"/>
              </a:lnSpc>
              <a:spcBef>
                <a:spcPct val="50000"/>
              </a:spcBef>
              <a:buNone/>
            </a:pPr>
            <a:r>
              <a:rPr lang="hu-HU" altLang="hu-H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2009 után </a:t>
            </a:r>
            <a:r>
              <a:rPr lang="hu-HU" altLang="hu-H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további a szakképzés </a:t>
            </a:r>
            <a:r>
              <a:rPr lang="hu-HU" altLang="hu-H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hu-H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minőség)fejlesztését </a:t>
            </a:r>
            <a:r>
              <a:rPr lang="hu-HU" altLang="hu-H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célzó és támogató szakpolitikai kezdeményezés, fejlemény, </a:t>
            </a:r>
            <a:r>
              <a:rPr lang="hu-HU" altLang="hu-H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prioritás jelent meg</a:t>
            </a:r>
            <a:endParaRPr lang="hu-HU" altLang="hu-H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70000"/>
              </a:lnSpc>
              <a:spcBef>
                <a:spcPct val="50000"/>
              </a:spcBef>
              <a:buNone/>
            </a:pPr>
            <a:r>
              <a:rPr lang="hu-HU" altLang="hu-H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EQAVET </a:t>
            </a:r>
            <a:r>
              <a:rPr lang="hu-HU" altLang="hu-H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Ajánlás eredeti formájában nem vagy nem kellő mértékben </a:t>
            </a:r>
            <a:r>
              <a:rPr lang="hu-HU" altLang="hu-H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tartalmazza:</a:t>
            </a:r>
            <a:endParaRPr lang="hu-HU" altLang="hu-H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hu-HU" altLang="hu-H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tanulási </a:t>
            </a:r>
            <a:r>
              <a:rPr lang="hu-HU" altLang="hu-H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eredmények </a:t>
            </a:r>
            <a:r>
              <a:rPr lang="hu-HU" altLang="hu-H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megközelítés</a:t>
            </a:r>
          </a:p>
          <a:p>
            <a:pPr algn="just" eaLnBrk="1" hangingPunct="1"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hu-HU" altLang="hu-H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munkahelyi környezetben történő </a:t>
            </a:r>
            <a:r>
              <a:rPr lang="hu-HU" altLang="hu-H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tanulás-képzés</a:t>
            </a:r>
            <a:endParaRPr lang="hu-HU" altLang="hu-H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hu-HU" altLang="hu-H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tanárok</a:t>
            </a:r>
            <a:r>
              <a:rPr lang="hu-HU" altLang="hu-H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szakoktatók </a:t>
            </a:r>
            <a:r>
              <a:rPr lang="hu-HU" altLang="hu-H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 a vállalati instruktorok </a:t>
            </a:r>
            <a:r>
              <a:rPr lang="hu-HU" altLang="hu-H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továbbképzése, együttműködésének </a:t>
            </a:r>
            <a:r>
              <a:rPr lang="hu-HU" altLang="hu-H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javítása</a:t>
            </a:r>
          </a:p>
          <a:p>
            <a:pPr algn="just" eaLnBrk="1" hangingPunct="1"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hu-H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európai </a:t>
            </a:r>
            <a:r>
              <a:rPr lang="hu-H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munkacsoport: „EQAVET</a:t>
            </a:r>
            <a:r>
              <a:rPr lang="hu-H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indikatív jellemzők – Az Európai Szakképzési Minőségbiztosítási Hálózat által készített kiegészítés az EQAVET Keretrendszerhez” </a:t>
            </a:r>
            <a:r>
              <a:rPr lang="hu-H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(Ajánlás + kiegészítés)</a:t>
            </a:r>
            <a:endParaRPr lang="hu-HU" altLang="hu-H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23739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9144000" cy="864096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hu-HU" sz="32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EQAVET </a:t>
            </a:r>
            <a:r>
              <a:rPr lang="hu-HU" sz="32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HÁLÓZAT</a:t>
            </a:r>
            <a:endParaRPr lang="hu-HU" sz="3200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5" y="908720"/>
            <a:ext cx="9145016" cy="612068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hu-HU" altLang="hu-H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 tagország </a:t>
            </a:r>
            <a:r>
              <a:rPr lang="hu-HU" altLang="hu-H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(Magyarország a kezdetektől tag)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Közgyűlés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fős Irányító Bizottság </a:t>
            </a:r>
            <a:r>
              <a:rPr lang="hu-HU" altLang="hu-H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(Magyarország is tagja)</a:t>
            </a:r>
          </a:p>
          <a:p>
            <a:pPr>
              <a:lnSpc>
                <a:spcPct val="90000"/>
              </a:lnSpc>
            </a:pPr>
            <a:r>
              <a:rPr lang="hu-HU" altLang="hu-H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Nemzeti Referencia Pontok (NRP)</a:t>
            </a:r>
          </a:p>
          <a:p>
            <a:pPr lvl="1"/>
            <a:r>
              <a:rPr lang="hu-H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érdekelt felek széles </a:t>
            </a:r>
            <a:r>
              <a:rPr lang="hu-H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körének folyamatos tájékoztatása az EQAVET </a:t>
            </a:r>
            <a:r>
              <a:rPr lang="hu-H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Hálózat tevékenységeiről; </a:t>
            </a:r>
          </a:p>
          <a:p>
            <a:pPr lvl="1"/>
            <a:r>
              <a:rPr lang="hu-H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aktív </a:t>
            </a:r>
            <a:r>
              <a:rPr lang="hu-H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támogatás nyújtása az EQAVET Hálózat munka-programjának megvalósításához; </a:t>
            </a:r>
            <a:endParaRPr lang="hu-H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u-H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konkrét </a:t>
            </a:r>
            <a:r>
              <a:rPr lang="hu-H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kezdeményezések </a:t>
            </a:r>
            <a:r>
              <a:rPr lang="hu-H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EQAVET Keretrendszer </a:t>
            </a:r>
            <a:r>
              <a:rPr lang="hu-H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nemzeti kontextusban történő </a:t>
            </a:r>
            <a:r>
              <a:rPr lang="hu-H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ország-specifikus </a:t>
            </a:r>
            <a:r>
              <a:rPr lang="hu-H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bevezetésének és továbbfejlesztésének előmozdítására;</a:t>
            </a:r>
          </a:p>
          <a:p>
            <a:pPr lvl="1"/>
            <a:r>
              <a:rPr lang="hu-H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információ hatékony </a:t>
            </a:r>
            <a:r>
              <a:rPr lang="hu-H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terjesztésének, </a:t>
            </a:r>
            <a:r>
              <a:rPr lang="hu-H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érdekelt felekhez történő </a:t>
            </a:r>
            <a:r>
              <a:rPr lang="hu-H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eljuttatásának biztosítása; </a:t>
            </a:r>
          </a:p>
          <a:p>
            <a:pPr lvl="1"/>
            <a:r>
              <a:rPr lang="hu-HU" altLang="hu-H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kapcsolattartás és együttműködés a Hálózat </a:t>
            </a:r>
            <a:r>
              <a:rPr lang="hu-HU" altLang="hu-H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tagországaiban </a:t>
            </a:r>
            <a:r>
              <a:rPr lang="hu-HU" altLang="hu-H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működő kapcsolattartó pontokkal. </a:t>
            </a:r>
          </a:p>
          <a:p>
            <a:pPr lvl="0"/>
            <a:endParaRPr lang="hu-HU" dirty="0"/>
          </a:p>
          <a:p>
            <a:pPr>
              <a:lnSpc>
                <a:spcPct val="90000"/>
              </a:lnSpc>
            </a:pPr>
            <a:endParaRPr lang="hu-HU" altLang="hu-H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hu-HU" altLang="hu-HU" b="1" dirty="0" smtClean="0"/>
          </a:p>
          <a:p>
            <a:pPr lvl="1" eaLnBrk="1" hangingPunct="1">
              <a:lnSpc>
                <a:spcPct val="90000"/>
              </a:lnSpc>
            </a:pPr>
            <a:endParaRPr lang="hu-HU" altLang="hu-HU" sz="2400" b="1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hu-HU" altLang="hu-HU" b="1" dirty="0" smtClean="0"/>
          </a:p>
        </p:txBody>
      </p:sp>
    </p:spTree>
    <p:extLst>
      <p:ext uri="{BB962C8B-B14F-4D97-AF65-F5344CB8AC3E}">
        <p14:creationId xmlns:p14="http://schemas.microsoft.com/office/powerpoint/2010/main" val="95173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9144000" cy="1008112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hu-HU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EQAVET </a:t>
            </a:r>
            <a:r>
              <a:rPr lang="hu-HU" sz="3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HÁLÓZAT</a:t>
            </a:r>
            <a:endParaRPr lang="hu-HU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5" y="1124744"/>
            <a:ext cx="8928992" cy="590465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hu-HU" alt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Kétéves munkaprogram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2016-2017. évekre meghatározott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stratégiai 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prioritás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EQAVET kiterjesztése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EQAVET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kidolgozása. 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együttműködés erősítése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NRP-k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egymás között,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NRP-k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és az érdekelt felek - szociális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partnerek, szakképző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intézmények, gazdálkodó szervezetek - között.  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hu-H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minőségbiztosítás kultúrájának elmélyítése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vissza-csatolási mechanizmusok és körök működtetése.</a:t>
            </a:r>
            <a:endParaRPr lang="hu-HU" altLang="hu-H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hu-HU" alt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Fő tevékenységek</a:t>
            </a:r>
          </a:p>
          <a:p>
            <a:pPr lvl="1">
              <a:lnSpc>
                <a:spcPct val="90000"/>
              </a:lnSpc>
            </a:pPr>
            <a:r>
              <a:rPr lang="hu-HU" alt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Tematikus munkacsoportok</a:t>
            </a:r>
          </a:p>
          <a:p>
            <a:pPr lvl="1">
              <a:lnSpc>
                <a:spcPct val="90000"/>
              </a:lnSpc>
            </a:pPr>
            <a:r>
              <a:rPr lang="hu-HU" alt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Peer learning szakmai rendezvények</a:t>
            </a:r>
          </a:p>
          <a:p>
            <a:pPr lvl="1">
              <a:lnSpc>
                <a:spcPct val="90000"/>
              </a:lnSpc>
            </a:pPr>
            <a:r>
              <a:rPr lang="hu-HU" alt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Éves Hálózati találkozó</a:t>
            </a:r>
          </a:p>
          <a:p>
            <a:pPr lvl="1">
              <a:lnSpc>
                <a:spcPct val="90000"/>
              </a:lnSpc>
            </a:pPr>
            <a:r>
              <a:rPr lang="hu-HU" alt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EQAVET Fórum</a:t>
            </a:r>
          </a:p>
          <a:p>
            <a:pPr lvl="1">
              <a:lnSpc>
                <a:spcPct val="90000"/>
              </a:lnSpc>
            </a:pPr>
            <a:r>
              <a:rPr lang="hu-HU" alt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Honlap (</a:t>
            </a:r>
            <a:r>
              <a:rPr lang="hu-HU" alt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www.eqavet.eu</a:t>
            </a:r>
            <a:r>
              <a:rPr lang="hu-HU" alt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hu-HU" altLang="hu-HU" b="1" dirty="0" smtClean="0"/>
          </a:p>
          <a:p>
            <a:pPr lvl="1" eaLnBrk="1" hangingPunct="1">
              <a:lnSpc>
                <a:spcPct val="90000"/>
              </a:lnSpc>
            </a:pPr>
            <a:endParaRPr lang="hu-HU" altLang="hu-HU" sz="2400" b="1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hu-HU" altLang="hu-HU" b="1" dirty="0" smtClean="0"/>
          </a:p>
        </p:txBody>
      </p:sp>
    </p:spTree>
    <p:extLst>
      <p:ext uri="{BB962C8B-B14F-4D97-AF65-F5344CB8AC3E}">
        <p14:creationId xmlns:p14="http://schemas.microsoft.com/office/powerpoint/2010/main" val="384910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9144000" cy="1008112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hu-HU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EQAVET </a:t>
            </a:r>
            <a:r>
              <a:rPr lang="hu-HU" sz="3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MAGYARORSZÁGON</a:t>
            </a:r>
            <a:endParaRPr lang="hu-HU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5" y="1340768"/>
            <a:ext cx="8928991" cy="568863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alt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Egységes Szakképzési Minőségirányítási Keretrendszert (ESZMK</a:t>
            </a:r>
            <a:r>
              <a:rPr lang="hu-HU" alt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TÁMOP 2.2.1. „A képzés tartalmának és minőségének 	javítása</a:t>
            </a:r>
            <a:r>
              <a:rPr lang="hu-HU" sz="1800" dirty="0" smtClean="0"/>
              <a:t>”</a:t>
            </a:r>
            <a:endParaRPr lang="hu-HU" altLang="hu-H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hu-HU" alt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Célja</a:t>
            </a:r>
            <a:endParaRPr lang="hu-HU" altLang="hu-HU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hu-HU" alt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szak- és felnőttképzésben működtetett minőségirányítási rendszerek egységesítése és </a:t>
            </a:r>
            <a:r>
              <a:rPr lang="hu-HU" alt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összehangolása</a:t>
            </a:r>
          </a:p>
          <a:p>
            <a:pPr lvl="1">
              <a:lnSpc>
                <a:spcPct val="90000"/>
              </a:lnSpc>
            </a:pPr>
            <a:r>
              <a:rPr lang="hu-HU" alt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már meglévő </a:t>
            </a:r>
            <a:r>
              <a:rPr lang="hu-HU" alt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rendszerekre é hazai jó gyakorlatokra építve, az </a:t>
            </a:r>
            <a:r>
              <a:rPr lang="hu-HU" alt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európai irányvonalakhoz is illeszkedő minőségbiztosítási referencia </a:t>
            </a:r>
            <a:r>
              <a:rPr lang="hu-HU" alt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keretrendszer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hu-HU" altLang="hu-HU" b="1" dirty="0" smtClean="0"/>
          </a:p>
          <a:p>
            <a:pPr lvl="1" eaLnBrk="1" hangingPunct="1">
              <a:lnSpc>
                <a:spcPct val="90000"/>
              </a:lnSpc>
            </a:pPr>
            <a:endParaRPr lang="hu-HU" altLang="hu-HU" sz="2400" b="1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hu-HU" altLang="hu-HU" b="1" dirty="0" smtClean="0"/>
          </a:p>
        </p:txBody>
      </p:sp>
    </p:spTree>
    <p:extLst>
      <p:ext uri="{BB962C8B-B14F-4D97-AF65-F5344CB8AC3E}">
        <p14:creationId xmlns:p14="http://schemas.microsoft.com/office/powerpoint/2010/main" val="411371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836713"/>
            <a:ext cx="9324528" cy="559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rgbClr val="0064A4"/>
                </a:solidFill>
                <a:latin typeface="Verdana" pitchFamily="34" charset="0"/>
              </a:defRPr>
            </a:lvl1pPr>
            <a:lvl2pPr marL="990600" indent="-533400" eaLnBrk="0" hangingPunct="0">
              <a:spcBef>
                <a:spcPct val="20000"/>
              </a:spcBef>
              <a:buChar char="–"/>
              <a:defRPr sz="2000">
                <a:solidFill>
                  <a:srgbClr val="0064A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64A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rgbClr val="0064A4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9pPr>
          </a:lstStyle>
          <a:p>
            <a:pPr marL="0" indent="0" eaLnBrk="1" hangingPunct="1">
              <a:buNone/>
            </a:pPr>
            <a:r>
              <a:rPr lang="hu-HU" altLang="en-US" sz="30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Cél</a:t>
            </a:r>
          </a:p>
          <a:p>
            <a:pPr eaLnBrk="1" hangingPunct="1">
              <a:buFont typeface="Arial" charset="0"/>
              <a:buChar char="•"/>
            </a:pPr>
            <a:r>
              <a:rPr lang="hu-HU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EQAVET NRP tevékenységének fejlesztése.</a:t>
            </a:r>
            <a:endParaRPr lang="hu-HU" altLang="en-US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hu-HU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Tevékenységek</a:t>
            </a:r>
          </a:p>
          <a:p>
            <a:pPr eaLnBrk="1" hangingPunct="1">
              <a:buFont typeface="Arial" charset="0"/>
              <a:buChar char="•"/>
            </a:pPr>
            <a:r>
              <a:rPr lang="hu-HU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Nemzeti EQAVET Szakértői Munkacsoport létrehozása</a:t>
            </a:r>
            <a:r>
              <a:rPr lang="en-GB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 </a:t>
            </a:r>
            <a:r>
              <a:rPr lang="hu-HU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működtetése.</a:t>
            </a:r>
            <a:endParaRPr lang="hu-HU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lvl="1" indent="-609600" eaLnBrk="1" hangingPunct="1">
              <a:buFont typeface="Arial" charset="0"/>
              <a:buChar char="•"/>
            </a:pPr>
            <a:r>
              <a:rPr lang="hu-HU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EQAVET+ Keretrendszer nemzeti adaptációja </a:t>
            </a:r>
            <a:r>
              <a:rPr lang="hu-HU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hu-HU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iskolai </a:t>
            </a:r>
            <a:r>
              <a:rPr lang="hu-HU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rendszerű szakképzésre </a:t>
            </a:r>
            <a:r>
              <a:rPr lang="hu-HU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 felnőttképzésre, rendszer és szolgáltatói szinten.</a:t>
            </a:r>
          </a:p>
          <a:p>
            <a:pPr eaLnBrk="1" hangingPunct="1">
              <a:buFont typeface="Arial" charset="0"/>
              <a:buChar char="•"/>
            </a:pPr>
            <a:r>
              <a:rPr lang="hu-HU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EQAVET Védjegy odaítélési rendszerének kidolgozása </a:t>
            </a:r>
            <a:r>
              <a:rPr lang="hu-HU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(koncepció, eljárásrend, módszertan) </a:t>
            </a:r>
            <a:r>
              <a:rPr lang="hu-HU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 kipróbálása</a:t>
            </a:r>
            <a:r>
              <a:rPr lang="en-GB" altLang="en-US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altLang="en-US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hu-HU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Együttműködési lehetőségek feltárása és </a:t>
            </a:r>
            <a:r>
              <a:rPr lang="hu-HU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együttműkö-dések</a:t>
            </a:r>
            <a:r>
              <a:rPr lang="hu-HU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megvalósítása más </a:t>
            </a:r>
            <a:r>
              <a:rPr lang="hu-HU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NRP-kkel</a:t>
            </a:r>
            <a:r>
              <a:rPr lang="hu-HU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és társhálózatokkal.</a:t>
            </a:r>
            <a:endParaRPr lang="en-GB" alt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hu-HU" alt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tx1"/>
              </a:buClr>
              <a:buFontTx/>
              <a:buNone/>
            </a:pPr>
            <a:endParaRPr lang="hu-HU" altLang="hu-HU" sz="2800" b="1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hu-HU" altLang="hu-HU" dirty="0">
                <a:solidFill>
                  <a:schemeClr val="tx1"/>
                </a:solidFill>
                <a:latin typeface="Arial" charset="0"/>
              </a:rPr>
              <a:t>	</a:t>
            </a:r>
            <a:endParaRPr lang="en-GB" altLang="hu-HU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0" y="1"/>
            <a:ext cx="9144000" cy="764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hu-HU" sz="3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EQAVET NRP PROJEKT 2016-2017</a:t>
            </a:r>
            <a:endParaRPr lang="hu-HU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42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1124744"/>
            <a:ext cx="9252520" cy="5307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rgbClr val="0064A4"/>
                </a:solidFill>
                <a:latin typeface="Verdana" pitchFamily="34" charset="0"/>
              </a:defRPr>
            </a:lvl1pPr>
            <a:lvl2pPr marL="990600" indent="-533400" eaLnBrk="0" hangingPunct="0">
              <a:spcBef>
                <a:spcPct val="20000"/>
              </a:spcBef>
              <a:buChar char="–"/>
              <a:defRPr sz="2000">
                <a:solidFill>
                  <a:srgbClr val="0064A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64A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rgbClr val="0064A4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hu-HU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EQAVET NRP  honlapjának formai és tartalmi megújítása. </a:t>
            </a:r>
            <a:r>
              <a:rPr lang="hu-HU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EQAVET IT eszköz adaptálása.</a:t>
            </a:r>
          </a:p>
          <a:p>
            <a:pPr eaLnBrk="1" hangingPunct="1">
              <a:buFont typeface="Arial" charset="0"/>
              <a:buChar char="•"/>
            </a:pPr>
            <a:r>
              <a:rPr lang="hu-HU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Képzések: </a:t>
            </a:r>
            <a:r>
              <a:rPr lang="hu-HU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pilot képzések kifejlesztése és megtartása szak- és felnőttképző  intézmények számára</a:t>
            </a:r>
          </a:p>
          <a:p>
            <a:pPr lvl="2" eaLnBrk="1" hangingPunct="1">
              <a:buFont typeface="Arial" charset="0"/>
              <a:buChar char="•"/>
            </a:pPr>
            <a:r>
              <a:rPr lang="hu-H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minőségbiztosítási IT eszköz használatát bemutató </a:t>
            </a:r>
            <a:r>
              <a:rPr lang="hu-H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képzés.</a:t>
            </a:r>
          </a:p>
          <a:p>
            <a:pPr lvl="2" eaLnBrk="1" hangingPunct="1">
              <a:buFont typeface="Arial" charset="0"/>
              <a:buChar char="•"/>
            </a:pPr>
            <a:r>
              <a:rPr lang="hu-H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EQAVET </a:t>
            </a:r>
            <a:r>
              <a:rPr lang="hu-H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felhasználók továbbképzése </a:t>
            </a:r>
            <a:r>
              <a:rPr lang="hu-H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Minőség-biztosítási Ciklus „Felülvizsgálat, fejlesztés” fázisának alkalmazására. </a:t>
            </a:r>
          </a:p>
          <a:p>
            <a:pPr marL="914400" lvl="2" indent="0" eaLnBrk="1" hangingPunct="1">
              <a:buNone/>
            </a:pPr>
            <a:r>
              <a:rPr lang="hu-H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altLang="hu-HU" sz="2800" b="1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hu-HU" altLang="hu-HU" dirty="0">
                <a:solidFill>
                  <a:schemeClr val="tx1"/>
                </a:solidFill>
                <a:latin typeface="Arial" charset="0"/>
              </a:rPr>
              <a:t>	</a:t>
            </a:r>
            <a:endParaRPr lang="en-GB" altLang="hu-HU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0" y="142875"/>
            <a:ext cx="914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hu-HU" sz="3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EQAVET NRP PROJEKT  2016 -2017</a:t>
            </a:r>
            <a:endParaRPr lang="hu-HU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76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5576" y="1988840"/>
            <a:ext cx="748883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Köszönöm a figyelmet!</a:t>
            </a:r>
          </a:p>
          <a:p>
            <a:pPr algn="ctr"/>
            <a:r>
              <a:rPr lang="hu-HU" sz="32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hu-HU" sz="32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eqavet.nive.hu</a:t>
            </a:r>
            <a:endParaRPr lang="hu-HU" sz="3200" b="1" dirty="0" smtClean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32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</a:t>
            </a:r>
            <a:r>
              <a:rPr lang="hu-HU" sz="32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www.eqavet.eu</a:t>
            </a:r>
            <a:endParaRPr lang="hu-HU" sz="3200" b="1" dirty="0" smtClean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u-HU" sz="3200" b="1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14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Nemzeti Szakképzési és Felnőttképzési Hivatal</a:t>
            </a:r>
          </a:p>
          <a:p>
            <a:pPr algn="ctr"/>
            <a:r>
              <a:rPr lang="hu-HU" sz="14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Cím: 1089 Budapest, Kálvária tér 7.</a:t>
            </a:r>
          </a:p>
          <a:p>
            <a:pPr algn="ctr"/>
            <a:r>
              <a:rPr lang="hu-HU" sz="14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Telefon: +36 1 477-5962</a:t>
            </a:r>
          </a:p>
          <a:p>
            <a:pPr algn="ctr"/>
            <a:r>
              <a:rPr lang="hu-HU" sz="14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hu-HU" sz="1400" b="1" dirty="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eqavet</a:t>
            </a:r>
            <a:r>
              <a:rPr lang="hu-HU" sz="14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hu-HU" sz="1400" b="1" dirty="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nive.hu</a:t>
            </a:r>
            <a:endParaRPr lang="hu-HU" sz="1400" b="1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u-HU" sz="3200" b="1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69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9144000" cy="1008112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hu-HU" sz="32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EQAVET </a:t>
            </a:r>
            <a:r>
              <a:rPr lang="hu-HU" sz="32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HÁLÓZAT</a:t>
            </a:r>
            <a:endParaRPr lang="hu-HU" sz="3200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5" y="1484784"/>
            <a:ext cx="9145016" cy="6048672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hu-HU" altLang="hu-HU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Fő cél: 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szakképzési minőségbiztosítási keretrendszer tagállami bevezetésének és alkalmazásának ösztönzése, előmozdítása, </a:t>
            </a:r>
          </a:p>
          <a:p>
            <a:pPr lvl="2">
              <a:lnSpc>
                <a:spcPct val="90000"/>
              </a:lnSpc>
            </a:pPr>
            <a:r>
              <a:rPr lang="hu-HU" alt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ehhez szakmai támogatás nyújtása.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szakképzés minőségbiztosítása terén az európai együttműködés fenntartása, fokozása. </a:t>
            </a:r>
          </a:p>
          <a:p>
            <a:pPr eaLnBrk="1" hangingPunct="1">
              <a:lnSpc>
                <a:spcPct val="90000"/>
              </a:lnSpc>
            </a:pPr>
            <a:endParaRPr lang="hu-HU" altLang="hu-HU" b="1" dirty="0" smtClean="0"/>
          </a:p>
          <a:p>
            <a:pPr lvl="1" eaLnBrk="1" hangingPunct="1">
              <a:lnSpc>
                <a:spcPct val="90000"/>
              </a:lnSpc>
            </a:pPr>
            <a:endParaRPr lang="hu-HU" altLang="hu-HU" sz="2400" b="1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hu-HU" altLang="hu-HU" b="1" dirty="0" smtClean="0"/>
          </a:p>
        </p:txBody>
      </p:sp>
    </p:spTree>
    <p:extLst>
      <p:ext uri="{BB962C8B-B14F-4D97-AF65-F5344CB8AC3E}">
        <p14:creationId xmlns:p14="http://schemas.microsoft.com/office/powerpoint/2010/main" val="180359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47700"/>
          </a:xfrm>
        </p:spPr>
        <p:txBody>
          <a:bodyPr/>
          <a:lstStyle/>
          <a:p>
            <a:pPr eaLnBrk="1" hangingPunct="1">
              <a:defRPr/>
            </a:pPr>
            <a:r>
              <a:rPr lang="hu-HU" sz="32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SZAKMAPOLITIKAI HÁTTÉR </a:t>
            </a:r>
            <a:endParaRPr lang="en-GB" sz="3200" b="1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125538"/>
            <a:ext cx="9144000" cy="5543822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spcBef>
                <a:spcPts val="800"/>
              </a:spcBef>
              <a:spcAft>
                <a:spcPts val="800"/>
              </a:spcAft>
            </a:pPr>
            <a:r>
              <a:rPr lang="hu-HU" altLang="hu-HU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Lisszaboni Stratégia</a:t>
            </a:r>
            <a:r>
              <a:rPr lang="hu-HU" altLang="hu-H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hu-HU" alt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2000. március </a:t>
            </a:r>
            <a:r>
              <a:rPr lang="en-GB" alt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hu-HU" alt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új fejlesztési célok.</a:t>
            </a:r>
          </a:p>
          <a:p>
            <a:pPr eaLnBrk="1" hangingPunct="1">
              <a:spcBef>
                <a:spcPts val="800"/>
              </a:spcBef>
              <a:spcAft>
                <a:spcPts val="800"/>
              </a:spcAft>
            </a:pPr>
            <a:r>
              <a:rPr lang="hu-HU" altLang="hu-HU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Koppenhágai Nyilatkozat</a:t>
            </a:r>
            <a:r>
              <a:rPr lang="en-GB" altLang="hu-H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hu-HU" alt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2002. november </a:t>
            </a:r>
            <a:r>
              <a:rPr lang="en-GB" alt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hu-HU" alt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altLang="hu-HU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együttműködés fokozása</a:t>
            </a:r>
            <a:r>
              <a:rPr lang="hu-HU" altLang="hu-HU" b="1" dirty="0" smtClean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alt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szakképzés minőségbiztosítása terén. </a:t>
            </a:r>
          </a:p>
          <a:p>
            <a:pPr eaLnBrk="1" hangingPunct="1">
              <a:spcBef>
                <a:spcPts val="800"/>
              </a:spcBef>
              <a:spcAft>
                <a:spcPts val="800"/>
              </a:spcAft>
            </a:pPr>
            <a:r>
              <a:rPr lang="hu-HU" altLang="hu-HU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Tanácsi Következtetések</a:t>
            </a:r>
            <a:r>
              <a:rPr lang="hu-HU" altLang="hu-H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alt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szakképzés minőségbiztosításáról </a:t>
            </a:r>
            <a:r>
              <a:rPr lang="en-GB" alt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hu-HU" alt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2004. május – a </a:t>
            </a:r>
            <a:r>
              <a:rPr lang="hu-HU" altLang="hu-HU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Közös Minőségbiztosítási Keretrendszer</a:t>
            </a:r>
            <a:r>
              <a:rPr lang="hu-HU" altLang="hu-HU" b="1" dirty="0" smtClean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alt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(CQAF) létrehozása és elfogadása (közös alapelvek, irányvonalak, útmutatók, eszközök).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hu-HU" altLang="hu-HU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EURÓPAI PARLAMENT ÉS A TANÁCS AJÁNLÁSA</a:t>
            </a:r>
            <a:r>
              <a:rPr lang="hu-HU" altLang="hu-H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alt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szakképzés </a:t>
            </a:r>
            <a:r>
              <a:rPr lang="hu-HU" altLang="hu-H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Európai Minőségbiztosítási Referencia Keretrendszer</a:t>
            </a:r>
            <a:r>
              <a:rPr lang="hu-HU" alt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ének létrehozásáról.  Hivatalos elfogadás: 2009. június 18. 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hu-HU" altLang="hu-HU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Rigai Szakképzési Nyilatkozat </a:t>
            </a:r>
            <a:r>
              <a:rPr lang="hu-HU" altLang="hu-HU" b="1" dirty="0" smtClean="0">
                <a:latin typeface="Times New Roman" pitchFamily="18" charset="0"/>
                <a:cs typeface="Times New Roman" pitchFamily="18" charset="0"/>
              </a:rPr>
              <a:t>– 2015. június 22. </a:t>
            </a:r>
            <a:r>
              <a:rPr lang="hu-HU" altLang="hu-H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Prioritások 2020-ig.</a:t>
            </a:r>
          </a:p>
          <a:p>
            <a:pPr marL="0" indent="0">
              <a:spcBef>
                <a:spcPts val="800"/>
              </a:spcBef>
              <a:spcAft>
                <a:spcPts val="800"/>
              </a:spcAft>
              <a:buNone/>
            </a:pPr>
            <a:r>
              <a:rPr lang="hu-HU" altLang="hu-H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2. pont: </a:t>
            </a:r>
            <a:r>
              <a:rPr lang="hu-HU" altLang="hu-H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felnőttek és tanköteles korú fiatalok szakképzési </a:t>
            </a:r>
            <a:r>
              <a:rPr lang="hu-HU" altLang="hu-H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rendszerének </a:t>
            </a:r>
            <a:r>
              <a:rPr lang="hu-HU" altLang="hu-H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további minőségi fejlesztése</a:t>
            </a:r>
            <a:endParaRPr lang="en-GB" altLang="hu-H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800"/>
              </a:spcBef>
              <a:spcAft>
                <a:spcPts val="800"/>
              </a:spcAft>
            </a:pPr>
            <a:endParaRPr lang="hu-HU" altLang="hu-H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GB" altLang="hu-HU" b="1" dirty="0" smtClean="0"/>
          </a:p>
          <a:p>
            <a:pPr eaLnBrk="1" hangingPunct="1">
              <a:lnSpc>
                <a:spcPct val="150000"/>
              </a:lnSpc>
            </a:pPr>
            <a:endParaRPr lang="en-GB" altLang="hu-HU" b="1" dirty="0" smtClean="0">
              <a:solidFill>
                <a:srgbClr val="0099CC"/>
              </a:solidFill>
            </a:endParaRPr>
          </a:p>
          <a:p>
            <a:pPr eaLnBrk="1" hangingPunct="1">
              <a:lnSpc>
                <a:spcPct val="150000"/>
              </a:lnSpc>
            </a:pPr>
            <a:endParaRPr lang="en-GB" altLang="hu-HU" sz="800" b="1" dirty="0" smtClean="0">
              <a:solidFill>
                <a:srgbClr val="0099CC"/>
              </a:solidFill>
            </a:endParaRPr>
          </a:p>
          <a:p>
            <a:pPr eaLnBrk="1" hangingPunct="1">
              <a:lnSpc>
                <a:spcPct val="150000"/>
              </a:lnSpc>
            </a:pPr>
            <a:endParaRPr lang="en-GB" altLang="hu-HU" sz="900" b="1" dirty="0" smtClean="0">
              <a:solidFill>
                <a:srgbClr val="0099CC"/>
              </a:solidFill>
            </a:endParaRPr>
          </a:p>
          <a:p>
            <a:pPr eaLnBrk="1" hangingPunct="1">
              <a:lnSpc>
                <a:spcPct val="150000"/>
              </a:lnSpc>
            </a:pPr>
            <a:endParaRPr lang="en-GB" altLang="hu-HU" sz="900" b="1" dirty="0" smtClean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535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0" y="1857375"/>
            <a:ext cx="90011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rgbClr val="0064A4"/>
                </a:solidFill>
                <a:latin typeface="Verdana" pitchFamily="34" charset="0"/>
              </a:defRPr>
            </a:lvl1pPr>
            <a:lvl2pPr marL="990600" indent="-533400" eaLnBrk="0" hangingPunct="0">
              <a:spcBef>
                <a:spcPct val="20000"/>
              </a:spcBef>
              <a:buChar char="–"/>
              <a:defRPr sz="2000">
                <a:solidFill>
                  <a:srgbClr val="0064A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64A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rgbClr val="0064A4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9pPr>
          </a:lstStyle>
          <a:p>
            <a:pPr lvl="1" eaLnBrk="1" hangingPunct="1">
              <a:lnSpc>
                <a:spcPct val="120000"/>
              </a:lnSpc>
              <a:buFontTx/>
              <a:buAutoNum type="arabicPeriod"/>
            </a:pPr>
            <a:r>
              <a:rPr lang="hu-HU" altLang="hu-H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altLang="hu-H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munkaerő jobb </a:t>
            </a:r>
            <a:r>
              <a:rPr lang="hu-HU" altLang="hu-H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foglalkoztathatósága. </a:t>
            </a:r>
            <a:endParaRPr lang="hu-HU" altLang="hu-H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120000"/>
              </a:lnSpc>
              <a:buFontTx/>
              <a:buAutoNum type="arabicPeriod"/>
            </a:pPr>
            <a:r>
              <a:rPr lang="hu-HU" altLang="hu-H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altLang="hu-H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képzési kínálat és a munkaerő-piaci kereslet közötti nagyobb </a:t>
            </a:r>
            <a:r>
              <a:rPr lang="hu-HU" altLang="hu-H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összhang. </a:t>
            </a:r>
            <a:endParaRPr lang="hu-HU" altLang="hu-H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120000"/>
              </a:lnSpc>
              <a:buFontTx/>
              <a:buAutoNum type="arabicPeriod"/>
            </a:pPr>
            <a:r>
              <a:rPr lang="hu-HU" altLang="hu-H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altLang="hu-H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szakképzéshez való jobb hozzáférés </a:t>
            </a:r>
            <a:r>
              <a:rPr lang="hu-HU" altLang="hu-H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biztosítása. </a:t>
            </a:r>
            <a:endParaRPr lang="hu-HU" altLang="hu-H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302" name="Rectangle 6"/>
          <p:cNvSpPr>
            <a:spLocks noChangeArrowheads="1"/>
          </p:cNvSpPr>
          <p:nvPr/>
        </p:nvSpPr>
        <p:spPr bwMode="auto">
          <a:xfrm>
            <a:off x="0" y="47625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hu-HU" sz="32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SZAKMAPOLITIKAI PRIORITÁSOK</a:t>
            </a:r>
          </a:p>
        </p:txBody>
      </p:sp>
    </p:spTree>
    <p:extLst>
      <p:ext uri="{BB962C8B-B14F-4D97-AF65-F5344CB8AC3E}">
        <p14:creationId xmlns:p14="http://schemas.microsoft.com/office/powerpoint/2010/main" val="150155547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/>
          <a:lstStyle/>
          <a:p>
            <a:pPr eaLnBrk="1" hangingPunct="1">
              <a:defRPr/>
            </a:pPr>
            <a:r>
              <a:rPr lang="hu-HU" sz="32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Az EQAVET CÉLJA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idx="1"/>
          </p:nvPr>
        </p:nvSpPr>
        <p:spPr>
          <a:xfrm>
            <a:off x="142875" y="1484784"/>
            <a:ext cx="9001125" cy="4769966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hu-HU" altLang="hu-H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Segítse elő a szakképzés</a:t>
            </a:r>
            <a:r>
              <a:rPr lang="hu-HU" altLang="hu-H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altLang="hu-HU" sz="3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minőség</a:t>
            </a:r>
            <a:r>
              <a:rPr lang="hu-HU" altLang="hu-H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ének</a:t>
            </a:r>
            <a:r>
              <a:rPr lang="hu-HU" altLang="hu-HU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altLang="hu-H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folyamatos</a:t>
            </a:r>
            <a:r>
              <a:rPr lang="hu-HU" altLang="hu-HU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altLang="hu-HU" sz="3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fejlesztés</a:t>
            </a:r>
            <a:r>
              <a:rPr lang="hu-HU" altLang="hu-H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ét. </a:t>
            </a:r>
            <a:endParaRPr lang="hu-HU" altLang="hu-HU" sz="3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hu-HU" altLang="hu-H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hu-HU" altLang="hu-H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hu-HU" altLang="hu-HU" sz="3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Viszonyítási (referencia) alap</a:t>
            </a:r>
            <a:r>
              <a:rPr lang="hu-HU" altLang="hu-HU" sz="3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ként</a:t>
            </a:r>
            <a:r>
              <a:rPr lang="hu-HU" altLang="hu-H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altLang="hu-H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segítse  és támogassa a tagállamok nemzeti, regionális és helyi szintű minőségbiztosítási rendszereinek kialakítását, fejlesztését, reformját.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hu-HU" altLang="hu-H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  Növelje az</a:t>
            </a:r>
            <a:r>
              <a:rPr lang="hu-HU" altLang="hu-H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altLang="hu-HU" sz="3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átláthatóságot és az összhangot</a:t>
            </a:r>
            <a:r>
              <a:rPr lang="hu-HU" altLang="hu-H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altLang="hu-H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szakképzés minőségbiztosítása és minőségfejlesztése terén az egyes tagállamok szakmapolitika kezdeményezései és cselekvési akciói között. </a:t>
            </a:r>
          </a:p>
        </p:txBody>
      </p:sp>
    </p:spTree>
    <p:extLst>
      <p:ext uri="{BB962C8B-B14F-4D97-AF65-F5344CB8AC3E}">
        <p14:creationId xmlns:p14="http://schemas.microsoft.com/office/powerpoint/2010/main" val="95263111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792163"/>
          </a:xfrm>
        </p:spPr>
        <p:txBody>
          <a:bodyPr/>
          <a:lstStyle/>
          <a:p>
            <a:pPr eaLnBrk="1" hangingPunct="1">
              <a:defRPr/>
            </a:pPr>
            <a:r>
              <a:rPr lang="hu-HU" sz="32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Az EQAVET ALKOTÓRÉSZEI</a:t>
            </a:r>
          </a:p>
        </p:txBody>
      </p:sp>
      <p:sp>
        <p:nvSpPr>
          <p:cNvPr id="13315" name="Oval 4"/>
          <p:cNvSpPr>
            <a:spLocks noChangeArrowheads="1"/>
          </p:cNvSpPr>
          <p:nvPr/>
        </p:nvSpPr>
        <p:spPr bwMode="auto">
          <a:xfrm>
            <a:off x="285750" y="2643188"/>
            <a:ext cx="2520950" cy="1584325"/>
          </a:xfrm>
          <a:prstGeom prst="ellipse">
            <a:avLst/>
          </a:prstGeom>
          <a:solidFill>
            <a:schemeClr val="bg1">
              <a:alpha val="50195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rgbClr val="0064A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64A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64A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rgbClr val="0064A4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800" b="1" i="1">
                <a:solidFill>
                  <a:schemeClr val="tx1"/>
                </a:solidFill>
                <a:latin typeface="Arial" charset="0"/>
              </a:rPr>
              <a:t>Mérőeszköz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800" i="1">
                <a:solidFill>
                  <a:schemeClr val="tx1"/>
                </a:solidFill>
                <a:latin typeface="Arial" charset="0"/>
              </a:rPr>
              <a:t>(indikátorok)</a:t>
            </a:r>
          </a:p>
        </p:txBody>
      </p:sp>
      <p:sp>
        <p:nvSpPr>
          <p:cNvPr id="13316" name="Oval 6"/>
          <p:cNvSpPr>
            <a:spLocks noChangeArrowheads="1"/>
          </p:cNvSpPr>
          <p:nvPr/>
        </p:nvSpPr>
        <p:spPr bwMode="auto">
          <a:xfrm>
            <a:off x="6286500" y="2643188"/>
            <a:ext cx="2592388" cy="1512887"/>
          </a:xfrm>
          <a:prstGeom prst="ellipse">
            <a:avLst/>
          </a:prstGeom>
          <a:solidFill>
            <a:srgbClr val="FFFFFF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rgbClr val="0064A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64A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64A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rgbClr val="0064A4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800" b="1" i="1">
                <a:solidFill>
                  <a:schemeClr val="tx1"/>
                </a:solidFill>
                <a:latin typeface="Arial" charset="0"/>
              </a:rPr>
              <a:t>Monitoring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800" i="1">
                <a:solidFill>
                  <a:schemeClr val="tx1"/>
                </a:solidFill>
                <a:latin typeface="Arial" charset="0"/>
              </a:rPr>
              <a:t>(önértékelés és külső értékelés)</a:t>
            </a:r>
          </a:p>
        </p:txBody>
      </p:sp>
      <p:sp>
        <p:nvSpPr>
          <p:cNvPr id="13317" name="Oval 7"/>
          <p:cNvSpPr>
            <a:spLocks noChangeArrowheads="1"/>
          </p:cNvSpPr>
          <p:nvPr/>
        </p:nvSpPr>
        <p:spPr bwMode="auto">
          <a:xfrm>
            <a:off x="3143250" y="1071563"/>
            <a:ext cx="2796902" cy="1368425"/>
          </a:xfrm>
          <a:prstGeom prst="ellipse">
            <a:avLst/>
          </a:prstGeom>
          <a:solidFill>
            <a:srgbClr val="FFFFFF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rgbClr val="0064A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64A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64A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rgbClr val="0064A4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800" b="1" i="1" dirty="0" err="1">
                <a:solidFill>
                  <a:schemeClr val="tx1"/>
                </a:solidFill>
                <a:latin typeface="Arial" charset="0"/>
              </a:rPr>
              <a:t>Minőségbiz-tosítási</a:t>
            </a:r>
            <a:r>
              <a:rPr lang="hu-HU" altLang="hu-HU" sz="1800" b="1" i="1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hu-HU" altLang="hu-HU" sz="1800" b="1" i="1" dirty="0" err="1" smtClean="0">
                <a:solidFill>
                  <a:schemeClr val="tx1"/>
                </a:solidFill>
                <a:latin typeface="Arial" charset="0"/>
              </a:rPr>
              <a:t>minőségfejlesz-tési</a:t>
            </a:r>
            <a:r>
              <a:rPr lang="hu-HU" altLang="hu-HU" sz="1800" b="1" i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hu-HU" altLang="hu-HU" sz="1800" b="1" i="1" dirty="0">
                <a:solidFill>
                  <a:schemeClr val="tx1"/>
                </a:solidFill>
                <a:latin typeface="Arial" charset="0"/>
              </a:rPr>
              <a:t>ciklus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318" name="Line 9"/>
          <p:cNvSpPr>
            <a:spLocks noChangeShapeType="1"/>
          </p:cNvSpPr>
          <p:nvPr/>
        </p:nvSpPr>
        <p:spPr bwMode="auto">
          <a:xfrm flipV="1">
            <a:off x="1763713" y="2060575"/>
            <a:ext cx="1008062" cy="431800"/>
          </a:xfrm>
          <a:prstGeom prst="line">
            <a:avLst/>
          </a:prstGeom>
          <a:noFill/>
          <a:ln w="19050">
            <a:solidFill>
              <a:srgbClr val="33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19" name="Line 10"/>
          <p:cNvSpPr>
            <a:spLocks noChangeShapeType="1"/>
          </p:cNvSpPr>
          <p:nvPr/>
        </p:nvSpPr>
        <p:spPr bwMode="auto">
          <a:xfrm>
            <a:off x="6300788" y="1844675"/>
            <a:ext cx="1008062" cy="504825"/>
          </a:xfrm>
          <a:prstGeom prst="line">
            <a:avLst/>
          </a:prstGeom>
          <a:noFill/>
          <a:ln w="19050">
            <a:solidFill>
              <a:srgbClr val="33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20" name="Line 11"/>
          <p:cNvSpPr>
            <a:spLocks noChangeShapeType="1"/>
          </p:cNvSpPr>
          <p:nvPr/>
        </p:nvSpPr>
        <p:spPr bwMode="auto">
          <a:xfrm flipH="1">
            <a:off x="6286500" y="4357688"/>
            <a:ext cx="935038" cy="576262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21" name="Rectangle 12"/>
          <p:cNvSpPr>
            <a:spLocks noChangeArrowheads="1"/>
          </p:cNvSpPr>
          <p:nvPr/>
        </p:nvSpPr>
        <p:spPr bwMode="auto">
          <a:xfrm>
            <a:off x="3286125" y="4286250"/>
            <a:ext cx="2590800" cy="16557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rgbClr val="0064A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64A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64A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rgbClr val="0064A4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322" name="Rectangle 15"/>
          <p:cNvSpPr>
            <a:spLocks noChangeArrowheads="1"/>
          </p:cNvSpPr>
          <p:nvPr/>
        </p:nvSpPr>
        <p:spPr bwMode="auto">
          <a:xfrm>
            <a:off x="3357563" y="4357688"/>
            <a:ext cx="24479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rgbClr val="0064A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64A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64A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rgbClr val="0064A4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 b="1">
                <a:solidFill>
                  <a:schemeClr val="tx1"/>
                </a:solidFill>
                <a:latin typeface="Arial" charset="0"/>
              </a:rPr>
              <a:t>Előnyök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800">
                <a:solidFill>
                  <a:schemeClr val="tx1"/>
                </a:solidFill>
                <a:latin typeface="Arial" charset="0"/>
              </a:rPr>
              <a:t>Kölcsönös bizalom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800">
                <a:solidFill>
                  <a:schemeClr val="tx1"/>
                </a:solidFill>
                <a:latin typeface="Arial" charset="0"/>
              </a:rPr>
              <a:t>Átláthatóság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800">
                <a:solidFill>
                  <a:schemeClr val="tx1"/>
                </a:solidFill>
                <a:latin typeface="Arial" charset="0"/>
              </a:rPr>
              <a:t>Kredit Transzfer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800">
                <a:solidFill>
                  <a:schemeClr val="tx1"/>
                </a:solidFill>
                <a:latin typeface="Arial" charset="0"/>
              </a:rPr>
              <a:t>Mobilitás</a:t>
            </a:r>
          </a:p>
        </p:txBody>
      </p:sp>
      <p:cxnSp>
        <p:nvCxnSpPr>
          <p:cNvPr id="17" name="Egyenes összekötő nyíllal 16"/>
          <p:cNvCxnSpPr/>
          <p:nvPr/>
        </p:nvCxnSpPr>
        <p:spPr>
          <a:xfrm rot="5400000">
            <a:off x="3786982" y="3285331"/>
            <a:ext cx="1573212" cy="3175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 rot="10800000">
            <a:off x="3000375" y="3286125"/>
            <a:ext cx="3143250" cy="1588"/>
          </a:xfrm>
          <a:prstGeom prst="straightConnector1">
            <a:avLst/>
          </a:prstGeom>
          <a:ln w="19050">
            <a:solidFill>
              <a:srgbClr val="33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5" name="Line 10"/>
          <p:cNvSpPr>
            <a:spLocks noChangeShapeType="1"/>
          </p:cNvSpPr>
          <p:nvPr/>
        </p:nvSpPr>
        <p:spPr bwMode="auto">
          <a:xfrm>
            <a:off x="1857375" y="4500563"/>
            <a:ext cx="1008063" cy="504825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161317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9"/>
          <p:cNvSpPr>
            <a:spLocks noChangeArrowheads="1"/>
          </p:cNvSpPr>
          <p:nvPr/>
        </p:nvSpPr>
        <p:spPr bwMode="auto">
          <a:xfrm>
            <a:off x="0" y="2357438"/>
            <a:ext cx="3581400" cy="2060575"/>
          </a:xfrm>
          <a:prstGeom prst="ellipse">
            <a:avLst/>
          </a:prstGeom>
          <a:solidFill>
            <a:srgbClr val="FFFFFF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rgbClr val="0064A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64A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64A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rgbClr val="0064A4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b="1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800" b="1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b="1">
                <a:solidFill>
                  <a:schemeClr val="tx1"/>
                </a:solidFill>
                <a:latin typeface="Arial" charset="0"/>
              </a:rPr>
              <a:t>4. Felülvizsgálat</a:t>
            </a:r>
            <a:endParaRPr lang="hu-HU" altLang="hu-HU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39" name="Freeform 12"/>
          <p:cNvSpPr>
            <a:spLocks/>
          </p:cNvSpPr>
          <p:nvPr/>
        </p:nvSpPr>
        <p:spPr bwMode="auto">
          <a:xfrm rot="-2483585">
            <a:off x="1547813" y="1620838"/>
            <a:ext cx="1149350" cy="360362"/>
          </a:xfrm>
          <a:custGeom>
            <a:avLst/>
            <a:gdLst>
              <a:gd name="T0" fmla="*/ 2147483647 w 20000"/>
              <a:gd name="T1" fmla="*/ 2147483647 h 20000"/>
              <a:gd name="T2" fmla="*/ 2147483647 w 20000"/>
              <a:gd name="T3" fmla="*/ 2147483647 h 20000"/>
              <a:gd name="T4" fmla="*/ 2147483647 w 20000"/>
              <a:gd name="T5" fmla="*/ 2147483647 h 20000"/>
              <a:gd name="T6" fmla="*/ 2147483647 w 20000"/>
              <a:gd name="T7" fmla="*/ 2147483647 h 20000"/>
              <a:gd name="T8" fmla="*/ 2147483647 w 20000"/>
              <a:gd name="T9" fmla="*/ 2147483647 h 20000"/>
              <a:gd name="T10" fmla="*/ 2147483647 w 20000"/>
              <a:gd name="T11" fmla="*/ 2147483647 h 20000"/>
              <a:gd name="T12" fmla="*/ 2147483647 w 20000"/>
              <a:gd name="T13" fmla="*/ 2147483647 h 20000"/>
              <a:gd name="T14" fmla="*/ 2147483647 w 20000"/>
              <a:gd name="T15" fmla="*/ 2147483647 h 20000"/>
              <a:gd name="T16" fmla="*/ 2147483647 w 20000"/>
              <a:gd name="T17" fmla="*/ 2147483647 h 20000"/>
              <a:gd name="T18" fmla="*/ 2147483647 w 20000"/>
              <a:gd name="T19" fmla="*/ 2147483647 h 20000"/>
              <a:gd name="T20" fmla="*/ 2147483647 w 20000"/>
              <a:gd name="T21" fmla="*/ 2147483647 h 20000"/>
              <a:gd name="T22" fmla="*/ 2147483647 w 20000"/>
              <a:gd name="T23" fmla="*/ 2147483647 h 20000"/>
              <a:gd name="T24" fmla="*/ 2147483647 w 20000"/>
              <a:gd name="T25" fmla="*/ 0 h 20000"/>
              <a:gd name="T26" fmla="*/ 2147483647 w 20000"/>
              <a:gd name="T27" fmla="*/ 2147483647 h 20000"/>
              <a:gd name="T28" fmla="*/ 2147483647 w 20000"/>
              <a:gd name="T29" fmla="*/ 2147483647 h 20000"/>
              <a:gd name="T30" fmla="*/ 2147483647 w 20000"/>
              <a:gd name="T31" fmla="*/ 2147483647 h 20000"/>
              <a:gd name="T32" fmla="*/ 2147483647 w 20000"/>
              <a:gd name="T33" fmla="*/ 2147483647 h 20000"/>
              <a:gd name="T34" fmla="*/ 2147483647 w 20000"/>
              <a:gd name="T35" fmla="*/ 2147483647 h 20000"/>
              <a:gd name="T36" fmla="*/ 2147483647 w 20000"/>
              <a:gd name="T37" fmla="*/ 2147483647 h 20000"/>
              <a:gd name="T38" fmla="*/ 2147483647 w 20000"/>
              <a:gd name="T39" fmla="*/ 2147483647 h 20000"/>
              <a:gd name="T40" fmla="*/ 2147483647 w 20000"/>
              <a:gd name="T41" fmla="*/ 2147483647 h 20000"/>
              <a:gd name="T42" fmla="*/ 2147483647 w 20000"/>
              <a:gd name="T43" fmla="*/ 2147483647 h 20000"/>
              <a:gd name="T44" fmla="*/ 2147483647 w 20000"/>
              <a:gd name="T45" fmla="*/ 2147483647 h 20000"/>
              <a:gd name="T46" fmla="*/ 2147483647 w 20000"/>
              <a:gd name="T47" fmla="*/ 2147483647 h 20000"/>
              <a:gd name="T48" fmla="*/ 2147483647 w 20000"/>
              <a:gd name="T49" fmla="*/ 2147483647 h 20000"/>
              <a:gd name="T50" fmla="*/ 2147483647 w 20000"/>
              <a:gd name="T51" fmla="*/ 2147483647 h 20000"/>
              <a:gd name="T52" fmla="*/ 2147483647 w 20000"/>
              <a:gd name="T53" fmla="*/ 2147483647 h 20000"/>
              <a:gd name="T54" fmla="*/ 2147483647 w 20000"/>
              <a:gd name="T55" fmla="*/ 2147483647 h 20000"/>
              <a:gd name="T56" fmla="*/ 2147483647 w 20000"/>
              <a:gd name="T57" fmla="*/ 2147483647 h 20000"/>
              <a:gd name="T58" fmla="*/ 2147483647 w 20000"/>
              <a:gd name="T59" fmla="*/ 2147483647 h 20000"/>
              <a:gd name="T60" fmla="*/ 2147483647 w 20000"/>
              <a:gd name="T61" fmla="*/ 2147483647 h 20000"/>
              <a:gd name="T62" fmla="*/ 2147483647 w 20000"/>
              <a:gd name="T63" fmla="*/ 2147483647 h 20000"/>
              <a:gd name="T64" fmla="*/ 2147483647 w 20000"/>
              <a:gd name="T65" fmla="*/ 2147483647 h 20000"/>
              <a:gd name="T66" fmla="*/ 2147483647 w 20000"/>
              <a:gd name="T67" fmla="*/ 2147483647 h 20000"/>
              <a:gd name="T68" fmla="*/ 2147483647 w 20000"/>
              <a:gd name="T69" fmla="*/ 2147483647 h 20000"/>
              <a:gd name="T70" fmla="*/ 2147483647 w 20000"/>
              <a:gd name="T71" fmla="*/ 2147483647 h 20000"/>
              <a:gd name="T72" fmla="*/ 2147483647 w 20000"/>
              <a:gd name="T73" fmla="*/ 2147483647 h 20000"/>
              <a:gd name="T74" fmla="*/ 2147483647 w 20000"/>
              <a:gd name="T75" fmla="*/ 2147483647 h 20000"/>
              <a:gd name="T76" fmla="*/ 2147483647 w 20000"/>
              <a:gd name="T77" fmla="*/ 2147483647 h 20000"/>
              <a:gd name="T78" fmla="*/ 2147483647 w 20000"/>
              <a:gd name="T79" fmla="*/ 2147483647 h 2000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0000"/>
              <a:gd name="T121" fmla="*/ 0 h 20000"/>
              <a:gd name="T122" fmla="*/ 20000 w 20000"/>
              <a:gd name="T123" fmla="*/ 20000 h 20000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0000" h="20000">
                <a:moveTo>
                  <a:pt x="0" y="20000"/>
                </a:moveTo>
                <a:lnTo>
                  <a:pt x="35" y="17941"/>
                </a:lnTo>
                <a:lnTo>
                  <a:pt x="157" y="15956"/>
                </a:lnTo>
                <a:lnTo>
                  <a:pt x="314" y="14044"/>
                </a:lnTo>
                <a:lnTo>
                  <a:pt x="576" y="12206"/>
                </a:lnTo>
                <a:lnTo>
                  <a:pt x="873" y="10441"/>
                </a:lnTo>
                <a:lnTo>
                  <a:pt x="1222" y="8824"/>
                </a:lnTo>
                <a:lnTo>
                  <a:pt x="1640" y="7279"/>
                </a:lnTo>
                <a:lnTo>
                  <a:pt x="1850" y="6544"/>
                </a:lnTo>
                <a:lnTo>
                  <a:pt x="2077" y="5882"/>
                </a:lnTo>
                <a:lnTo>
                  <a:pt x="2339" y="5221"/>
                </a:lnTo>
                <a:lnTo>
                  <a:pt x="2600" y="4559"/>
                </a:lnTo>
                <a:lnTo>
                  <a:pt x="2880" y="3971"/>
                </a:lnTo>
                <a:lnTo>
                  <a:pt x="3141" y="3456"/>
                </a:lnTo>
                <a:lnTo>
                  <a:pt x="3421" y="2941"/>
                </a:lnTo>
                <a:lnTo>
                  <a:pt x="3752" y="2426"/>
                </a:lnTo>
                <a:lnTo>
                  <a:pt x="4031" y="1985"/>
                </a:lnTo>
                <a:lnTo>
                  <a:pt x="4346" y="1544"/>
                </a:lnTo>
                <a:lnTo>
                  <a:pt x="4677" y="1250"/>
                </a:lnTo>
                <a:lnTo>
                  <a:pt x="5026" y="882"/>
                </a:lnTo>
                <a:lnTo>
                  <a:pt x="5340" y="662"/>
                </a:lnTo>
                <a:lnTo>
                  <a:pt x="5689" y="441"/>
                </a:lnTo>
                <a:lnTo>
                  <a:pt x="6056" y="221"/>
                </a:lnTo>
                <a:lnTo>
                  <a:pt x="6405" y="74"/>
                </a:lnTo>
                <a:lnTo>
                  <a:pt x="6789" y="0"/>
                </a:lnTo>
                <a:lnTo>
                  <a:pt x="7138" y="0"/>
                </a:lnTo>
                <a:lnTo>
                  <a:pt x="11239" y="0"/>
                </a:lnTo>
                <a:lnTo>
                  <a:pt x="11815" y="74"/>
                </a:lnTo>
                <a:lnTo>
                  <a:pt x="12356" y="221"/>
                </a:lnTo>
                <a:lnTo>
                  <a:pt x="12897" y="515"/>
                </a:lnTo>
                <a:lnTo>
                  <a:pt x="13403" y="956"/>
                </a:lnTo>
                <a:lnTo>
                  <a:pt x="13927" y="1471"/>
                </a:lnTo>
                <a:lnTo>
                  <a:pt x="14433" y="2132"/>
                </a:lnTo>
                <a:lnTo>
                  <a:pt x="14887" y="2868"/>
                </a:lnTo>
                <a:lnTo>
                  <a:pt x="15358" y="3676"/>
                </a:lnTo>
                <a:lnTo>
                  <a:pt x="15777" y="4632"/>
                </a:lnTo>
                <a:lnTo>
                  <a:pt x="16195" y="5588"/>
                </a:lnTo>
                <a:lnTo>
                  <a:pt x="16579" y="6691"/>
                </a:lnTo>
                <a:lnTo>
                  <a:pt x="16894" y="7868"/>
                </a:lnTo>
                <a:lnTo>
                  <a:pt x="17208" y="9118"/>
                </a:lnTo>
                <a:lnTo>
                  <a:pt x="17504" y="10441"/>
                </a:lnTo>
                <a:lnTo>
                  <a:pt x="17766" y="11838"/>
                </a:lnTo>
                <a:lnTo>
                  <a:pt x="17958" y="13309"/>
                </a:lnTo>
                <a:lnTo>
                  <a:pt x="20000" y="13309"/>
                </a:lnTo>
                <a:lnTo>
                  <a:pt x="16318" y="20000"/>
                </a:lnTo>
                <a:lnTo>
                  <a:pt x="11832" y="13309"/>
                </a:lnTo>
                <a:lnTo>
                  <a:pt x="13892" y="13309"/>
                </a:lnTo>
                <a:lnTo>
                  <a:pt x="13735" y="12206"/>
                </a:lnTo>
                <a:lnTo>
                  <a:pt x="13560" y="11103"/>
                </a:lnTo>
                <a:lnTo>
                  <a:pt x="13351" y="10147"/>
                </a:lnTo>
                <a:lnTo>
                  <a:pt x="13159" y="9118"/>
                </a:lnTo>
                <a:lnTo>
                  <a:pt x="12897" y="8162"/>
                </a:lnTo>
                <a:lnTo>
                  <a:pt x="12635" y="7206"/>
                </a:lnTo>
                <a:lnTo>
                  <a:pt x="12356" y="6324"/>
                </a:lnTo>
                <a:lnTo>
                  <a:pt x="12059" y="5515"/>
                </a:lnTo>
                <a:lnTo>
                  <a:pt x="11745" y="4706"/>
                </a:lnTo>
                <a:lnTo>
                  <a:pt x="11431" y="3971"/>
                </a:lnTo>
                <a:lnTo>
                  <a:pt x="11065" y="3309"/>
                </a:lnTo>
                <a:lnTo>
                  <a:pt x="10716" y="2721"/>
                </a:lnTo>
                <a:lnTo>
                  <a:pt x="10366" y="2132"/>
                </a:lnTo>
                <a:lnTo>
                  <a:pt x="9983" y="1618"/>
                </a:lnTo>
                <a:lnTo>
                  <a:pt x="9599" y="1250"/>
                </a:lnTo>
                <a:lnTo>
                  <a:pt x="9180" y="809"/>
                </a:lnTo>
                <a:lnTo>
                  <a:pt x="8639" y="1397"/>
                </a:lnTo>
                <a:lnTo>
                  <a:pt x="8098" y="1985"/>
                </a:lnTo>
                <a:lnTo>
                  <a:pt x="7592" y="2794"/>
                </a:lnTo>
                <a:lnTo>
                  <a:pt x="7103" y="3676"/>
                </a:lnTo>
                <a:lnTo>
                  <a:pt x="6649" y="4632"/>
                </a:lnTo>
                <a:lnTo>
                  <a:pt x="6248" y="5662"/>
                </a:lnTo>
                <a:lnTo>
                  <a:pt x="5864" y="6838"/>
                </a:lnTo>
                <a:lnTo>
                  <a:pt x="5497" y="8088"/>
                </a:lnTo>
                <a:lnTo>
                  <a:pt x="5183" y="9338"/>
                </a:lnTo>
                <a:lnTo>
                  <a:pt x="4904" y="10735"/>
                </a:lnTo>
                <a:lnTo>
                  <a:pt x="4677" y="12132"/>
                </a:lnTo>
                <a:lnTo>
                  <a:pt x="4485" y="13603"/>
                </a:lnTo>
                <a:lnTo>
                  <a:pt x="4328" y="15147"/>
                </a:lnTo>
                <a:lnTo>
                  <a:pt x="4188" y="16765"/>
                </a:lnTo>
                <a:lnTo>
                  <a:pt x="4136" y="18382"/>
                </a:lnTo>
                <a:lnTo>
                  <a:pt x="4101" y="20000"/>
                </a:lnTo>
                <a:lnTo>
                  <a:pt x="0" y="2000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4340" name="Freeform 13"/>
          <p:cNvSpPr>
            <a:spLocks/>
          </p:cNvSpPr>
          <p:nvPr/>
        </p:nvSpPr>
        <p:spPr bwMode="auto">
          <a:xfrm rot="1959925">
            <a:off x="6578600" y="1854200"/>
            <a:ext cx="1152525" cy="360363"/>
          </a:xfrm>
          <a:custGeom>
            <a:avLst/>
            <a:gdLst>
              <a:gd name="T0" fmla="*/ 2147483647 w 20000"/>
              <a:gd name="T1" fmla="*/ 2147483647 h 20000"/>
              <a:gd name="T2" fmla="*/ 2147483647 w 20000"/>
              <a:gd name="T3" fmla="*/ 2147483647 h 20000"/>
              <a:gd name="T4" fmla="*/ 2147483647 w 20000"/>
              <a:gd name="T5" fmla="*/ 2147483647 h 20000"/>
              <a:gd name="T6" fmla="*/ 2147483647 w 20000"/>
              <a:gd name="T7" fmla="*/ 2147483647 h 20000"/>
              <a:gd name="T8" fmla="*/ 2147483647 w 20000"/>
              <a:gd name="T9" fmla="*/ 2147483647 h 20000"/>
              <a:gd name="T10" fmla="*/ 2147483647 w 20000"/>
              <a:gd name="T11" fmla="*/ 2147483647 h 20000"/>
              <a:gd name="T12" fmla="*/ 2147483647 w 20000"/>
              <a:gd name="T13" fmla="*/ 2147483647 h 20000"/>
              <a:gd name="T14" fmla="*/ 2147483647 w 20000"/>
              <a:gd name="T15" fmla="*/ 2147483647 h 20000"/>
              <a:gd name="T16" fmla="*/ 2147483647 w 20000"/>
              <a:gd name="T17" fmla="*/ 2147483647 h 20000"/>
              <a:gd name="T18" fmla="*/ 2147483647 w 20000"/>
              <a:gd name="T19" fmla="*/ 2147483647 h 20000"/>
              <a:gd name="T20" fmla="*/ 2147483647 w 20000"/>
              <a:gd name="T21" fmla="*/ 2147483647 h 20000"/>
              <a:gd name="T22" fmla="*/ 2147483647 w 20000"/>
              <a:gd name="T23" fmla="*/ 2147483647 h 20000"/>
              <a:gd name="T24" fmla="*/ 2147483647 w 20000"/>
              <a:gd name="T25" fmla="*/ 0 h 20000"/>
              <a:gd name="T26" fmla="*/ 2147483647 w 20000"/>
              <a:gd name="T27" fmla="*/ 2147483647 h 20000"/>
              <a:gd name="T28" fmla="*/ 2147483647 w 20000"/>
              <a:gd name="T29" fmla="*/ 2147483647 h 20000"/>
              <a:gd name="T30" fmla="*/ 2147483647 w 20000"/>
              <a:gd name="T31" fmla="*/ 2147483647 h 20000"/>
              <a:gd name="T32" fmla="*/ 2147483647 w 20000"/>
              <a:gd name="T33" fmla="*/ 2147483647 h 20000"/>
              <a:gd name="T34" fmla="*/ 2147483647 w 20000"/>
              <a:gd name="T35" fmla="*/ 2147483647 h 20000"/>
              <a:gd name="T36" fmla="*/ 2147483647 w 20000"/>
              <a:gd name="T37" fmla="*/ 2147483647 h 20000"/>
              <a:gd name="T38" fmla="*/ 2147483647 w 20000"/>
              <a:gd name="T39" fmla="*/ 2147483647 h 20000"/>
              <a:gd name="T40" fmla="*/ 2147483647 w 20000"/>
              <a:gd name="T41" fmla="*/ 2147483647 h 20000"/>
              <a:gd name="T42" fmla="*/ 2147483647 w 20000"/>
              <a:gd name="T43" fmla="*/ 2147483647 h 20000"/>
              <a:gd name="T44" fmla="*/ 2147483647 w 20000"/>
              <a:gd name="T45" fmla="*/ 2147483647 h 20000"/>
              <a:gd name="T46" fmla="*/ 2147483647 w 20000"/>
              <a:gd name="T47" fmla="*/ 2147483647 h 20000"/>
              <a:gd name="T48" fmla="*/ 2147483647 w 20000"/>
              <a:gd name="T49" fmla="*/ 2147483647 h 20000"/>
              <a:gd name="T50" fmla="*/ 2147483647 w 20000"/>
              <a:gd name="T51" fmla="*/ 2147483647 h 20000"/>
              <a:gd name="T52" fmla="*/ 2147483647 w 20000"/>
              <a:gd name="T53" fmla="*/ 2147483647 h 20000"/>
              <a:gd name="T54" fmla="*/ 2147483647 w 20000"/>
              <a:gd name="T55" fmla="*/ 2147483647 h 20000"/>
              <a:gd name="T56" fmla="*/ 2147483647 w 20000"/>
              <a:gd name="T57" fmla="*/ 2147483647 h 20000"/>
              <a:gd name="T58" fmla="*/ 2147483647 w 20000"/>
              <a:gd name="T59" fmla="*/ 2147483647 h 20000"/>
              <a:gd name="T60" fmla="*/ 2147483647 w 20000"/>
              <a:gd name="T61" fmla="*/ 2147483647 h 20000"/>
              <a:gd name="T62" fmla="*/ 2147483647 w 20000"/>
              <a:gd name="T63" fmla="*/ 2147483647 h 20000"/>
              <a:gd name="T64" fmla="*/ 2147483647 w 20000"/>
              <a:gd name="T65" fmla="*/ 2147483647 h 20000"/>
              <a:gd name="T66" fmla="*/ 2147483647 w 20000"/>
              <a:gd name="T67" fmla="*/ 2147483647 h 20000"/>
              <a:gd name="T68" fmla="*/ 2147483647 w 20000"/>
              <a:gd name="T69" fmla="*/ 2147483647 h 20000"/>
              <a:gd name="T70" fmla="*/ 2147483647 w 20000"/>
              <a:gd name="T71" fmla="*/ 2147483647 h 20000"/>
              <a:gd name="T72" fmla="*/ 2147483647 w 20000"/>
              <a:gd name="T73" fmla="*/ 2147483647 h 20000"/>
              <a:gd name="T74" fmla="*/ 2147483647 w 20000"/>
              <a:gd name="T75" fmla="*/ 2147483647 h 20000"/>
              <a:gd name="T76" fmla="*/ 2147483647 w 20000"/>
              <a:gd name="T77" fmla="*/ 2147483647 h 20000"/>
              <a:gd name="T78" fmla="*/ 2147483647 w 20000"/>
              <a:gd name="T79" fmla="*/ 2147483647 h 2000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0000"/>
              <a:gd name="T121" fmla="*/ 0 h 20000"/>
              <a:gd name="T122" fmla="*/ 20000 w 20000"/>
              <a:gd name="T123" fmla="*/ 20000 h 20000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0000" h="20000">
                <a:moveTo>
                  <a:pt x="0" y="20000"/>
                </a:moveTo>
                <a:lnTo>
                  <a:pt x="35" y="17941"/>
                </a:lnTo>
                <a:lnTo>
                  <a:pt x="157" y="15956"/>
                </a:lnTo>
                <a:lnTo>
                  <a:pt x="314" y="14044"/>
                </a:lnTo>
                <a:lnTo>
                  <a:pt x="576" y="12206"/>
                </a:lnTo>
                <a:lnTo>
                  <a:pt x="873" y="10441"/>
                </a:lnTo>
                <a:lnTo>
                  <a:pt x="1222" y="8824"/>
                </a:lnTo>
                <a:lnTo>
                  <a:pt x="1640" y="7279"/>
                </a:lnTo>
                <a:lnTo>
                  <a:pt x="1850" y="6544"/>
                </a:lnTo>
                <a:lnTo>
                  <a:pt x="2077" y="5882"/>
                </a:lnTo>
                <a:lnTo>
                  <a:pt x="2339" y="5221"/>
                </a:lnTo>
                <a:lnTo>
                  <a:pt x="2600" y="4559"/>
                </a:lnTo>
                <a:lnTo>
                  <a:pt x="2880" y="3971"/>
                </a:lnTo>
                <a:lnTo>
                  <a:pt x="3141" y="3456"/>
                </a:lnTo>
                <a:lnTo>
                  <a:pt x="3421" y="2941"/>
                </a:lnTo>
                <a:lnTo>
                  <a:pt x="3752" y="2426"/>
                </a:lnTo>
                <a:lnTo>
                  <a:pt x="4031" y="1985"/>
                </a:lnTo>
                <a:lnTo>
                  <a:pt x="4346" y="1544"/>
                </a:lnTo>
                <a:lnTo>
                  <a:pt x="4677" y="1250"/>
                </a:lnTo>
                <a:lnTo>
                  <a:pt x="5026" y="882"/>
                </a:lnTo>
                <a:lnTo>
                  <a:pt x="5340" y="662"/>
                </a:lnTo>
                <a:lnTo>
                  <a:pt x="5689" y="441"/>
                </a:lnTo>
                <a:lnTo>
                  <a:pt x="6056" y="221"/>
                </a:lnTo>
                <a:lnTo>
                  <a:pt x="6405" y="74"/>
                </a:lnTo>
                <a:lnTo>
                  <a:pt x="6789" y="0"/>
                </a:lnTo>
                <a:lnTo>
                  <a:pt x="7138" y="0"/>
                </a:lnTo>
                <a:lnTo>
                  <a:pt x="11239" y="0"/>
                </a:lnTo>
                <a:lnTo>
                  <a:pt x="11815" y="74"/>
                </a:lnTo>
                <a:lnTo>
                  <a:pt x="12356" y="221"/>
                </a:lnTo>
                <a:lnTo>
                  <a:pt x="12897" y="515"/>
                </a:lnTo>
                <a:lnTo>
                  <a:pt x="13403" y="956"/>
                </a:lnTo>
                <a:lnTo>
                  <a:pt x="13927" y="1471"/>
                </a:lnTo>
                <a:lnTo>
                  <a:pt x="14433" y="2132"/>
                </a:lnTo>
                <a:lnTo>
                  <a:pt x="14887" y="2868"/>
                </a:lnTo>
                <a:lnTo>
                  <a:pt x="15358" y="3676"/>
                </a:lnTo>
                <a:lnTo>
                  <a:pt x="15777" y="4632"/>
                </a:lnTo>
                <a:lnTo>
                  <a:pt x="16195" y="5588"/>
                </a:lnTo>
                <a:lnTo>
                  <a:pt x="16579" y="6691"/>
                </a:lnTo>
                <a:lnTo>
                  <a:pt x="16894" y="7868"/>
                </a:lnTo>
                <a:lnTo>
                  <a:pt x="17208" y="9118"/>
                </a:lnTo>
                <a:lnTo>
                  <a:pt x="17504" y="10441"/>
                </a:lnTo>
                <a:lnTo>
                  <a:pt x="17766" y="11838"/>
                </a:lnTo>
                <a:lnTo>
                  <a:pt x="17958" y="13309"/>
                </a:lnTo>
                <a:lnTo>
                  <a:pt x="20000" y="13309"/>
                </a:lnTo>
                <a:lnTo>
                  <a:pt x="16318" y="20000"/>
                </a:lnTo>
                <a:lnTo>
                  <a:pt x="11832" y="13309"/>
                </a:lnTo>
                <a:lnTo>
                  <a:pt x="13892" y="13309"/>
                </a:lnTo>
                <a:lnTo>
                  <a:pt x="13735" y="12206"/>
                </a:lnTo>
                <a:lnTo>
                  <a:pt x="13560" y="11103"/>
                </a:lnTo>
                <a:lnTo>
                  <a:pt x="13351" y="10147"/>
                </a:lnTo>
                <a:lnTo>
                  <a:pt x="13159" y="9118"/>
                </a:lnTo>
                <a:lnTo>
                  <a:pt x="12897" y="8162"/>
                </a:lnTo>
                <a:lnTo>
                  <a:pt x="12635" y="7206"/>
                </a:lnTo>
                <a:lnTo>
                  <a:pt x="12356" y="6324"/>
                </a:lnTo>
                <a:lnTo>
                  <a:pt x="12059" y="5515"/>
                </a:lnTo>
                <a:lnTo>
                  <a:pt x="11745" y="4706"/>
                </a:lnTo>
                <a:lnTo>
                  <a:pt x="11431" y="3971"/>
                </a:lnTo>
                <a:lnTo>
                  <a:pt x="11065" y="3309"/>
                </a:lnTo>
                <a:lnTo>
                  <a:pt x="10716" y="2721"/>
                </a:lnTo>
                <a:lnTo>
                  <a:pt x="10366" y="2132"/>
                </a:lnTo>
                <a:lnTo>
                  <a:pt x="9983" y="1618"/>
                </a:lnTo>
                <a:lnTo>
                  <a:pt x="9599" y="1250"/>
                </a:lnTo>
                <a:lnTo>
                  <a:pt x="9180" y="809"/>
                </a:lnTo>
                <a:lnTo>
                  <a:pt x="8639" y="1397"/>
                </a:lnTo>
                <a:lnTo>
                  <a:pt x="8098" y="1985"/>
                </a:lnTo>
                <a:lnTo>
                  <a:pt x="7592" y="2794"/>
                </a:lnTo>
                <a:lnTo>
                  <a:pt x="7103" y="3676"/>
                </a:lnTo>
                <a:lnTo>
                  <a:pt x="6649" y="4632"/>
                </a:lnTo>
                <a:lnTo>
                  <a:pt x="6248" y="5662"/>
                </a:lnTo>
                <a:lnTo>
                  <a:pt x="5864" y="6838"/>
                </a:lnTo>
                <a:lnTo>
                  <a:pt x="5497" y="8088"/>
                </a:lnTo>
                <a:lnTo>
                  <a:pt x="5183" y="9338"/>
                </a:lnTo>
                <a:lnTo>
                  <a:pt x="4904" y="10735"/>
                </a:lnTo>
                <a:lnTo>
                  <a:pt x="4677" y="12132"/>
                </a:lnTo>
                <a:lnTo>
                  <a:pt x="4485" y="13603"/>
                </a:lnTo>
                <a:lnTo>
                  <a:pt x="4328" y="15147"/>
                </a:lnTo>
                <a:lnTo>
                  <a:pt x="4188" y="16765"/>
                </a:lnTo>
                <a:lnTo>
                  <a:pt x="4136" y="18382"/>
                </a:lnTo>
                <a:lnTo>
                  <a:pt x="4101" y="20000"/>
                </a:lnTo>
                <a:lnTo>
                  <a:pt x="0" y="2000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4341" name="Freeform 14"/>
          <p:cNvSpPr>
            <a:spLocks/>
          </p:cNvSpPr>
          <p:nvPr/>
        </p:nvSpPr>
        <p:spPr bwMode="auto">
          <a:xfrm rot="-8579689">
            <a:off x="1435100" y="4805363"/>
            <a:ext cx="1150938" cy="406400"/>
          </a:xfrm>
          <a:custGeom>
            <a:avLst/>
            <a:gdLst>
              <a:gd name="T0" fmla="*/ 2147483647 w 20000"/>
              <a:gd name="T1" fmla="*/ 2147483647 h 20000"/>
              <a:gd name="T2" fmla="*/ 2147483647 w 20000"/>
              <a:gd name="T3" fmla="*/ 2147483647 h 20000"/>
              <a:gd name="T4" fmla="*/ 2147483647 w 20000"/>
              <a:gd name="T5" fmla="*/ 2147483647 h 20000"/>
              <a:gd name="T6" fmla="*/ 2147483647 w 20000"/>
              <a:gd name="T7" fmla="*/ 2147483647 h 20000"/>
              <a:gd name="T8" fmla="*/ 2147483647 w 20000"/>
              <a:gd name="T9" fmla="*/ 2147483647 h 20000"/>
              <a:gd name="T10" fmla="*/ 2147483647 w 20000"/>
              <a:gd name="T11" fmla="*/ 2147483647 h 20000"/>
              <a:gd name="T12" fmla="*/ 2147483647 w 20000"/>
              <a:gd name="T13" fmla="*/ 2147483647 h 20000"/>
              <a:gd name="T14" fmla="*/ 2147483647 w 20000"/>
              <a:gd name="T15" fmla="*/ 2147483647 h 20000"/>
              <a:gd name="T16" fmla="*/ 2147483647 w 20000"/>
              <a:gd name="T17" fmla="*/ 2147483647 h 20000"/>
              <a:gd name="T18" fmla="*/ 2147483647 w 20000"/>
              <a:gd name="T19" fmla="*/ 2147483647 h 20000"/>
              <a:gd name="T20" fmla="*/ 2147483647 w 20000"/>
              <a:gd name="T21" fmla="*/ 2147483647 h 20000"/>
              <a:gd name="T22" fmla="*/ 2147483647 w 20000"/>
              <a:gd name="T23" fmla="*/ 2147483647 h 20000"/>
              <a:gd name="T24" fmla="*/ 2147483647 w 20000"/>
              <a:gd name="T25" fmla="*/ 0 h 20000"/>
              <a:gd name="T26" fmla="*/ 2147483647 w 20000"/>
              <a:gd name="T27" fmla="*/ 2147483647 h 20000"/>
              <a:gd name="T28" fmla="*/ 2147483647 w 20000"/>
              <a:gd name="T29" fmla="*/ 2147483647 h 20000"/>
              <a:gd name="T30" fmla="*/ 2147483647 w 20000"/>
              <a:gd name="T31" fmla="*/ 2147483647 h 20000"/>
              <a:gd name="T32" fmla="*/ 2147483647 w 20000"/>
              <a:gd name="T33" fmla="*/ 2147483647 h 20000"/>
              <a:gd name="T34" fmla="*/ 2147483647 w 20000"/>
              <a:gd name="T35" fmla="*/ 2147483647 h 20000"/>
              <a:gd name="T36" fmla="*/ 2147483647 w 20000"/>
              <a:gd name="T37" fmla="*/ 2147483647 h 20000"/>
              <a:gd name="T38" fmla="*/ 2147483647 w 20000"/>
              <a:gd name="T39" fmla="*/ 2147483647 h 20000"/>
              <a:gd name="T40" fmla="*/ 2147483647 w 20000"/>
              <a:gd name="T41" fmla="*/ 2147483647 h 20000"/>
              <a:gd name="T42" fmla="*/ 2147483647 w 20000"/>
              <a:gd name="T43" fmla="*/ 2147483647 h 20000"/>
              <a:gd name="T44" fmla="*/ 2147483647 w 20000"/>
              <a:gd name="T45" fmla="*/ 2147483647 h 20000"/>
              <a:gd name="T46" fmla="*/ 2147483647 w 20000"/>
              <a:gd name="T47" fmla="*/ 2147483647 h 20000"/>
              <a:gd name="T48" fmla="*/ 2147483647 w 20000"/>
              <a:gd name="T49" fmla="*/ 2147483647 h 20000"/>
              <a:gd name="T50" fmla="*/ 2147483647 w 20000"/>
              <a:gd name="T51" fmla="*/ 2147483647 h 20000"/>
              <a:gd name="T52" fmla="*/ 2147483647 w 20000"/>
              <a:gd name="T53" fmla="*/ 2147483647 h 20000"/>
              <a:gd name="T54" fmla="*/ 2147483647 w 20000"/>
              <a:gd name="T55" fmla="*/ 2147483647 h 20000"/>
              <a:gd name="T56" fmla="*/ 2147483647 w 20000"/>
              <a:gd name="T57" fmla="*/ 2147483647 h 20000"/>
              <a:gd name="T58" fmla="*/ 2147483647 w 20000"/>
              <a:gd name="T59" fmla="*/ 2147483647 h 20000"/>
              <a:gd name="T60" fmla="*/ 2147483647 w 20000"/>
              <a:gd name="T61" fmla="*/ 2147483647 h 20000"/>
              <a:gd name="T62" fmla="*/ 2147483647 w 20000"/>
              <a:gd name="T63" fmla="*/ 2147483647 h 20000"/>
              <a:gd name="T64" fmla="*/ 2147483647 w 20000"/>
              <a:gd name="T65" fmla="*/ 2147483647 h 20000"/>
              <a:gd name="T66" fmla="*/ 2147483647 w 20000"/>
              <a:gd name="T67" fmla="*/ 2147483647 h 20000"/>
              <a:gd name="T68" fmla="*/ 2147483647 w 20000"/>
              <a:gd name="T69" fmla="*/ 2147483647 h 20000"/>
              <a:gd name="T70" fmla="*/ 2147483647 w 20000"/>
              <a:gd name="T71" fmla="*/ 2147483647 h 20000"/>
              <a:gd name="T72" fmla="*/ 2147483647 w 20000"/>
              <a:gd name="T73" fmla="*/ 2147483647 h 20000"/>
              <a:gd name="T74" fmla="*/ 2147483647 w 20000"/>
              <a:gd name="T75" fmla="*/ 2147483647 h 20000"/>
              <a:gd name="T76" fmla="*/ 2147483647 w 20000"/>
              <a:gd name="T77" fmla="*/ 2147483647 h 20000"/>
              <a:gd name="T78" fmla="*/ 2147483647 w 20000"/>
              <a:gd name="T79" fmla="*/ 2147483647 h 2000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0000"/>
              <a:gd name="T121" fmla="*/ 0 h 20000"/>
              <a:gd name="T122" fmla="*/ 20000 w 20000"/>
              <a:gd name="T123" fmla="*/ 20000 h 20000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0000" h="20000">
                <a:moveTo>
                  <a:pt x="0" y="20000"/>
                </a:moveTo>
                <a:lnTo>
                  <a:pt x="35" y="17941"/>
                </a:lnTo>
                <a:lnTo>
                  <a:pt x="157" y="15956"/>
                </a:lnTo>
                <a:lnTo>
                  <a:pt x="314" y="14044"/>
                </a:lnTo>
                <a:lnTo>
                  <a:pt x="576" y="12206"/>
                </a:lnTo>
                <a:lnTo>
                  <a:pt x="873" y="10441"/>
                </a:lnTo>
                <a:lnTo>
                  <a:pt x="1222" y="8824"/>
                </a:lnTo>
                <a:lnTo>
                  <a:pt x="1640" y="7279"/>
                </a:lnTo>
                <a:lnTo>
                  <a:pt x="1850" y="6544"/>
                </a:lnTo>
                <a:lnTo>
                  <a:pt x="2077" y="5882"/>
                </a:lnTo>
                <a:lnTo>
                  <a:pt x="2339" y="5221"/>
                </a:lnTo>
                <a:lnTo>
                  <a:pt x="2600" y="4559"/>
                </a:lnTo>
                <a:lnTo>
                  <a:pt x="2880" y="3971"/>
                </a:lnTo>
                <a:lnTo>
                  <a:pt x="3141" y="3456"/>
                </a:lnTo>
                <a:lnTo>
                  <a:pt x="3421" y="2941"/>
                </a:lnTo>
                <a:lnTo>
                  <a:pt x="3752" y="2426"/>
                </a:lnTo>
                <a:lnTo>
                  <a:pt x="4031" y="1985"/>
                </a:lnTo>
                <a:lnTo>
                  <a:pt x="4346" y="1544"/>
                </a:lnTo>
                <a:lnTo>
                  <a:pt x="4677" y="1250"/>
                </a:lnTo>
                <a:lnTo>
                  <a:pt x="5026" y="882"/>
                </a:lnTo>
                <a:lnTo>
                  <a:pt x="5340" y="662"/>
                </a:lnTo>
                <a:lnTo>
                  <a:pt x="5689" y="441"/>
                </a:lnTo>
                <a:lnTo>
                  <a:pt x="6056" y="221"/>
                </a:lnTo>
                <a:lnTo>
                  <a:pt x="6405" y="74"/>
                </a:lnTo>
                <a:lnTo>
                  <a:pt x="6789" y="0"/>
                </a:lnTo>
                <a:lnTo>
                  <a:pt x="7138" y="0"/>
                </a:lnTo>
                <a:lnTo>
                  <a:pt x="11239" y="0"/>
                </a:lnTo>
                <a:lnTo>
                  <a:pt x="11815" y="74"/>
                </a:lnTo>
                <a:lnTo>
                  <a:pt x="12356" y="221"/>
                </a:lnTo>
                <a:lnTo>
                  <a:pt x="12897" y="515"/>
                </a:lnTo>
                <a:lnTo>
                  <a:pt x="13403" y="956"/>
                </a:lnTo>
                <a:lnTo>
                  <a:pt x="13927" y="1471"/>
                </a:lnTo>
                <a:lnTo>
                  <a:pt x="14433" y="2132"/>
                </a:lnTo>
                <a:lnTo>
                  <a:pt x="14887" y="2868"/>
                </a:lnTo>
                <a:lnTo>
                  <a:pt x="15358" y="3676"/>
                </a:lnTo>
                <a:lnTo>
                  <a:pt x="15777" y="4632"/>
                </a:lnTo>
                <a:lnTo>
                  <a:pt x="16195" y="5588"/>
                </a:lnTo>
                <a:lnTo>
                  <a:pt x="16579" y="6691"/>
                </a:lnTo>
                <a:lnTo>
                  <a:pt x="16894" y="7868"/>
                </a:lnTo>
                <a:lnTo>
                  <a:pt x="17208" y="9118"/>
                </a:lnTo>
                <a:lnTo>
                  <a:pt x="17504" y="10441"/>
                </a:lnTo>
                <a:lnTo>
                  <a:pt x="17766" y="11838"/>
                </a:lnTo>
                <a:lnTo>
                  <a:pt x="17958" y="13309"/>
                </a:lnTo>
                <a:lnTo>
                  <a:pt x="20000" y="13309"/>
                </a:lnTo>
                <a:lnTo>
                  <a:pt x="16318" y="20000"/>
                </a:lnTo>
                <a:lnTo>
                  <a:pt x="11832" y="13309"/>
                </a:lnTo>
                <a:lnTo>
                  <a:pt x="13892" y="13309"/>
                </a:lnTo>
                <a:lnTo>
                  <a:pt x="13735" y="12206"/>
                </a:lnTo>
                <a:lnTo>
                  <a:pt x="13560" y="11103"/>
                </a:lnTo>
                <a:lnTo>
                  <a:pt x="13351" y="10147"/>
                </a:lnTo>
                <a:lnTo>
                  <a:pt x="13159" y="9118"/>
                </a:lnTo>
                <a:lnTo>
                  <a:pt x="12897" y="8162"/>
                </a:lnTo>
                <a:lnTo>
                  <a:pt x="12635" y="7206"/>
                </a:lnTo>
                <a:lnTo>
                  <a:pt x="12356" y="6324"/>
                </a:lnTo>
                <a:lnTo>
                  <a:pt x="12059" y="5515"/>
                </a:lnTo>
                <a:lnTo>
                  <a:pt x="11745" y="4706"/>
                </a:lnTo>
                <a:lnTo>
                  <a:pt x="11431" y="3971"/>
                </a:lnTo>
                <a:lnTo>
                  <a:pt x="11065" y="3309"/>
                </a:lnTo>
                <a:lnTo>
                  <a:pt x="10716" y="2721"/>
                </a:lnTo>
                <a:lnTo>
                  <a:pt x="10366" y="2132"/>
                </a:lnTo>
                <a:lnTo>
                  <a:pt x="9983" y="1618"/>
                </a:lnTo>
                <a:lnTo>
                  <a:pt x="9599" y="1250"/>
                </a:lnTo>
                <a:lnTo>
                  <a:pt x="9180" y="809"/>
                </a:lnTo>
                <a:lnTo>
                  <a:pt x="8639" y="1397"/>
                </a:lnTo>
                <a:lnTo>
                  <a:pt x="8098" y="1985"/>
                </a:lnTo>
                <a:lnTo>
                  <a:pt x="7592" y="2794"/>
                </a:lnTo>
                <a:lnTo>
                  <a:pt x="7103" y="3676"/>
                </a:lnTo>
                <a:lnTo>
                  <a:pt x="6649" y="4632"/>
                </a:lnTo>
                <a:lnTo>
                  <a:pt x="6248" y="5662"/>
                </a:lnTo>
                <a:lnTo>
                  <a:pt x="5864" y="6838"/>
                </a:lnTo>
                <a:lnTo>
                  <a:pt x="5497" y="8088"/>
                </a:lnTo>
                <a:lnTo>
                  <a:pt x="5183" y="9338"/>
                </a:lnTo>
                <a:lnTo>
                  <a:pt x="4904" y="10735"/>
                </a:lnTo>
                <a:lnTo>
                  <a:pt x="4677" y="12132"/>
                </a:lnTo>
                <a:lnTo>
                  <a:pt x="4485" y="13603"/>
                </a:lnTo>
                <a:lnTo>
                  <a:pt x="4328" y="15147"/>
                </a:lnTo>
                <a:lnTo>
                  <a:pt x="4188" y="16765"/>
                </a:lnTo>
                <a:lnTo>
                  <a:pt x="4136" y="18382"/>
                </a:lnTo>
                <a:lnTo>
                  <a:pt x="4101" y="20000"/>
                </a:lnTo>
                <a:lnTo>
                  <a:pt x="0" y="2000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4342" name="Freeform 15"/>
          <p:cNvSpPr>
            <a:spLocks/>
          </p:cNvSpPr>
          <p:nvPr/>
        </p:nvSpPr>
        <p:spPr bwMode="auto">
          <a:xfrm rot="7638783">
            <a:off x="6507956" y="4879182"/>
            <a:ext cx="1152525" cy="407988"/>
          </a:xfrm>
          <a:custGeom>
            <a:avLst/>
            <a:gdLst>
              <a:gd name="T0" fmla="*/ 2147483647 w 20000"/>
              <a:gd name="T1" fmla="*/ 2147483647 h 20000"/>
              <a:gd name="T2" fmla="*/ 2147483647 w 20000"/>
              <a:gd name="T3" fmla="*/ 2147483647 h 20000"/>
              <a:gd name="T4" fmla="*/ 2147483647 w 20000"/>
              <a:gd name="T5" fmla="*/ 2147483647 h 20000"/>
              <a:gd name="T6" fmla="*/ 2147483647 w 20000"/>
              <a:gd name="T7" fmla="*/ 2147483647 h 20000"/>
              <a:gd name="T8" fmla="*/ 2147483647 w 20000"/>
              <a:gd name="T9" fmla="*/ 2147483647 h 20000"/>
              <a:gd name="T10" fmla="*/ 2147483647 w 20000"/>
              <a:gd name="T11" fmla="*/ 2147483647 h 20000"/>
              <a:gd name="T12" fmla="*/ 2147483647 w 20000"/>
              <a:gd name="T13" fmla="*/ 2147483647 h 20000"/>
              <a:gd name="T14" fmla="*/ 2147483647 w 20000"/>
              <a:gd name="T15" fmla="*/ 2147483647 h 20000"/>
              <a:gd name="T16" fmla="*/ 2147483647 w 20000"/>
              <a:gd name="T17" fmla="*/ 2147483647 h 20000"/>
              <a:gd name="T18" fmla="*/ 2147483647 w 20000"/>
              <a:gd name="T19" fmla="*/ 2147483647 h 20000"/>
              <a:gd name="T20" fmla="*/ 2147483647 w 20000"/>
              <a:gd name="T21" fmla="*/ 2147483647 h 20000"/>
              <a:gd name="T22" fmla="*/ 2147483647 w 20000"/>
              <a:gd name="T23" fmla="*/ 2147483647 h 20000"/>
              <a:gd name="T24" fmla="*/ 2147483647 w 20000"/>
              <a:gd name="T25" fmla="*/ 0 h 20000"/>
              <a:gd name="T26" fmla="*/ 2147483647 w 20000"/>
              <a:gd name="T27" fmla="*/ 2147483647 h 20000"/>
              <a:gd name="T28" fmla="*/ 2147483647 w 20000"/>
              <a:gd name="T29" fmla="*/ 2147483647 h 20000"/>
              <a:gd name="T30" fmla="*/ 2147483647 w 20000"/>
              <a:gd name="T31" fmla="*/ 2147483647 h 20000"/>
              <a:gd name="T32" fmla="*/ 2147483647 w 20000"/>
              <a:gd name="T33" fmla="*/ 2147483647 h 20000"/>
              <a:gd name="T34" fmla="*/ 2147483647 w 20000"/>
              <a:gd name="T35" fmla="*/ 2147483647 h 20000"/>
              <a:gd name="T36" fmla="*/ 2147483647 w 20000"/>
              <a:gd name="T37" fmla="*/ 2147483647 h 20000"/>
              <a:gd name="T38" fmla="*/ 2147483647 w 20000"/>
              <a:gd name="T39" fmla="*/ 2147483647 h 20000"/>
              <a:gd name="T40" fmla="*/ 2147483647 w 20000"/>
              <a:gd name="T41" fmla="*/ 2147483647 h 20000"/>
              <a:gd name="T42" fmla="*/ 2147483647 w 20000"/>
              <a:gd name="T43" fmla="*/ 2147483647 h 20000"/>
              <a:gd name="T44" fmla="*/ 2147483647 w 20000"/>
              <a:gd name="T45" fmla="*/ 2147483647 h 20000"/>
              <a:gd name="T46" fmla="*/ 2147483647 w 20000"/>
              <a:gd name="T47" fmla="*/ 2147483647 h 20000"/>
              <a:gd name="T48" fmla="*/ 2147483647 w 20000"/>
              <a:gd name="T49" fmla="*/ 2147483647 h 20000"/>
              <a:gd name="T50" fmla="*/ 2147483647 w 20000"/>
              <a:gd name="T51" fmla="*/ 2147483647 h 20000"/>
              <a:gd name="T52" fmla="*/ 2147483647 w 20000"/>
              <a:gd name="T53" fmla="*/ 2147483647 h 20000"/>
              <a:gd name="T54" fmla="*/ 2147483647 w 20000"/>
              <a:gd name="T55" fmla="*/ 2147483647 h 20000"/>
              <a:gd name="T56" fmla="*/ 2147483647 w 20000"/>
              <a:gd name="T57" fmla="*/ 2147483647 h 20000"/>
              <a:gd name="T58" fmla="*/ 2147483647 w 20000"/>
              <a:gd name="T59" fmla="*/ 2147483647 h 20000"/>
              <a:gd name="T60" fmla="*/ 2147483647 w 20000"/>
              <a:gd name="T61" fmla="*/ 2147483647 h 20000"/>
              <a:gd name="T62" fmla="*/ 2147483647 w 20000"/>
              <a:gd name="T63" fmla="*/ 2147483647 h 20000"/>
              <a:gd name="T64" fmla="*/ 2147483647 w 20000"/>
              <a:gd name="T65" fmla="*/ 2147483647 h 20000"/>
              <a:gd name="T66" fmla="*/ 2147483647 w 20000"/>
              <a:gd name="T67" fmla="*/ 2147483647 h 20000"/>
              <a:gd name="T68" fmla="*/ 2147483647 w 20000"/>
              <a:gd name="T69" fmla="*/ 2147483647 h 20000"/>
              <a:gd name="T70" fmla="*/ 2147483647 w 20000"/>
              <a:gd name="T71" fmla="*/ 2147483647 h 20000"/>
              <a:gd name="T72" fmla="*/ 2147483647 w 20000"/>
              <a:gd name="T73" fmla="*/ 2147483647 h 20000"/>
              <a:gd name="T74" fmla="*/ 2147483647 w 20000"/>
              <a:gd name="T75" fmla="*/ 2147483647 h 20000"/>
              <a:gd name="T76" fmla="*/ 2147483647 w 20000"/>
              <a:gd name="T77" fmla="*/ 2147483647 h 20000"/>
              <a:gd name="T78" fmla="*/ 2147483647 w 20000"/>
              <a:gd name="T79" fmla="*/ 2147483647 h 2000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0000"/>
              <a:gd name="T121" fmla="*/ 0 h 20000"/>
              <a:gd name="T122" fmla="*/ 20000 w 20000"/>
              <a:gd name="T123" fmla="*/ 20000 h 20000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0000" h="20000">
                <a:moveTo>
                  <a:pt x="0" y="20000"/>
                </a:moveTo>
                <a:lnTo>
                  <a:pt x="35" y="17941"/>
                </a:lnTo>
                <a:lnTo>
                  <a:pt x="157" y="15956"/>
                </a:lnTo>
                <a:lnTo>
                  <a:pt x="314" y="14044"/>
                </a:lnTo>
                <a:lnTo>
                  <a:pt x="576" y="12206"/>
                </a:lnTo>
                <a:lnTo>
                  <a:pt x="873" y="10441"/>
                </a:lnTo>
                <a:lnTo>
                  <a:pt x="1222" y="8824"/>
                </a:lnTo>
                <a:lnTo>
                  <a:pt x="1640" y="7279"/>
                </a:lnTo>
                <a:lnTo>
                  <a:pt x="1850" y="6544"/>
                </a:lnTo>
                <a:lnTo>
                  <a:pt x="2077" y="5882"/>
                </a:lnTo>
                <a:lnTo>
                  <a:pt x="2339" y="5221"/>
                </a:lnTo>
                <a:lnTo>
                  <a:pt x="2600" y="4559"/>
                </a:lnTo>
                <a:lnTo>
                  <a:pt x="2880" y="3971"/>
                </a:lnTo>
                <a:lnTo>
                  <a:pt x="3141" y="3456"/>
                </a:lnTo>
                <a:lnTo>
                  <a:pt x="3421" y="2941"/>
                </a:lnTo>
                <a:lnTo>
                  <a:pt x="3752" y="2426"/>
                </a:lnTo>
                <a:lnTo>
                  <a:pt x="4031" y="1985"/>
                </a:lnTo>
                <a:lnTo>
                  <a:pt x="4346" y="1544"/>
                </a:lnTo>
                <a:lnTo>
                  <a:pt x="4677" y="1250"/>
                </a:lnTo>
                <a:lnTo>
                  <a:pt x="5026" y="882"/>
                </a:lnTo>
                <a:lnTo>
                  <a:pt x="5340" y="662"/>
                </a:lnTo>
                <a:lnTo>
                  <a:pt x="5689" y="441"/>
                </a:lnTo>
                <a:lnTo>
                  <a:pt x="6056" y="221"/>
                </a:lnTo>
                <a:lnTo>
                  <a:pt x="6405" y="74"/>
                </a:lnTo>
                <a:lnTo>
                  <a:pt x="6789" y="0"/>
                </a:lnTo>
                <a:lnTo>
                  <a:pt x="7138" y="0"/>
                </a:lnTo>
                <a:lnTo>
                  <a:pt x="11239" y="0"/>
                </a:lnTo>
                <a:lnTo>
                  <a:pt x="11815" y="74"/>
                </a:lnTo>
                <a:lnTo>
                  <a:pt x="12356" y="221"/>
                </a:lnTo>
                <a:lnTo>
                  <a:pt x="12897" y="515"/>
                </a:lnTo>
                <a:lnTo>
                  <a:pt x="13403" y="956"/>
                </a:lnTo>
                <a:lnTo>
                  <a:pt x="13927" y="1471"/>
                </a:lnTo>
                <a:lnTo>
                  <a:pt x="14433" y="2132"/>
                </a:lnTo>
                <a:lnTo>
                  <a:pt x="14887" y="2868"/>
                </a:lnTo>
                <a:lnTo>
                  <a:pt x="15358" y="3676"/>
                </a:lnTo>
                <a:lnTo>
                  <a:pt x="15777" y="4632"/>
                </a:lnTo>
                <a:lnTo>
                  <a:pt x="16195" y="5588"/>
                </a:lnTo>
                <a:lnTo>
                  <a:pt x="16579" y="6691"/>
                </a:lnTo>
                <a:lnTo>
                  <a:pt x="16894" y="7868"/>
                </a:lnTo>
                <a:lnTo>
                  <a:pt x="17208" y="9118"/>
                </a:lnTo>
                <a:lnTo>
                  <a:pt x="17504" y="10441"/>
                </a:lnTo>
                <a:lnTo>
                  <a:pt x="17766" y="11838"/>
                </a:lnTo>
                <a:lnTo>
                  <a:pt x="17958" y="13309"/>
                </a:lnTo>
                <a:lnTo>
                  <a:pt x="20000" y="13309"/>
                </a:lnTo>
                <a:lnTo>
                  <a:pt x="16318" y="20000"/>
                </a:lnTo>
                <a:lnTo>
                  <a:pt x="11832" y="13309"/>
                </a:lnTo>
                <a:lnTo>
                  <a:pt x="13892" y="13309"/>
                </a:lnTo>
                <a:lnTo>
                  <a:pt x="13735" y="12206"/>
                </a:lnTo>
                <a:lnTo>
                  <a:pt x="13560" y="11103"/>
                </a:lnTo>
                <a:lnTo>
                  <a:pt x="13351" y="10147"/>
                </a:lnTo>
                <a:lnTo>
                  <a:pt x="13159" y="9118"/>
                </a:lnTo>
                <a:lnTo>
                  <a:pt x="12897" y="8162"/>
                </a:lnTo>
                <a:lnTo>
                  <a:pt x="12635" y="7206"/>
                </a:lnTo>
                <a:lnTo>
                  <a:pt x="12356" y="6324"/>
                </a:lnTo>
                <a:lnTo>
                  <a:pt x="12059" y="5515"/>
                </a:lnTo>
                <a:lnTo>
                  <a:pt x="11745" y="4706"/>
                </a:lnTo>
                <a:lnTo>
                  <a:pt x="11431" y="3971"/>
                </a:lnTo>
                <a:lnTo>
                  <a:pt x="11065" y="3309"/>
                </a:lnTo>
                <a:lnTo>
                  <a:pt x="10716" y="2721"/>
                </a:lnTo>
                <a:lnTo>
                  <a:pt x="10366" y="2132"/>
                </a:lnTo>
                <a:lnTo>
                  <a:pt x="9983" y="1618"/>
                </a:lnTo>
                <a:lnTo>
                  <a:pt x="9599" y="1250"/>
                </a:lnTo>
                <a:lnTo>
                  <a:pt x="9180" y="809"/>
                </a:lnTo>
                <a:lnTo>
                  <a:pt x="8639" y="1397"/>
                </a:lnTo>
                <a:lnTo>
                  <a:pt x="8098" y="1985"/>
                </a:lnTo>
                <a:lnTo>
                  <a:pt x="7592" y="2794"/>
                </a:lnTo>
                <a:lnTo>
                  <a:pt x="7103" y="3676"/>
                </a:lnTo>
                <a:lnTo>
                  <a:pt x="6649" y="4632"/>
                </a:lnTo>
                <a:lnTo>
                  <a:pt x="6248" y="5662"/>
                </a:lnTo>
                <a:lnTo>
                  <a:pt x="5864" y="6838"/>
                </a:lnTo>
                <a:lnTo>
                  <a:pt x="5497" y="8088"/>
                </a:lnTo>
                <a:lnTo>
                  <a:pt x="5183" y="9338"/>
                </a:lnTo>
                <a:lnTo>
                  <a:pt x="4904" y="10735"/>
                </a:lnTo>
                <a:lnTo>
                  <a:pt x="4677" y="12132"/>
                </a:lnTo>
                <a:lnTo>
                  <a:pt x="4485" y="13603"/>
                </a:lnTo>
                <a:lnTo>
                  <a:pt x="4328" y="15147"/>
                </a:lnTo>
                <a:lnTo>
                  <a:pt x="4188" y="16765"/>
                </a:lnTo>
                <a:lnTo>
                  <a:pt x="4136" y="18382"/>
                </a:lnTo>
                <a:lnTo>
                  <a:pt x="4101" y="20000"/>
                </a:lnTo>
                <a:lnTo>
                  <a:pt x="0" y="2000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4343" name="Oval 16"/>
          <p:cNvSpPr>
            <a:spLocks noChangeArrowheads="1"/>
          </p:cNvSpPr>
          <p:nvPr/>
        </p:nvSpPr>
        <p:spPr bwMode="auto">
          <a:xfrm>
            <a:off x="2857500" y="4071938"/>
            <a:ext cx="3570288" cy="1800225"/>
          </a:xfrm>
          <a:prstGeom prst="ellipse">
            <a:avLst/>
          </a:prstGeom>
          <a:solidFill>
            <a:srgbClr val="FFFFFF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rgbClr val="0064A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64A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64A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rgbClr val="0064A4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b="1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b="1">
                <a:solidFill>
                  <a:schemeClr val="tx1"/>
                </a:solidFill>
                <a:latin typeface="Arial" charset="0"/>
              </a:rPr>
              <a:t>3. Értékelés </a:t>
            </a:r>
          </a:p>
        </p:txBody>
      </p:sp>
      <p:sp>
        <p:nvSpPr>
          <p:cNvPr id="14344" name="Oval 17"/>
          <p:cNvSpPr>
            <a:spLocks noChangeArrowheads="1"/>
          </p:cNvSpPr>
          <p:nvPr/>
        </p:nvSpPr>
        <p:spPr bwMode="auto">
          <a:xfrm>
            <a:off x="5929313" y="2643188"/>
            <a:ext cx="3060700" cy="1727200"/>
          </a:xfrm>
          <a:prstGeom prst="ellipse">
            <a:avLst/>
          </a:prstGeom>
          <a:solidFill>
            <a:srgbClr val="FFFFFF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rgbClr val="0064A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64A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64A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rgbClr val="0064A4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b="1" dirty="0">
                <a:solidFill>
                  <a:schemeClr val="tx1"/>
                </a:solidFill>
                <a:latin typeface="Arial" charset="0"/>
              </a:rPr>
              <a:t>2. </a:t>
            </a:r>
            <a:r>
              <a:rPr lang="hu-HU" altLang="hu-HU" b="1" dirty="0" smtClean="0">
                <a:solidFill>
                  <a:schemeClr val="tx1"/>
                </a:solidFill>
                <a:latin typeface="Arial" charset="0"/>
              </a:rPr>
              <a:t>Megvalósítás </a:t>
            </a:r>
            <a:endParaRPr lang="hu-HU" altLang="hu-HU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5" name="Oval 20"/>
          <p:cNvSpPr>
            <a:spLocks noChangeArrowheads="1"/>
          </p:cNvSpPr>
          <p:nvPr/>
        </p:nvSpPr>
        <p:spPr bwMode="auto">
          <a:xfrm>
            <a:off x="3071813" y="1000125"/>
            <a:ext cx="3265487" cy="1728788"/>
          </a:xfrm>
          <a:prstGeom prst="ellipse">
            <a:avLst/>
          </a:prstGeom>
          <a:solidFill>
            <a:srgbClr val="FFFFFF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rgbClr val="0064A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64A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64A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rgbClr val="0064A4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b="1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b="1">
                <a:solidFill>
                  <a:schemeClr val="tx1"/>
                </a:solidFill>
                <a:latin typeface="Arial" charset="0"/>
              </a:rPr>
              <a:t>1.  Tervezés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title"/>
          </p:nvPr>
        </p:nvSpPr>
        <p:spPr>
          <a:xfrm>
            <a:off x="0" y="142875"/>
            <a:ext cx="9144000" cy="936625"/>
          </a:xfrm>
        </p:spPr>
        <p:txBody>
          <a:bodyPr/>
          <a:lstStyle/>
          <a:p>
            <a:pPr eaLnBrk="1" hangingPunct="1">
              <a:defRPr/>
            </a:pPr>
            <a:r>
              <a:rPr lang="hu-HU" sz="32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MINŐSÉGBIZTOSTÁSI CIKLUS</a:t>
            </a:r>
            <a:r>
              <a:rPr lang="hu-HU" sz="32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205981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127875" cy="633413"/>
          </a:xfrm>
        </p:spPr>
        <p:txBody>
          <a:bodyPr/>
          <a:lstStyle/>
          <a:p>
            <a:pPr eaLnBrk="1" hangingPunct="1">
              <a:defRPr/>
            </a:pPr>
            <a:r>
              <a:rPr lang="hu-HU" sz="32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1. TERVEZÉS</a:t>
            </a:r>
          </a:p>
        </p:txBody>
      </p:sp>
      <p:graphicFrame>
        <p:nvGraphicFramePr>
          <p:cNvPr id="23576" name="Group 2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68609810"/>
              </p:ext>
            </p:extLst>
          </p:nvPr>
        </p:nvGraphicFramePr>
        <p:xfrm>
          <a:off x="251520" y="620688"/>
          <a:ext cx="8677597" cy="6473940"/>
        </p:xfrm>
        <a:graphic>
          <a:graphicData uri="http://schemas.openxmlformats.org/drawingml/2006/table">
            <a:tbl>
              <a:tblPr/>
              <a:tblGrid>
                <a:gridCol w="2736850"/>
                <a:gridCol w="3132435"/>
                <a:gridCol w="2808312"/>
              </a:tblGrid>
              <a:tr h="841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Minőségi kritériumok</a:t>
                      </a: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Indikatív jellemzők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rendszer szinten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Indikatív jellemzők a szakképző intézmény szintjén </a:t>
                      </a: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59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</a:t>
                      </a:r>
                      <a:r>
                        <a:rPr kumimoji="0" lang="hu-H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tervezés</a:t>
                      </a:r>
                      <a:r>
                        <a:rPr kumimoji="0" lang="hu-H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tükrözi a releváns érintett felek által osztott stratégiai jövőképet, továbbá egyértelmű, világos célokat/célkitűzéseket, intézkedéseket és mutatókat tartalmaz.</a:t>
                      </a: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szakképzés céljai / célkitűzései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 vannak írásban fektetve közép-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és hosszú távra, és azok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kapcso-</a:t>
                      </a: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lódnak  az európai célokhoz.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releváns érintett felek a  külön-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böző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szinteken részt  vesznek a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szakképzés céljainak és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célkitű-</a:t>
                      </a: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zéseinek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meghatározásában.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célokat specifikus mutatók se-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gítségével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tűzik ki és kísérik fi-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gyelemmel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 megvalósulásukat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(sikerkritériumok).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szakképzési igények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azonosítá-</a:t>
                      </a: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sára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mechanizmusokat és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eljárá-</a:t>
                      </a: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sokat hoztak létre.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Tájékoztatási politikát alakítottak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 a minőségbiztosítással 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kapcso-</a:t>
                      </a: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latos eredmények nyilvánosságra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hozatalának biztosítására.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szakképző intézmény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által kitűzött helyi célokban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tükröződnek az európai,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országos és regionális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szakképzés-politikai célok /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célkitűzések.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Egyértelmű, világos célokat /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célkitűzéseket határoztak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meg és a megvalósulásukat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folyamatosan figyelemmel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kísérik.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munkatársakat már 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korai szakasztól bevonják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tervezésbe, többek között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minőségfejlesztési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tevé-</a:t>
                      </a: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kenységek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megtervezésébe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releváns érintett felek részt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vesznek a helyi igények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elemzésének folyamatában.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5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91387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8688"/>
          </a:xfrm>
        </p:spPr>
        <p:txBody>
          <a:bodyPr/>
          <a:lstStyle/>
          <a:p>
            <a:pPr eaLnBrk="1" hangingPunct="1">
              <a:defRPr/>
            </a:pPr>
            <a:r>
              <a:rPr lang="hu-HU" sz="32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EQAVET  INDIKÁTOROK</a:t>
            </a:r>
            <a:r>
              <a:rPr lang="hu-HU" sz="32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42875" y="928688"/>
            <a:ext cx="8858250" cy="512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76250" indent="-476250" eaLnBrk="0" hangingPunct="0"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rgbClr val="0064A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64A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64A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rgbClr val="0064A4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200">
                <a:solidFill>
                  <a:srgbClr val="0064A4"/>
                </a:solidFill>
                <a:latin typeface="Verdana" pitchFamily="34" charset="0"/>
              </a:defRPr>
            </a:lvl9pPr>
          </a:lstStyle>
          <a:p>
            <a:pPr algn="just" eaLnBrk="1" hangingPunct="1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hu-HU" alt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Minőségbiztosítási/minőségirányítási </a:t>
            </a:r>
            <a:r>
              <a:rPr lang="hu-HU" altLang="hu-H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rendszert alkalmazó szakképző intézmények aránya. </a:t>
            </a:r>
          </a:p>
          <a:p>
            <a:pPr algn="just" eaLnBrk="1" hangingPunct="1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hu-HU" altLang="hu-H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képzők képzésébe történő befektetés.</a:t>
            </a:r>
            <a:r>
              <a:rPr lang="hu-HU" altLang="hu-H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hu-HU" altLang="hu-H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szakképzési programokban résztvevők aránya.</a:t>
            </a:r>
          </a:p>
          <a:p>
            <a:pPr algn="just" eaLnBrk="1" hangingPunct="1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hu-HU" altLang="hu-H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szakképzési programokat elvégzők aránya. </a:t>
            </a:r>
          </a:p>
          <a:p>
            <a:pPr algn="just" eaLnBrk="1" hangingPunct="1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hu-HU" altLang="hu-H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szakképzési programok résztvevőinek elhelyezkedési aránya. </a:t>
            </a:r>
          </a:p>
          <a:p>
            <a:pPr algn="just" eaLnBrk="1" hangingPunct="1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hu-HU" altLang="hu-H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megszerzett készségek alkalmazása a munkahelyen. </a:t>
            </a:r>
          </a:p>
          <a:p>
            <a:pPr algn="just" eaLnBrk="1" hangingPunct="1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hu-HU" altLang="hu-H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Munkanélküliségi ráta.</a:t>
            </a:r>
          </a:p>
          <a:p>
            <a:pPr algn="just" eaLnBrk="1" hangingPunct="1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hu-HU" altLang="hu-H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Hátrányos helyzetű, sérülékeny társadalmi csoportok aránya.</a:t>
            </a:r>
          </a:p>
          <a:p>
            <a:pPr algn="just" eaLnBrk="1" hangingPunct="1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hu-HU" altLang="hu-H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munkaerő-piaci szakképzési igények meghatározásának mechanizmusai.</a:t>
            </a:r>
          </a:p>
          <a:p>
            <a:pPr algn="just" eaLnBrk="1" hangingPunct="1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hu-HU" altLang="hu-H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szakképzéshez való jobb hozzáférés előmozdítását szolgáló rendszerek.</a:t>
            </a:r>
          </a:p>
        </p:txBody>
      </p:sp>
    </p:spTree>
    <p:extLst>
      <p:ext uri="{BB962C8B-B14F-4D97-AF65-F5344CB8AC3E}">
        <p14:creationId xmlns:p14="http://schemas.microsoft.com/office/powerpoint/2010/main" val="347485766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Hegycsúcs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Klasszikus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949</Words>
  <Application>Microsoft Office PowerPoint</Application>
  <PresentationFormat>Diavetítés a képernyőre (4:3 oldalarány)</PresentationFormat>
  <Paragraphs>198</Paragraphs>
  <Slides>16</Slides>
  <Notes>16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16</vt:i4>
      </vt:variant>
    </vt:vector>
  </HeadingPairs>
  <TitlesOfParts>
    <vt:vector size="18" baseType="lpstr">
      <vt:lpstr>Office-téma</vt:lpstr>
      <vt:lpstr>1_Office Theme</vt:lpstr>
      <vt:lpstr>Az Európai Szakképzési Minőségbiztosítási Hálózat   (EQAVET)</vt:lpstr>
      <vt:lpstr>EQAVET HÁLÓZAT</vt:lpstr>
      <vt:lpstr>SZAKMAPOLITIKAI HÁTTÉR </vt:lpstr>
      <vt:lpstr>PowerPoint bemutató</vt:lpstr>
      <vt:lpstr>Az EQAVET CÉLJA</vt:lpstr>
      <vt:lpstr>Az EQAVET ALKOTÓRÉSZEI</vt:lpstr>
      <vt:lpstr>MINŐSÉGBIZTOSTÁSI CIKLUS </vt:lpstr>
      <vt:lpstr>1. TERVEZÉS</vt:lpstr>
      <vt:lpstr>EQAVET  INDIKÁTOROK </vt:lpstr>
      <vt:lpstr>EQAVET+</vt:lpstr>
      <vt:lpstr>EQAVET HÁLÓZAT</vt:lpstr>
      <vt:lpstr>EQAVET HÁLÓZAT</vt:lpstr>
      <vt:lpstr>EQAVET MAGYARORSZÁGON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Katalin</dc:creator>
  <cp:lastModifiedBy>NSZFI</cp:lastModifiedBy>
  <cp:revision>46</cp:revision>
  <cp:lastPrinted>2016-11-27T13:39:59Z</cp:lastPrinted>
  <dcterms:created xsi:type="dcterms:W3CDTF">2016-11-27T11:17:23Z</dcterms:created>
  <dcterms:modified xsi:type="dcterms:W3CDTF">2017-05-25T05:38:07Z</dcterms:modified>
</cp:coreProperties>
</file>