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1"/>
  </p:notesMasterIdLst>
  <p:sldIdLst>
    <p:sldId id="290" r:id="rId3"/>
    <p:sldId id="328" r:id="rId4"/>
    <p:sldId id="349" r:id="rId5"/>
    <p:sldId id="346" r:id="rId6"/>
    <p:sldId id="345" r:id="rId7"/>
    <p:sldId id="350" r:id="rId8"/>
    <p:sldId id="351" r:id="rId9"/>
    <p:sldId id="352"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91" autoAdjust="0"/>
    <p:restoredTop sz="79753" autoAdjust="0"/>
  </p:normalViewPr>
  <p:slideViewPr>
    <p:cSldViewPr>
      <p:cViewPr varScale="1">
        <p:scale>
          <a:sx n="93" d="100"/>
          <a:sy n="93" d="100"/>
        </p:scale>
        <p:origin x="810" y="90"/>
      </p:cViewPr>
      <p:guideLst>
        <p:guide orient="horz" pos="2160"/>
        <p:guide pos="2880"/>
      </p:guideLst>
    </p:cSldViewPr>
  </p:slideViewPr>
  <p:notesTextViewPr>
    <p:cViewPr>
      <p:scale>
        <a:sx n="3" d="2"/>
        <a:sy n="3" d="2"/>
      </p:scale>
      <p:origin x="0" y="-402"/>
    </p:cViewPr>
  </p:notesTextViewPr>
  <p:sorterViewPr>
    <p:cViewPr>
      <p:scale>
        <a:sx n="180" d="100"/>
        <a:sy n="180" d="100"/>
      </p:scale>
      <p:origin x="0" y="0"/>
    </p:cViewPr>
  </p:sorterViewPr>
  <p:notesViewPr>
    <p:cSldViewPr>
      <p:cViewPr varScale="1">
        <p:scale>
          <a:sx n="85" d="100"/>
          <a:sy n="85" d="100"/>
        </p:scale>
        <p:origin x="39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569EA1-56EA-4924-B0F8-695F40D0F901}" type="datetimeFigureOut">
              <a:rPr lang="en-IE" smtClean="0"/>
              <a:pPr/>
              <a:t>02/05/2017</a:t>
            </a:fld>
            <a:endParaRPr lang="en-I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DD0E5B-7855-4FEF-8907-20F808981B77}" type="slidenum">
              <a:rPr lang="en-IE" smtClean="0"/>
              <a:pPr/>
              <a:t>‹#›</a:t>
            </a:fld>
            <a:endParaRPr lang="en-IE"/>
          </a:p>
        </p:txBody>
      </p:sp>
    </p:spTree>
    <p:extLst>
      <p:ext uri="{BB962C8B-B14F-4D97-AF65-F5344CB8AC3E}">
        <p14:creationId xmlns:p14="http://schemas.microsoft.com/office/powerpoint/2010/main" val="107015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900F9-3A00-4BAD-95D4-244FBA6F972D}"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45595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1200"/>
              </a:spcAft>
              <a:buFont typeface="Arial" panose="020B0604020202020204" pitchFamily="34" charset="0"/>
              <a:buChar char="•"/>
            </a:pPr>
            <a:r>
              <a:rPr lang="en-IE" sz="1400" kern="1200" dirty="0" smtClean="0">
                <a:solidFill>
                  <a:schemeClr val="tx1"/>
                </a:solidFill>
                <a:effectLst/>
                <a:latin typeface="+mn-lt"/>
                <a:ea typeface="+mn-ea"/>
                <a:cs typeface="+mn-cs"/>
              </a:rPr>
              <a:t>Good morning, thank you for your time listening to me today explaining about an E+ project I have been engaged in for the last 18 months. </a:t>
            </a:r>
          </a:p>
          <a:p>
            <a:pPr marL="171450" indent="-171450">
              <a:lnSpc>
                <a:spcPct val="150000"/>
              </a:lnSpc>
              <a:spcAft>
                <a:spcPts val="1200"/>
              </a:spcAft>
              <a:buFont typeface="Arial" panose="020B0604020202020204" pitchFamily="34" charset="0"/>
              <a:buChar char="•"/>
            </a:pPr>
            <a:r>
              <a:rPr lang="en-IE" sz="1400" kern="1200" dirty="0" smtClean="0">
                <a:solidFill>
                  <a:schemeClr val="tx1"/>
                </a:solidFill>
                <a:effectLst/>
                <a:latin typeface="+mn-lt"/>
                <a:ea typeface="+mn-ea"/>
                <a:cs typeface="+mn-cs"/>
              </a:rPr>
              <a:t>It is focussed on QA in FET and VET – VET is the key term in Europe and most closely relates to vocational and applied LC work and the FE sector. </a:t>
            </a:r>
          </a:p>
          <a:p>
            <a:pPr marL="171450" indent="-171450">
              <a:lnSpc>
                <a:spcPct val="150000"/>
              </a:lnSpc>
              <a:spcAft>
                <a:spcPts val="1200"/>
              </a:spcAft>
              <a:buFont typeface="Arial" panose="020B0604020202020204" pitchFamily="34" charset="0"/>
              <a:buChar char="•"/>
            </a:pPr>
            <a:r>
              <a:rPr lang="en-IE" sz="1400" kern="1200" dirty="0" smtClean="0">
                <a:solidFill>
                  <a:schemeClr val="tx1"/>
                </a:solidFill>
                <a:effectLst/>
                <a:latin typeface="+mn-lt"/>
                <a:ea typeface="+mn-ea"/>
                <a:cs typeface="+mn-cs"/>
              </a:rPr>
              <a:t>The specific assumption is that the vocational education is tech focussed. </a:t>
            </a:r>
          </a:p>
          <a:p>
            <a:pPr marL="171450" indent="-171450">
              <a:lnSpc>
                <a:spcPct val="150000"/>
              </a:lnSpc>
              <a:spcAft>
                <a:spcPts val="1200"/>
              </a:spcAft>
              <a:buFont typeface="Arial" panose="020B0604020202020204" pitchFamily="34" charset="0"/>
              <a:buChar char="•"/>
            </a:pPr>
            <a:r>
              <a:rPr lang="en-IE" sz="1400" kern="1200" dirty="0" smtClean="0">
                <a:solidFill>
                  <a:schemeClr val="tx1"/>
                </a:solidFill>
                <a:effectLst/>
                <a:latin typeface="+mn-lt"/>
                <a:ea typeface="+mn-ea"/>
                <a:cs typeface="+mn-cs"/>
              </a:rPr>
              <a:t>However, the issue of QA is important for all educators, </a:t>
            </a:r>
          </a:p>
          <a:p>
            <a:pPr marL="171450" indent="-171450">
              <a:lnSpc>
                <a:spcPct val="150000"/>
              </a:lnSpc>
              <a:spcAft>
                <a:spcPts val="1200"/>
              </a:spcAft>
              <a:buFont typeface="Arial" panose="020B0604020202020204" pitchFamily="34" charset="0"/>
              <a:buChar char="•"/>
            </a:pPr>
            <a:r>
              <a:rPr lang="en-IE" sz="1400" kern="1200" dirty="0" smtClean="0">
                <a:solidFill>
                  <a:schemeClr val="tx1"/>
                </a:solidFill>
                <a:effectLst/>
                <a:latin typeface="+mn-lt"/>
                <a:ea typeface="+mn-ea"/>
                <a:cs typeface="+mn-cs"/>
              </a:rPr>
              <a:t>and therefore, as representatives of teachers and institute management across the school and FET sector in Ireland, I think it is appropriate that you are briefed about this work and if you are interested, given a chance to contribute to it.</a:t>
            </a:r>
          </a:p>
          <a:p>
            <a:endParaRPr lang="en-IE" dirty="0"/>
          </a:p>
        </p:txBody>
      </p:sp>
      <p:sp>
        <p:nvSpPr>
          <p:cNvPr id="4" name="Slide Number Placeholder 3"/>
          <p:cNvSpPr>
            <a:spLocks noGrp="1"/>
          </p:cNvSpPr>
          <p:nvPr>
            <p:ph type="sldNum" sz="quarter" idx="10"/>
          </p:nvPr>
        </p:nvSpPr>
        <p:spPr/>
        <p:txBody>
          <a:bodyPr/>
          <a:lstStyle/>
          <a:p>
            <a:fld id="{C5DD0E5B-7855-4FEF-8907-20F808981B77}" type="slidenum">
              <a:rPr lang="en-IE" smtClean="0"/>
              <a:pPr/>
              <a:t>2</a:t>
            </a:fld>
            <a:endParaRPr lang="en-IE"/>
          </a:p>
        </p:txBody>
      </p:sp>
    </p:spTree>
    <p:extLst>
      <p:ext uri="{BB962C8B-B14F-4D97-AF65-F5344CB8AC3E}">
        <p14:creationId xmlns:p14="http://schemas.microsoft.com/office/powerpoint/2010/main" val="223047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Starting point is EQAVET, the </a:t>
            </a:r>
            <a:r>
              <a:rPr lang="en-IE" sz="1200" kern="1200" dirty="0" err="1" smtClean="0">
                <a:solidFill>
                  <a:schemeClr val="tx1"/>
                </a:solidFill>
                <a:effectLst/>
                <a:latin typeface="+mn-lt"/>
                <a:ea typeface="+mn-ea"/>
                <a:cs typeface="+mn-cs"/>
              </a:rPr>
              <a:t>Eur</a:t>
            </a:r>
            <a:r>
              <a:rPr lang="en-IE" sz="1200" kern="1200" dirty="0" smtClean="0">
                <a:solidFill>
                  <a:schemeClr val="tx1"/>
                </a:solidFill>
                <a:effectLst/>
                <a:latin typeface="+mn-lt"/>
                <a:ea typeface="+mn-ea"/>
                <a:cs typeface="+mn-cs"/>
              </a:rPr>
              <a:t> QA framework that legally underpins QA across all of </a:t>
            </a:r>
            <a:r>
              <a:rPr lang="en-IE" sz="1200" kern="1200" dirty="0" smtClean="0">
                <a:solidFill>
                  <a:schemeClr val="tx1"/>
                </a:solidFill>
                <a:effectLst/>
                <a:latin typeface="+mn-lt"/>
                <a:ea typeface="+mn-ea"/>
                <a:cs typeface="+mn-cs"/>
              </a:rPr>
              <a:t>Europe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Distinguish between VET and FET</a:t>
            </a:r>
            <a:r>
              <a:rPr lang="en-GB" sz="1200" kern="1200" baseline="0" dirty="0" smtClean="0">
                <a:solidFill>
                  <a:schemeClr val="tx1"/>
                </a:solidFill>
                <a:effectLst/>
                <a:latin typeface="+mn-lt"/>
                <a:ea typeface="+mn-ea"/>
                <a:cs typeface="+mn-cs"/>
              </a:rPr>
              <a:t> as well as recognise the overlaps, from Irish context</a:t>
            </a: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RATIONALE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Video…</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C5DD0E5B-7855-4FEF-8907-20F808981B77}" type="slidenum">
              <a:rPr lang="en-IE" smtClean="0"/>
              <a:pPr/>
              <a:t>3</a:t>
            </a:fld>
            <a:endParaRPr lang="en-IE"/>
          </a:p>
        </p:txBody>
      </p:sp>
    </p:spTree>
    <p:extLst>
      <p:ext uri="{BB962C8B-B14F-4D97-AF65-F5344CB8AC3E}">
        <p14:creationId xmlns:p14="http://schemas.microsoft.com/office/powerpoint/2010/main" val="31409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 these</a:t>
            </a:r>
            <a:r>
              <a:rPr lang="en-GB" baseline="0" dirty="0" smtClean="0"/>
              <a:t> the measures taken routinely in your school/college?</a:t>
            </a:r>
          </a:p>
          <a:p>
            <a:endParaRPr lang="en-GB" baseline="0" dirty="0" smtClean="0"/>
          </a:p>
          <a:p>
            <a:r>
              <a:rPr lang="en-GB" baseline="0" dirty="0" smtClean="0"/>
              <a:t>How closely do you monitor the activities of students after they leave?</a:t>
            </a:r>
          </a:p>
          <a:p>
            <a:endParaRPr lang="en-GB" baseline="0" dirty="0" smtClean="0"/>
          </a:p>
          <a:p>
            <a:r>
              <a:rPr lang="en-GB" baseline="0" dirty="0" smtClean="0"/>
              <a:t>Would this influence how you manage your  programmes?</a:t>
            </a:r>
            <a:endParaRPr lang="en-IE" dirty="0"/>
          </a:p>
        </p:txBody>
      </p:sp>
      <p:sp>
        <p:nvSpPr>
          <p:cNvPr id="4" name="Slide Number Placeholder 3"/>
          <p:cNvSpPr>
            <a:spLocks noGrp="1"/>
          </p:cNvSpPr>
          <p:nvPr>
            <p:ph type="sldNum" sz="quarter" idx="10"/>
          </p:nvPr>
        </p:nvSpPr>
        <p:spPr/>
        <p:txBody>
          <a:bodyPr/>
          <a:lstStyle/>
          <a:p>
            <a:fld id="{C5DD0E5B-7855-4FEF-8907-20F808981B77}" type="slidenum">
              <a:rPr lang="en-IE" smtClean="0"/>
              <a:pPr/>
              <a:t>4</a:t>
            </a:fld>
            <a:endParaRPr lang="en-IE"/>
          </a:p>
        </p:txBody>
      </p:sp>
    </p:spTree>
    <p:extLst>
      <p:ext uri="{BB962C8B-B14F-4D97-AF65-F5344CB8AC3E}">
        <p14:creationId xmlns:p14="http://schemas.microsoft.com/office/powerpoint/2010/main" val="255896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EQAVET can help</a:t>
            </a:r>
            <a:r>
              <a:rPr lang="en-GB" baseline="0" dirty="0" smtClean="0"/>
              <a:t> to make key decisions:</a:t>
            </a:r>
          </a:p>
          <a:p>
            <a:endParaRPr lang="en-GB" baseline="0" dirty="0" smtClean="0"/>
          </a:p>
          <a:p>
            <a:r>
              <a:rPr lang="en-GB" baseline="0" dirty="0" smtClean="0"/>
              <a:t>Consider all stakeholder, not just the student</a:t>
            </a:r>
          </a:p>
          <a:p>
            <a:r>
              <a:rPr lang="en-GB" baseline="0" dirty="0" smtClean="0"/>
              <a:t>Data protection</a:t>
            </a:r>
          </a:p>
          <a:p>
            <a:r>
              <a:rPr lang="en-GB" baseline="0" dirty="0" smtClean="0"/>
              <a:t>Goals that suit students, and the mission and values of the institution</a:t>
            </a:r>
          </a:p>
          <a:p>
            <a:r>
              <a:rPr lang="en-GB" baseline="0" dirty="0" smtClean="0"/>
              <a:t>Then, what indicators to measure success and quality?</a:t>
            </a:r>
          </a:p>
          <a:p>
            <a:r>
              <a:rPr lang="en-GB" baseline="0" dirty="0" smtClean="0"/>
              <a:t>How will this be documented?</a:t>
            </a:r>
          </a:p>
          <a:p>
            <a:r>
              <a:rPr lang="en-GB" baseline="0" dirty="0" smtClean="0"/>
              <a:t>What data and what schedule of data collection?</a:t>
            </a:r>
          </a:p>
          <a:p>
            <a:r>
              <a:rPr lang="en-GB" baseline="0" dirty="0" smtClean="0"/>
              <a:t>Who analyses it? What comparison should be made?</a:t>
            </a:r>
          </a:p>
          <a:p>
            <a:r>
              <a:rPr lang="en-GB" baseline="0" dirty="0" smtClean="0"/>
              <a:t>Bringing together the outcomes and the objectives – what is the final picture, can it lead to renewal and improvement?</a:t>
            </a:r>
          </a:p>
          <a:p>
            <a:r>
              <a:rPr lang="en-GB" baseline="0" dirty="0" smtClean="0"/>
              <a:t>What next – is there a step-up that can be aspired to?</a:t>
            </a:r>
          </a:p>
          <a:p>
            <a:r>
              <a:rPr lang="en-GB" baseline="0" dirty="0" smtClean="0"/>
              <a:t>Remember this is the key focus – the quality cycle</a:t>
            </a:r>
          </a:p>
          <a:p>
            <a:endParaRPr lang="en-GB" baseline="0" dirty="0" smtClean="0"/>
          </a:p>
          <a:p>
            <a:endParaRPr lang="en-GB" baseline="0" dirty="0" smtClean="0"/>
          </a:p>
          <a:p>
            <a:endParaRPr lang="en-GB" baseline="0" dirty="0" smtClean="0"/>
          </a:p>
          <a:p>
            <a:endParaRPr lang="en-IE" dirty="0"/>
          </a:p>
        </p:txBody>
      </p:sp>
      <p:sp>
        <p:nvSpPr>
          <p:cNvPr id="4" name="Slide Number Placeholder 3"/>
          <p:cNvSpPr>
            <a:spLocks noGrp="1"/>
          </p:cNvSpPr>
          <p:nvPr>
            <p:ph type="sldNum" sz="quarter" idx="10"/>
          </p:nvPr>
        </p:nvSpPr>
        <p:spPr/>
        <p:txBody>
          <a:bodyPr/>
          <a:lstStyle/>
          <a:p>
            <a:fld id="{C5DD0E5B-7855-4FEF-8907-20F808981B77}" type="slidenum">
              <a:rPr lang="en-IE" smtClean="0"/>
              <a:pPr/>
              <a:t>5</a:t>
            </a:fld>
            <a:endParaRPr lang="en-IE"/>
          </a:p>
        </p:txBody>
      </p:sp>
    </p:spTree>
    <p:extLst>
      <p:ext uri="{BB962C8B-B14F-4D97-AF65-F5344CB8AC3E}">
        <p14:creationId xmlns:p14="http://schemas.microsoft.com/office/powerpoint/2010/main" val="316151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effectLst/>
              </a:rPr>
              <a:t>The principle of the quality cycle is easy to understand, because it applies instinctively in everyday life. However, it is the systematic, continuous and regular use of the cycle that makes the difference when establishing a quality framework</a:t>
            </a:r>
            <a:endParaRPr lang="en-IE" dirty="0"/>
          </a:p>
        </p:txBody>
      </p:sp>
      <p:sp>
        <p:nvSpPr>
          <p:cNvPr id="4" name="Slide Number Placeholder 3"/>
          <p:cNvSpPr>
            <a:spLocks noGrp="1"/>
          </p:cNvSpPr>
          <p:nvPr>
            <p:ph type="sldNum" sz="quarter" idx="10"/>
          </p:nvPr>
        </p:nvSpPr>
        <p:spPr/>
        <p:txBody>
          <a:bodyPr/>
          <a:lstStyle/>
          <a:p>
            <a:fld id="{C5DD0E5B-7855-4FEF-8907-20F808981B77}" type="slidenum">
              <a:rPr lang="en-IE" smtClean="0"/>
              <a:pPr/>
              <a:t>6</a:t>
            </a:fld>
            <a:endParaRPr lang="en-IE"/>
          </a:p>
        </p:txBody>
      </p:sp>
    </p:spTree>
    <p:extLst>
      <p:ext uri="{BB962C8B-B14F-4D97-AF65-F5344CB8AC3E}">
        <p14:creationId xmlns:p14="http://schemas.microsoft.com/office/powerpoint/2010/main" val="205373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200000"/>
              </a:lnSpc>
              <a:buFont typeface="Arial" panose="020B0604020202020204" pitchFamily="34" charset="0"/>
              <a:buChar char="•"/>
            </a:pPr>
            <a:r>
              <a:rPr lang="en-IE" sz="1400" kern="1200" dirty="0" smtClean="0">
                <a:solidFill>
                  <a:schemeClr val="tx1"/>
                </a:solidFill>
                <a:effectLst/>
                <a:latin typeface="+mn-lt"/>
                <a:ea typeface="+mn-ea"/>
                <a:cs typeface="+mn-cs"/>
              </a:rPr>
              <a:t>mission statement and quality policy of the VET institution;</a:t>
            </a:r>
          </a:p>
          <a:p>
            <a:pPr marL="171450" indent="-171450">
              <a:lnSpc>
                <a:spcPct val="200000"/>
              </a:lnSpc>
              <a:buFont typeface="Arial" panose="020B0604020202020204" pitchFamily="34" charset="0"/>
              <a:buChar char="•"/>
            </a:pPr>
            <a:r>
              <a:rPr lang="en-IE" sz="1400" kern="1200" dirty="0" smtClean="0">
                <a:solidFill>
                  <a:schemeClr val="tx1"/>
                </a:solidFill>
                <a:effectLst/>
                <a:latin typeface="+mn-lt"/>
                <a:ea typeface="+mn-ea"/>
                <a:cs typeface="+mn-cs"/>
              </a:rPr>
              <a:t>descriptions of the main processes and definitions of related (personal) responsibilities;</a:t>
            </a:r>
          </a:p>
          <a:p>
            <a:pPr marL="171450" indent="-171450">
              <a:lnSpc>
                <a:spcPct val="200000"/>
              </a:lnSpc>
              <a:buFont typeface="Arial" panose="020B0604020202020204" pitchFamily="34" charset="0"/>
              <a:buChar char="•"/>
            </a:pPr>
            <a:r>
              <a:rPr lang="en-IE" sz="1400" kern="1200" dirty="0" smtClean="0">
                <a:solidFill>
                  <a:schemeClr val="tx1"/>
                </a:solidFill>
                <a:effectLst/>
                <a:latin typeface="+mn-lt"/>
                <a:ea typeface="+mn-ea"/>
                <a:cs typeface="+mn-cs"/>
              </a:rPr>
              <a:t>tools and instruments used for assessment and evaluation;</a:t>
            </a:r>
          </a:p>
          <a:p>
            <a:pPr marL="171450" indent="-171450">
              <a:lnSpc>
                <a:spcPct val="200000"/>
              </a:lnSpc>
              <a:buFont typeface="Arial" panose="020B0604020202020204" pitchFamily="34" charset="0"/>
              <a:buChar char="•"/>
            </a:pPr>
            <a:r>
              <a:rPr lang="en-IE" sz="1400" kern="1200" dirty="0" smtClean="0">
                <a:solidFill>
                  <a:schemeClr val="tx1"/>
                </a:solidFill>
                <a:effectLst/>
                <a:latin typeface="+mn-lt"/>
                <a:ea typeface="+mn-ea"/>
                <a:cs typeface="+mn-cs"/>
              </a:rPr>
              <a:t>records of assessments and evaluations undertaken;</a:t>
            </a:r>
          </a:p>
          <a:p>
            <a:pPr marL="171450" indent="-171450">
              <a:lnSpc>
                <a:spcPct val="200000"/>
              </a:lnSpc>
              <a:buFont typeface="Arial" panose="020B0604020202020204" pitchFamily="34" charset="0"/>
              <a:buChar char="•"/>
            </a:pPr>
            <a:r>
              <a:rPr lang="en-IE" sz="1400" kern="1200" dirty="0" smtClean="0">
                <a:solidFill>
                  <a:schemeClr val="tx1"/>
                </a:solidFill>
                <a:effectLst/>
                <a:latin typeface="+mn-lt"/>
                <a:ea typeface="+mn-ea"/>
                <a:cs typeface="+mn-cs"/>
              </a:rPr>
              <a:t>records of all suggestions, complaints and subsequent investigations made;</a:t>
            </a:r>
          </a:p>
          <a:p>
            <a:pPr marL="171450" indent="-171450">
              <a:lnSpc>
                <a:spcPct val="200000"/>
              </a:lnSpc>
              <a:buFont typeface="Arial" panose="020B0604020202020204" pitchFamily="34" charset="0"/>
              <a:buChar char="•"/>
            </a:pPr>
            <a:r>
              <a:rPr lang="en-IE" sz="1400" kern="1200" dirty="0" smtClean="0">
                <a:solidFill>
                  <a:schemeClr val="tx1"/>
                </a:solidFill>
                <a:effectLst/>
                <a:latin typeface="+mn-lt"/>
                <a:ea typeface="+mn-ea"/>
                <a:cs typeface="+mn-cs"/>
              </a:rPr>
              <a:t>minutes and results of discussions to improve quality of organisational processes and programme and service delivery;</a:t>
            </a:r>
          </a:p>
          <a:p>
            <a:endParaRPr lang="en-IE" dirty="0"/>
          </a:p>
        </p:txBody>
      </p:sp>
      <p:sp>
        <p:nvSpPr>
          <p:cNvPr id="4" name="Slide Number Placeholder 3"/>
          <p:cNvSpPr>
            <a:spLocks noGrp="1"/>
          </p:cNvSpPr>
          <p:nvPr>
            <p:ph type="sldNum" sz="quarter" idx="10"/>
          </p:nvPr>
        </p:nvSpPr>
        <p:spPr/>
        <p:txBody>
          <a:bodyPr/>
          <a:lstStyle/>
          <a:p>
            <a:fld id="{C5DD0E5B-7855-4FEF-8907-20F808981B77}" type="slidenum">
              <a:rPr lang="en-IE" smtClean="0"/>
              <a:pPr/>
              <a:t>7</a:t>
            </a:fld>
            <a:endParaRPr lang="en-IE"/>
          </a:p>
        </p:txBody>
      </p:sp>
    </p:spTree>
    <p:extLst>
      <p:ext uri="{BB962C8B-B14F-4D97-AF65-F5344CB8AC3E}">
        <p14:creationId xmlns:p14="http://schemas.microsoft.com/office/powerpoint/2010/main" val="347604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IE" sz="1400" b="0" i="0" kern="1200" dirty="0" smtClean="0">
                <a:solidFill>
                  <a:schemeClr val="tx1"/>
                </a:solidFill>
                <a:effectLst/>
                <a:latin typeface="+mn-lt"/>
                <a:ea typeface="+mn-ea"/>
                <a:cs typeface="+mn-cs"/>
              </a:rPr>
              <a:t>Learning outcome</a:t>
            </a:r>
          </a:p>
          <a:p>
            <a:pPr>
              <a:lnSpc>
                <a:spcPct val="200000"/>
              </a:lnSpc>
            </a:pPr>
            <a:r>
              <a:rPr lang="en-IE" sz="1400" b="0" i="0" kern="1200" dirty="0" smtClean="0">
                <a:solidFill>
                  <a:schemeClr val="tx1"/>
                </a:solidFill>
                <a:effectLst/>
                <a:latin typeface="+mn-lt"/>
                <a:ea typeface="+mn-ea"/>
                <a:cs typeface="+mn-cs"/>
              </a:rPr>
              <a:t>IQAM course enables the candidates to lead and manage all aspects of the quality assurance process of their organisation. </a:t>
            </a:r>
          </a:p>
          <a:p>
            <a:pPr>
              <a:lnSpc>
                <a:spcPct val="200000"/>
              </a:lnSpc>
            </a:pPr>
            <a:r>
              <a:rPr lang="en-IE" sz="1400" b="0" i="0" kern="1200" dirty="0" smtClean="0">
                <a:solidFill>
                  <a:schemeClr val="tx1"/>
                </a:solidFill>
                <a:effectLst/>
                <a:latin typeface="+mn-lt"/>
                <a:ea typeface="+mn-ea"/>
                <a:cs typeface="+mn-cs"/>
              </a:rPr>
              <a:t>The participants will be able to lead the quality team and to manage planning, building and running quality management system of the VET institute. </a:t>
            </a:r>
          </a:p>
          <a:p>
            <a:pPr>
              <a:lnSpc>
                <a:spcPct val="200000"/>
              </a:lnSpc>
            </a:pPr>
            <a:r>
              <a:rPr lang="en-IE" sz="1400" b="0" i="0" kern="1200" dirty="0" smtClean="0">
                <a:solidFill>
                  <a:schemeClr val="tx1"/>
                </a:solidFill>
                <a:effectLst/>
                <a:latin typeface="+mn-lt"/>
                <a:ea typeface="+mn-ea"/>
                <a:cs typeface="+mn-cs"/>
              </a:rPr>
              <a:t>They will be able to apply methods and tools to collect and analyse data for measuring the quality indicator as well as for monitoring, assessing and evaluating the QA processes based on the PLAN-DO-CHECK-ACT quality cycle.</a:t>
            </a:r>
            <a:endParaRPr lang="en-IE" sz="1400" kern="1200" dirty="0" smtClean="0">
              <a:solidFill>
                <a:schemeClr val="tx1"/>
              </a:solidFill>
              <a:effectLst/>
              <a:latin typeface="+mn-lt"/>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lang="en-IE" sz="1400" kern="1200" dirty="0" smtClean="0">
                <a:solidFill>
                  <a:schemeClr val="tx1"/>
                </a:solidFill>
                <a:effectLst/>
                <a:latin typeface="+mn-lt"/>
                <a:ea typeface="+mn-ea"/>
                <a:cs typeface="+mn-cs"/>
              </a:rPr>
              <a:t>Ask to volunteer for course adaptation for Ireland</a:t>
            </a:r>
          </a:p>
          <a:p>
            <a:endParaRPr lang="en-IE" dirty="0"/>
          </a:p>
        </p:txBody>
      </p:sp>
      <p:sp>
        <p:nvSpPr>
          <p:cNvPr id="4" name="Slide Number Placeholder 3"/>
          <p:cNvSpPr>
            <a:spLocks noGrp="1"/>
          </p:cNvSpPr>
          <p:nvPr>
            <p:ph type="sldNum" sz="quarter" idx="10"/>
          </p:nvPr>
        </p:nvSpPr>
        <p:spPr/>
        <p:txBody>
          <a:bodyPr/>
          <a:lstStyle/>
          <a:p>
            <a:fld id="{C5DD0E5B-7855-4FEF-8907-20F808981B77}" type="slidenum">
              <a:rPr lang="en-IE" smtClean="0"/>
              <a:pPr/>
              <a:t>8</a:t>
            </a:fld>
            <a:endParaRPr lang="en-IE"/>
          </a:p>
        </p:txBody>
      </p:sp>
    </p:spTree>
    <p:extLst>
      <p:ext uri="{BB962C8B-B14F-4D97-AF65-F5344CB8AC3E}">
        <p14:creationId xmlns:p14="http://schemas.microsoft.com/office/powerpoint/2010/main" val="44355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D42703-8BBF-48DB-8696-70C6EE20C3F9}" type="datetimeFigureOut">
              <a:rPr lang="en-GB" smtClean="0">
                <a:solidFill>
                  <a:prstClr val="black">
                    <a:tint val="75000"/>
                  </a:prstClr>
                </a:solidFill>
              </a:rPr>
              <a:pPr/>
              <a:t>02/05/2017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152C7AE-F6CF-4D75-8852-EC422E9AFA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22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1124744"/>
          </a:xfrm>
          <a:prstGeom prst="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1"/>
          <p:cNvSpPr>
            <a:spLocks noGrp="1"/>
          </p:cNvSpPr>
          <p:nvPr>
            <p:ph type="title"/>
          </p:nvPr>
        </p:nvSpPr>
        <p:spPr>
          <a:xfrm>
            <a:off x="471457" y="0"/>
            <a:ext cx="8229600" cy="1143000"/>
          </a:xfrm>
        </p:spPr>
        <p:txBody>
          <a:bodyPr/>
          <a:lstStyle>
            <a:lvl1pPr algn="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71457" y="15548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B4D42703-8BBF-48DB-8696-70C6EE20C3F9}" type="datetimeFigureOut">
              <a:rPr lang="en-GB" smtClean="0">
                <a:solidFill>
                  <a:prstClr val="black">
                    <a:tint val="75000"/>
                  </a:prstClr>
                </a:solidFill>
              </a:rPr>
              <a:pPr/>
              <a:t>02/05/2017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152C7AE-F6CF-4D75-8852-EC422E9AFAFE}"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0899" y="5805265"/>
            <a:ext cx="1638429" cy="936104"/>
          </a:xfrm>
          <a:prstGeom prst="rect">
            <a:avLst/>
          </a:prstGeom>
        </p:spPr>
      </p:pic>
      <p:pic>
        <p:nvPicPr>
          <p:cNvPr id="10" name="Picture 9" descr="ICSSKILLSdualsplashlogo.gif"/>
          <p:cNvPicPr>
            <a:picLocks noChangeAspect="1"/>
          </p:cNvPicPr>
          <p:nvPr userDrawn="1"/>
        </p:nvPicPr>
        <p:blipFill>
          <a:blip r:embed="rId3" cstate="print"/>
          <a:stretch>
            <a:fillRect/>
          </a:stretch>
        </p:blipFill>
        <p:spPr>
          <a:xfrm>
            <a:off x="0" y="196881"/>
            <a:ext cx="2053349" cy="730982"/>
          </a:xfrm>
          <a:prstGeom prst="rect">
            <a:avLst/>
          </a:prstGeom>
        </p:spPr>
      </p:pic>
      <p:pic>
        <p:nvPicPr>
          <p:cNvPr id="11" name="oq_medium_print.jpg"/>
          <p:cNvPicPr>
            <a:picLocks noChangeAspect="1"/>
          </p:cNvPicPr>
          <p:nvPr userDrawn="1"/>
        </p:nvPicPr>
        <p:blipFill>
          <a:blip r:embed="rId4">
            <a:extLst/>
          </a:blip>
          <a:stretch>
            <a:fillRect/>
          </a:stretch>
        </p:blipFill>
        <p:spPr>
          <a:xfrm>
            <a:off x="32956" y="5445224"/>
            <a:ext cx="1307578" cy="1412776"/>
          </a:xfrm>
          <a:prstGeom prst="rect">
            <a:avLst/>
          </a:prstGeom>
        </p:spPr>
      </p:pic>
    </p:spTree>
    <p:extLst>
      <p:ext uri="{BB962C8B-B14F-4D97-AF65-F5344CB8AC3E}">
        <p14:creationId xmlns:p14="http://schemas.microsoft.com/office/powerpoint/2010/main" val="22389862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42703-8BBF-48DB-8696-70C6EE20C3F9}" type="datetimeFigureOut">
              <a:rPr lang="en-GB" smtClean="0">
                <a:solidFill>
                  <a:prstClr val="black">
                    <a:tint val="75000"/>
                  </a:prstClr>
                </a:solidFill>
              </a:rPr>
              <a:pPr/>
              <a:t>02/05/2017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2C7AE-F6CF-4D75-8852-EC422E9AFA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610359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42703-8BBF-48DB-8696-70C6EE20C3F9}" type="datetimeFigureOut">
              <a:rPr lang="en-GB" smtClean="0">
                <a:solidFill>
                  <a:prstClr val="black">
                    <a:tint val="75000"/>
                  </a:prstClr>
                </a:solidFill>
              </a:rPr>
              <a:pPr/>
              <a:t>02/05/2017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2C7AE-F6CF-4D75-8852-EC422E9AFA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329016"/>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2HtvLbmw00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oo.gl/CH6St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penqass.itstudy.hu/en/IQAM" TargetMode="External"/><Relationship Id="rId4" Type="http://schemas.openxmlformats.org/officeDocument/2006/relationships/hyperlink" Target="http://eqos.itstudy.h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78" y="-19050"/>
            <a:ext cx="9144000" cy="6858000"/>
          </a:xfrm>
          <a:prstGeom prst="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 name="Subtitle 2"/>
          <p:cNvSpPr>
            <a:spLocks noGrp="1"/>
          </p:cNvSpPr>
          <p:nvPr>
            <p:ph type="subTitle" idx="1"/>
          </p:nvPr>
        </p:nvSpPr>
        <p:spPr>
          <a:xfrm>
            <a:off x="467544" y="4488242"/>
            <a:ext cx="7848872" cy="1100998"/>
          </a:xfrm>
        </p:spPr>
        <p:txBody>
          <a:bodyPr>
            <a:normAutofit/>
          </a:bodyPr>
          <a:lstStyle/>
          <a:p>
            <a:r>
              <a:rPr lang="en-IE" sz="4000" smtClean="0">
                <a:solidFill>
                  <a:schemeClr val="bg1"/>
                </a:solidFill>
              </a:rPr>
              <a:t>Mary Cleary</a:t>
            </a:r>
            <a:endParaRPr lang="en-GB" sz="5400" dirty="0" smtClean="0">
              <a:solidFill>
                <a:schemeClr val="bg1"/>
              </a:solidFill>
            </a:endParaRPr>
          </a:p>
          <a:p>
            <a:r>
              <a:rPr lang="en-GB" sz="1500" dirty="0" smtClean="0">
                <a:solidFill>
                  <a:schemeClr val="bg1"/>
                </a:solidFill>
              </a:rPr>
              <a:t>29</a:t>
            </a:r>
            <a:r>
              <a:rPr lang="en-GB" sz="1500" baseline="30000" dirty="0" smtClean="0">
                <a:solidFill>
                  <a:schemeClr val="bg1"/>
                </a:solidFill>
              </a:rPr>
              <a:t>th</a:t>
            </a:r>
            <a:r>
              <a:rPr lang="en-GB" sz="1500" dirty="0" smtClean="0">
                <a:solidFill>
                  <a:schemeClr val="bg1"/>
                </a:solidFill>
              </a:rPr>
              <a:t> March, 2017</a:t>
            </a:r>
            <a:endParaRPr lang="en-GB" sz="1500" dirty="0">
              <a:solidFill>
                <a:schemeClr val="bg1"/>
              </a:solidFill>
            </a:endParaRPr>
          </a:p>
        </p:txBody>
      </p:sp>
      <p:sp>
        <p:nvSpPr>
          <p:cNvPr id="6" name="Subtitle 2"/>
          <p:cNvSpPr txBox="1">
            <a:spLocks/>
          </p:cNvSpPr>
          <p:nvPr/>
        </p:nvSpPr>
        <p:spPr>
          <a:xfrm>
            <a:off x="1519469" y="764704"/>
            <a:ext cx="6400800" cy="38884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IE" sz="6000" b="1" i="1" dirty="0">
                <a:solidFill>
                  <a:schemeClr val="bg1"/>
                </a:solidFill>
              </a:rPr>
              <a:t>Consultation with VET stakeholders  </a:t>
            </a:r>
            <a:endParaRPr lang="en-IE" sz="6000" dirty="0">
              <a:solidFill>
                <a:schemeClr val="bg1"/>
              </a:solidFill>
            </a:endParaRPr>
          </a:p>
          <a:p>
            <a:r>
              <a:rPr lang="en-IE" sz="6000" b="1" i="1" dirty="0">
                <a:solidFill>
                  <a:schemeClr val="bg1"/>
                </a:solidFill>
              </a:rPr>
              <a:t> </a:t>
            </a:r>
            <a:r>
              <a:rPr lang="en-IE" sz="6000" b="1" i="1" dirty="0" err="1">
                <a:solidFill>
                  <a:schemeClr val="bg1"/>
                </a:solidFill>
              </a:rPr>
              <a:t>OpenQAsS</a:t>
            </a:r>
            <a:r>
              <a:rPr lang="en-IE" sz="6000" b="1" i="1" dirty="0"/>
              <a:t>	</a:t>
            </a:r>
            <a:endParaRPr lang="en-GB" sz="2800" b="1" dirty="0">
              <a:solidFill>
                <a:prstClr val="white"/>
              </a:solidFill>
            </a:endParaRPr>
          </a:p>
        </p:txBody>
      </p:sp>
      <p:pic>
        <p:nvPicPr>
          <p:cNvPr id="7" name="Picture 6" descr="ICSSKILLSdualsplashlogo.gif"/>
          <p:cNvPicPr>
            <a:picLocks noChangeAspect="1"/>
          </p:cNvPicPr>
          <p:nvPr/>
        </p:nvPicPr>
        <p:blipFill>
          <a:blip r:embed="rId3" cstate="print"/>
          <a:stretch>
            <a:fillRect/>
          </a:stretch>
        </p:blipFill>
        <p:spPr>
          <a:xfrm>
            <a:off x="611560" y="5436890"/>
            <a:ext cx="2831816" cy="1008112"/>
          </a:xfrm>
          <a:prstGeom prst="rect">
            <a:avLst/>
          </a:prstGeom>
        </p:spPr>
      </p:pic>
      <p:pic>
        <p:nvPicPr>
          <p:cNvPr id="1026" name="Picture 2" descr="http://openqass.itstudy.hu/sites/all/themes/openqass/images/open_quass_logo_fro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5540896"/>
            <a:ext cx="3076575" cy="8001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81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Quality Assurance in VET</a:t>
            </a:r>
            <a:endParaRPr lang="en-IE" dirty="0"/>
          </a:p>
        </p:txBody>
      </p:sp>
      <p:sp>
        <p:nvSpPr>
          <p:cNvPr id="3" name="Content Placeholder 2"/>
          <p:cNvSpPr>
            <a:spLocks noGrp="1"/>
          </p:cNvSpPr>
          <p:nvPr>
            <p:ph idx="1"/>
          </p:nvPr>
        </p:nvSpPr>
        <p:spPr/>
        <p:txBody>
          <a:bodyPr>
            <a:normAutofit lnSpcReduction="10000"/>
          </a:bodyPr>
          <a:lstStyle/>
          <a:p>
            <a:r>
              <a:rPr lang="en-IE" dirty="0" smtClean="0"/>
              <a:t>Erasmus + project designed to improve the teaching and learning in schools</a:t>
            </a:r>
          </a:p>
          <a:p>
            <a:r>
              <a:rPr lang="en-IE" dirty="0" smtClean="0"/>
              <a:t>Review of available existing documents:</a:t>
            </a:r>
          </a:p>
          <a:p>
            <a:pPr lvl="1"/>
            <a:r>
              <a:rPr lang="en-IE" dirty="0" err="1" smtClean="0"/>
              <a:t>Cedefop</a:t>
            </a:r>
            <a:r>
              <a:rPr lang="en-IE" dirty="0" smtClean="0"/>
              <a:t>….</a:t>
            </a:r>
          </a:p>
          <a:p>
            <a:pPr lvl="1"/>
            <a:r>
              <a:rPr lang="en-IE" dirty="0" smtClean="0"/>
              <a:t>Qualification and Quality Ireland, other EU country QA authorities</a:t>
            </a:r>
          </a:p>
          <a:p>
            <a:pPr lvl="1"/>
            <a:r>
              <a:rPr lang="en-IE" dirty="0" smtClean="0"/>
              <a:t>ECDL Foundation Quality Assurance Procedures</a:t>
            </a:r>
          </a:p>
          <a:p>
            <a:pPr lvl="1"/>
            <a:r>
              <a:rPr lang="en-IE" dirty="0" smtClean="0"/>
              <a:t>EQAVET principles</a:t>
            </a:r>
          </a:p>
          <a:p>
            <a:pPr lvl="1"/>
            <a:r>
              <a:rPr lang="en-IE" dirty="0" smtClean="0"/>
              <a:t>Results of consultations in Italy and Hungary</a:t>
            </a:r>
            <a:endParaRPr lang="en-IE" dirty="0"/>
          </a:p>
        </p:txBody>
      </p:sp>
      <p:sp>
        <p:nvSpPr>
          <p:cNvPr id="4" name="TextBox 3"/>
          <p:cNvSpPr txBox="1"/>
          <p:nvPr/>
        </p:nvSpPr>
        <p:spPr>
          <a:xfrm>
            <a:off x="3131840" y="5907876"/>
            <a:ext cx="2016224" cy="584775"/>
          </a:xfrm>
          <a:prstGeom prst="rect">
            <a:avLst/>
          </a:prstGeom>
          <a:ln w="317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solidFill>
                  <a:srgbClr val="FF0000"/>
                </a:solidFill>
              </a:rPr>
              <a:t>Discussion</a:t>
            </a:r>
            <a:endParaRPr lang="en-IE" dirty="0">
              <a:solidFill>
                <a:srgbClr val="FF0000"/>
              </a:solidFill>
            </a:endParaRPr>
          </a:p>
        </p:txBody>
      </p:sp>
    </p:spTree>
    <p:extLst>
      <p:ext uri="{BB962C8B-B14F-4D97-AF65-F5344CB8AC3E}">
        <p14:creationId xmlns:p14="http://schemas.microsoft.com/office/powerpoint/2010/main" val="3515132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EQAVET</a:t>
            </a:r>
            <a:endParaRPr lang="en-IE" dirty="0"/>
          </a:p>
        </p:txBody>
      </p:sp>
      <p:sp>
        <p:nvSpPr>
          <p:cNvPr id="3" name="Content Placeholder 2"/>
          <p:cNvSpPr>
            <a:spLocks noGrp="1"/>
          </p:cNvSpPr>
          <p:nvPr>
            <p:ph idx="1"/>
          </p:nvPr>
        </p:nvSpPr>
        <p:spPr>
          <a:xfrm>
            <a:off x="467578" y="1147762"/>
            <a:ext cx="8421023" cy="4968552"/>
          </a:xfrm>
        </p:spPr>
        <p:txBody>
          <a:bodyPr>
            <a:noAutofit/>
          </a:bodyPr>
          <a:lstStyle/>
          <a:p>
            <a:pPr marL="0" indent="0">
              <a:buNone/>
            </a:pPr>
            <a:r>
              <a:rPr lang="en-IE" sz="2400" dirty="0"/>
              <a:t>EQAVET </a:t>
            </a:r>
            <a:r>
              <a:rPr lang="en-IE" sz="2400" dirty="0" smtClean="0"/>
              <a:t>- (Framework for European </a:t>
            </a:r>
            <a:r>
              <a:rPr lang="en-IE" sz="2400" dirty="0"/>
              <a:t>Quality Assurance in Vocational Education and Training</a:t>
            </a:r>
            <a:r>
              <a:rPr lang="en-IE" sz="2400" dirty="0" smtClean="0"/>
              <a:t>)</a:t>
            </a:r>
          </a:p>
          <a:p>
            <a:r>
              <a:rPr lang="en-IE" sz="2400" dirty="0" smtClean="0"/>
              <a:t>Respond </a:t>
            </a:r>
            <a:r>
              <a:rPr lang="en-IE" sz="2400" dirty="0"/>
              <a:t>to identified </a:t>
            </a:r>
            <a:r>
              <a:rPr lang="en-IE" sz="2400" dirty="0" smtClean="0"/>
              <a:t>demands in the sector</a:t>
            </a:r>
          </a:p>
          <a:p>
            <a:pPr lvl="1"/>
            <a:r>
              <a:rPr lang="en-IE" sz="2400" dirty="0"/>
              <a:t>I</a:t>
            </a:r>
            <a:r>
              <a:rPr lang="en-IE" sz="2400" dirty="0" smtClean="0"/>
              <a:t>ncreasing attractiveness of VET, </a:t>
            </a:r>
            <a:r>
              <a:rPr lang="en-IE" sz="2400" dirty="0" err="1" smtClean="0"/>
              <a:t>esp</a:t>
            </a:r>
            <a:r>
              <a:rPr lang="en-IE" sz="2400" dirty="0" smtClean="0"/>
              <a:t> in technology </a:t>
            </a:r>
          </a:p>
          <a:p>
            <a:pPr lvl="1"/>
            <a:r>
              <a:rPr lang="en-IE" sz="2400" dirty="0"/>
              <a:t>E</a:t>
            </a:r>
            <a:r>
              <a:rPr lang="en-IE" sz="2400" dirty="0" smtClean="0"/>
              <a:t>mbedding work-based learning &amp; labour </a:t>
            </a:r>
            <a:r>
              <a:rPr lang="en-IE" sz="2400" dirty="0"/>
              <a:t>market </a:t>
            </a:r>
            <a:r>
              <a:rPr lang="en-IE" sz="2400" dirty="0" smtClean="0"/>
              <a:t>relevance</a:t>
            </a:r>
          </a:p>
          <a:p>
            <a:pPr lvl="1"/>
            <a:r>
              <a:rPr lang="en-IE" sz="2400" dirty="0" smtClean="0"/>
              <a:t>Developing </a:t>
            </a:r>
            <a:r>
              <a:rPr lang="en-IE" sz="2400" dirty="0"/>
              <a:t>stronger career and education </a:t>
            </a:r>
            <a:r>
              <a:rPr lang="en-IE" sz="2400" dirty="0" smtClean="0"/>
              <a:t>guidance</a:t>
            </a:r>
          </a:p>
          <a:p>
            <a:pPr lvl="1"/>
            <a:r>
              <a:rPr lang="en-IE" sz="2400" dirty="0"/>
              <a:t>R</a:t>
            </a:r>
            <a:r>
              <a:rPr lang="en-IE" sz="2400" dirty="0" smtClean="0"/>
              <a:t>elevant </a:t>
            </a:r>
            <a:r>
              <a:rPr lang="en-IE" sz="2400" dirty="0"/>
              <a:t>professional </a:t>
            </a:r>
            <a:r>
              <a:rPr lang="en-IE" sz="2400" dirty="0" smtClean="0"/>
              <a:t>development for teachers </a:t>
            </a:r>
          </a:p>
          <a:p>
            <a:pPr lvl="1"/>
            <a:r>
              <a:rPr lang="en-IE" sz="2400" dirty="0" smtClean="0"/>
              <a:t>Improving </a:t>
            </a:r>
            <a:r>
              <a:rPr lang="en-IE" sz="2400" dirty="0"/>
              <a:t>recognition and transparency of VET learning outcomes between countries and across different education pathways”.  </a:t>
            </a:r>
            <a:endParaRPr lang="en-IE" sz="2400" dirty="0" smtClean="0"/>
          </a:p>
          <a:p>
            <a:pPr marL="457200" lvl="1" indent="0">
              <a:buNone/>
            </a:pPr>
            <a:r>
              <a:rPr lang="en-IE" sz="2000" dirty="0" smtClean="0"/>
              <a:t>	</a:t>
            </a:r>
            <a:r>
              <a:rPr lang="en-IE" sz="2000" b="1" dirty="0" smtClean="0">
                <a:solidFill>
                  <a:schemeClr val="tx2"/>
                </a:solidFill>
              </a:rPr>
              <a:t>EQAVET recommends </a:t>
            </a:r>
            <a:r>
              <a:rPr lang="en-IE" sz="2000" b="1" dirty="0">
                <a:solidFill>
                  <a:schemeClr val="tx2"/>
                </a:solidFill>
              </a:rPr>
              <a:t>the </a:t>
            </a:r>
            <a:r>
              <a:rPr lang="en-IE" sz="2000" b="1" dirty="0" smtClean="0">
                <a:solidFill>
                  <a:schemeClr val="tx2"/>
                </a:solidFill>
              </a:rPr>
              <a:t>nurturing of </a:t>
            </a:r>
            <a:r>
              <a:rPr lang="en-IE" sz="2000" b="1" dirty="0">
                <a:solidFill>
                  <a:schemeClr val="tx2"/>
                </a:solidFill>
              </a:rPr>
              <a:t>a quality </a:t>
            </a:r>
            <a:r>
              <a:rPr lang="en-IE" sz="2000" b="1" dirty="0" smtClean="0">
                <a:solidFill>
                  <a:schemeClr val="tx2"/>
                </a:solidFill>
              </a:rPr>
              <a:t>culture</a:t>
            </a:r>
          </a:p>
          <a:p>
            <a:pPr marL="457200" lvl="1" indent="0" algn="ctr">
              <a:buNone/>
            </a:pPr>
            <a:r>
              <a:rPr lang="en-IE" sz="2000" u="sng" dirty="0" smtClean="0">
                <a:hlinkClick r:id="rId3"/>
              </a:rPr>
              <a:t>https</a:t>
            </a:r>
            <a:r>
              <a:rPr lang="en-IE" sz="2000" u="sng" dirty="0">
                <a:hlinkClick r:id="rId3"/>
              </a:rPr>
              <a:t>://youtu.be/2HtvLbmw00M</a:t>
            </a:r>
            <a:endParaRPr lang="en-IE" sz="2000" b="1" dirty="0">
              <a:solidFill>
                <a:schemeClr val="tx2"/>
              </a:solidFill>
            </a:endParaRPr>
          </a:p>
        </p:txBody>
      </p:sp>
      <p:sp>
        <p:nvSpPr>
          <p:cNvPr id="4" name="TextBox 3"/>
          <p:cNvSpPr txBox="1"/>
          <p:nvPr/>
        </p:nvSpPr>
        <p:spPr>
          <a:xfrm>
            <a:off x="3203848" y="6116314"/>
            <a:ext cx="2016224" cy="584775"/>
          </a:xfrm>
          <a:prstGeom prst="rect">
            <a:avLst/>
          </a:prstGeom>
          <a:ln w="317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solidFill>
                  <a:srgbClr val="FF0000"/>
                </a:solidFill>
              </a:rPr>
              <a:t>Discussion</a:t>
            </a:r>
            <a:endParaRPr lang="en-IE" dirty="0">
              <a:solidFill>
                <a:srgbClr val="FF0000"/>
              </a:solidFill>
            </a:endParaRPr>
          </a:p>
        </p:txBody>
      </p:sp>
    </p:spTree>
    <p:extLst>
      <p:ext uri="{BB962C8B-B14F-4D97-AF65-F5344CB8AC3E}">
        <p14:creationId xmlns:p14="http://schemas.microsoft.com/office/powerpoint/2010/main" val="332425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EQAVET Indicators</a:t>
            </a:r>
            <a:endParaRPr lang="en-IE" dirty="0"/>
          </a:p>
        </p:txBody>
      </p:sp>
      <p:sp>
        <p:nvSpPr>
          <p:cNvPr id="3" name="Content Placeholder 2"/>
          <p:cNvSpPr>
            <a:spLocks noGrp="1"/>
          </p:cNvSpPr>
          <p:nvPr>
            <p:ph idx="1"/>
          </p:nvPr>
        </p:nvSpPr>
        <p:spPr/>
        <p:txBody>
          <a:bodyPr>
            <a:normAutofit fontScale="77500" lnSpcReduction="20000"/>
          </a:bodyPr>
          <a:lstStyle/>
          <a:p>
            <a:pPr marL="0" indent="0">
              <a:buNone/>
            </a:pPr>
            <a:r>
              <a:rPr lang="en-IE" dirty="0" smtClean="0"/>
              <a:t>1</a:t>
            </a:r>
            <a:r>
              <a:rPr lang="en-IE" dirty="0"/>
              <a:t>. Relevance of quality assurance systems for VET providers</a:t>
            </a:r>
          </a:p>
          <a:p>
            <a:pPr marL="0" indent="0">
              <a:buNone/>
            </a:pPr>
            <a:r>
              <a:rPr lang="en-IE" dirty="0" smtClean="0"/>
              <a:t>2</a:t>
            </a:r>
            <a:r>
              <a:rPr lang="en-IE" dirty="0"/>
              <a:t>. Investment in training of teachers and trainers</a:t>
            </a:r>
          </a:p>
          <a:p>
            <a:pPr marL="0" indent="0">
              <a:buNone/>
            </a:pPr>
            <a:r>
              <a:rPr lang="en-IE" dirty="0" smtClean="0"/>
              <a:t>3</a:t>
            </a:r>
            <a:r>
              <a:rPr lang="en-IE" dirty="0"/>
              <a:t>. Participation rate in VET programmes</a:t>
            </a:r>
          </a:p>
          <a:p>
            <a:pPr marL="0" indent="0">
              <a:buNone/>
            </a:pPr>
            <a:r>
              <a:rPr lang="en-IE" dirty="0" smtClean="0"/>
              <a:t>4</a:t>
            </a:r>
            <a:r>
              <a:rPr lang="en-IE" dirty="0"/>
              <a:t>. Completion rate in VET programmes</a:t>
            </a:r>
          </a:p>
          <a:p>
            <a:pPr marL="0" indent="0">
              <a:buNone/>
            </a:pPr>
            <a:r>
              <a:rPr lang="en-IE" dirty="0" smtClean="0"/>
              <a:t>5</a:t>
            </a:r>
            <a:r>
              <a:rPr lang="en-IE" dirty="0"/>
              <a:t>. Placement rate in VET programmes</a:t>
            </a:r>
          </a:p>
          <a:p>
            <a:pPr marL="0" indent="0">
              <a:buNone/>
            </a:pPr>
            <a:r>
              <a:rPr lang="en-IE" dirty="0" smtClean="0"/>
              <a:t>6</a:t>
            </a:r>
            <a:r>
              <a:rPr lang="en-IE" dirty="0"/>
              <a:t>. Utilisation of acquired skills at the workplace</a:t>
            </a:r>
          </a:p>
          <a:p>
            <a:pPr marL="0" indent="0">
              <a:buNone/>
            </a:pPr>
            <a:r>
              <a:rPr lang="en-IE" dirty="0" smtClean="0"/>
              <a:t>7</a:t>
            </a:r>
            <a:r>
              <a:rPr lang="en-IE" dirty="0"/>
              <a:t>. Unemployment rate</a:t>
            </a:r>
          </a:p>
          <a:p>
            <a:pPr marL="0" indent="0">
              <a:buNone/>
            </a:pPr>
            <a:r>
              <a:rPr lang="en-IE" dirty="0" smtClean="0"/>
              <a:t>8</a:t>
            </a:r>
            <a:r>
              <a:rPr lang="en-IE" dirty="0"/>
              <a:t>. Prevalence of vulnerable groups</a:t>
            </a:r>
          </a:p>
          <a:p>
            <a:pPr marL="0" indent="0">
              <a:buNone/>
            </a:pPr>
            <a:r>
              <a:rPr lang="en-IE" dirty="0" smtClean="0"/>
              <a:t>9</a:t>
            </a:r>
            <a:r>
              <a:rPr lang="en-IE" dirty="0"/>
              <a:t>. Mechanisms to identify training needs in the labour market</a:t>
            </a:r>
          </a:p>
          <a:p>
            <a:pPr marL="0" indent="0">
              <a:buNone/>
            </a:pPr>
            <a:r>
              <a:rPr lang="en-IE" dirty="0" smtClean="0"/>
              <a:t>10</a:t>
            </a:r>
            <a:r>
              <a:rPr lang="en-IE" dirty="0"/>
              <a:t>. Schemes used to promote better access to VET </a:t>
            </a:r>
          </a:p>
          <a:p>
            <a:pPr marL="0" indent="0">
              <a:buNone/>
            </a:pPr>
            <a:endParaRPr lang="en-IE" dirty="0"/>
          </a:p>
          <a:p>
            <a:pPr marL="0" indent="0">
              <a:buNone/>
            </a:pPr>
            <a:endParaRPr lang="en-IE" dirty="0"/>
          </a:p>
        </p:txBody>
      </p:sp>
      <p:sp>
        <p:nvSpPr>
          <p:cNvPr id="4" name="TextBox 3"/>
          <p:cNvSpPr txBox="1"/>
          <p:nvPr/>
        </p:nvSpPr>
        <p:spPr>
          <a:xfrm>
            <a:off x="2843808" y="5788419"/>
            <a:ext cx="2016224" cy="584775"/>
          </a:xfrm>
          <a:prstGeom prst="rect">
            <a:avLst/>
          </a:prstGeom>
          <a:ln w="317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solidFill>
                  <a:srgbClr val="FF0000"/>
                </a:solidFill>
              </a:rPr>
              <a:t>Discussion</a:t>
            </a:r>
            <a:endParaRPr lang="en-IE" dirty="0">
              <a:solidFill>
                <a:srgbClr val="FF0000"/>
              </a:solidFill>
            </a:endParaRPr>
          </a:p>
        </p:txBody>
      </p:sp>
    </p:spTree>
    <p:extLst>
      <p:ext uri="{BB962C8B-B14F-4D97-AF65-F5344CB8AC3E}">
        <p14:creationId xmlns:p14="http://schemas.microsoft.com/office/powerpoint/2010/main" val="2810874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Process</a:t>
            </a:r>
            <a:endParaRPr lang="en-IE" dirty="0"/>
          </a:p>
        </p:txBody>
      </p:sp>
      <p:pic>
        <p:nvPicPr>
          <p:cNvPr id="4" name="Content Placeholder 3"/>
          <p:cNvPicPr>
            <a:picLocks noGrp="1" noChangeAspect="1"/>
          </p:cNvPicPr>
          <p:nvPr>
            <p:ph idx="1"/>
          </p:nvPr>
        </p:nvPicPr>
        <p:blipFill rotWithShape="1">
          <a:blip r:embed="rId3" cstate="print"/>
          <a:srcRect l="34274" t="20587" r="38475" b="6697"/>
          <a:stretch/>
        </p:blipFill>
        <p:spPr>
          <a:xfrm>
            <a:off x="2397979" y="-171400"/>
            <a:ext cx="4213365" cy="7261012"/>
          </a:xfrm>
          <a:prstGeom prst="rect">
            <a:avLst/>
          </a:prstGeom>
        </p:spPr>
      </p:pic>
      <p:sp>
        <p:nvSpPr>
          <p:cNvPr id="3" name="TextBox 2"/>
          <p:cNvSpPr txBox="1"/>
          <p:nvPr/>
        </p:nvSpPr>
        <p:spPr>
          <a:xfrm>
            <a:off x="6804248" y="4869160"/>
            <a:ext cx="2016224" cy="584775"/>
          </a:xfrm>
          <a:prstGeom prst="rect">
            <a:avLst/>
          </a:prstGeom>
          <a:ln w="317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solidFill>
                  <a:srgbClr val="FF0000"/>
                </a:solidFill>
              </a:rPr>
              <a:t>Discussion</a:t>
            </a:r>
            <a:endParaRPr lang="en-IE" dirty="0">
              <a:solidFill>
                <a:srgbClr val="FF0000"/>
              </a:solidFill>
            </a:endParaRPr>
          </a:p>
        </p:txBody>
      </p:sp>
    </p:spTree>
    <p:extLst>
      <p:ext uri="{BB962C8B-B14F-4D97-AF65-F5344CB8AC3E}">
        <p14:creationId xmlns:p14="http://schemas.microsoft.com/office/powerpoint/2010/main" val="2033465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Quality Cycle</a:t>
            </a:r>
            <a:endParaRPr lang="en-IE" dirty="0"/>
          </a:p>
        </p:txBody>
      </p:sp>
      <p:sp>
        <p:nvSpPr>
          <p:cNvPr id="3" name="Content Placeholder 2"/>
          <p:cNvSpPr>
            <a:spLocks noGrp="1"/>
          </p:cNvSpPr>
          <p:nvPr>
            <p:ph idx="1"/>
          </p:nvPr>
        </p:nvSpPr>
        <p:spPr/>
        <p:txBody>
          <a:bodyPr>
            <a:normAutofit/>
          </a:bodyPr>
          <a:lstStyle/>
          <a:p>
            <a:pPr marL="0" indent="0">
              <a:buNone/>
            </a:pPr>
            <a:endParaRPr lang="en-IE" dirty="0"/>
          </a:p>
          <a:p>
            <a:pPr marL="0" indent="0">
              <a:buNone/>
            </a:pPr>
            <a:endParaRPr lang="en-IE" dirty="0"/>
          </a:p>
        </p:txBody>
      </p:sp>
      <p:pic>
        <p:nvPicPr>
          <p:cNvPr id="6" name="Picture 5"/>
          <p:cNvPicPr>
            <a:picLocks noChangeAspect="1"/>
          </p:cNvPicPr>
          <p:nvPr/>
        </p:nvPicPr>
        <p:blipFill rotWithShape="1">
          <a:blip r:embed="rId3"/>
          <a:srcRect l="16180" t="12069" r="6280"/>
          <a:stretch/>
        </p:blipFill>
        <p:spPr>
          <a:xfrm>
            <a:off x="971600" y="2060848"/>
            <a:ext cx="7416824" cy="3672408"/>
          </a:xfrm>
          <a:prstGeom prst="rect">
            <a:avLst/>
          </a:prstGeom>
        </p:spPr>
      </p:pic>
      <p:sp>
        <p:nvSpPr>
          <p:cNvPr id="5" name="TextBox 4"/>
          <p:cNvSpPr txBox="1"/>
          <p:nvPr/>
        </p:nvSpPr>
        <p:spPr>
          <a:xfrm>
            <a:off x="3275856" y="5907797"/>
            <a:ext cx="2016224" cy="584775"/>
          </a:xfrm>
          <a:prstGeom prst="rect">
            <a:avLst/>
          </a:prstGeom>
          <a:ln w="317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solidFill>
                  <a:srgbClr val="FF0000"/>
                </a:solidFill>
              </a:rPr>
              <a:t>Discussion</a:t>
            </a:r>
            <a:endParaRPr lang="en-IE" dirty="0">
              <a:solidFill>
                <a:srgbClr val="FF0000"/>
              </a:solidFill>
            </a:endParaRPr>
          </a:p>
        </p:txBody>
      </p:sp>
    </p:spTree>
    <p:extLst>
      <p:ext uri="{BB962C8B-B14F-4D97-AF65-F5344CB8AC3E}">
        <p14:creationId xmlns:p14="http://schemas.microsoft.com/office/powerpoint/2010/main" val="384646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Quality Process</a:t>
            </a:r>
            <a:endParaRPr lang="en-IE" dirty="0"/>
          </a:p>
        </p:txBody>
      </p:sp>
      <p:pic>
        <p:nvPicPr>
          <p:cNvPr id="4" name="Content Placeholder 3"/>
          <p:cNvPicPr>
            <a:picLocks noGrp="1" noChangeAspect="1"/>
          </p:cNvPicPr>
          <p:nvPr>
            <p:ph idx="1"/>
          </p:nvPr>
        </p:nvPicPr>
        <p:blipFill>
          <a:blip r:embed="rId3"/>
          <a:stretch>
            <a:fillRect/>
          </a:stretch>
        </p:blipFill>
        <p:spPr>
          <a:xfrm>
            <a:off x="1036171" y="1554163"/>
            <a:ext cx="7100234" cy="4525962"/>
          </a:xfrm>
          <a:prstGeom prst="rect">
            <a:avLst/>
          </a:prstGeom>
        </p:spPr>
      </p:pic>
      <p:sp>
        <p:nvSpPr>
          <p:cNvPr id="5" name="TextBox 4"/>
          <p:cNvSpPr txBox="1"/>
          <p:nvPr/>
        </p:nvSpPr>
        <p:spPr>
          <a:xfrm>
            <a:off x="3851920" y="6198900"/>
            <a:ext cx="2016224" cy="584775"/>
          </a:xfrm>
          <a:prstGeom prst="rect">
            <a:avLst/>
          </a:prstGeom>
          <a:ln w="317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solidFill>
                  <a:srgbClr val="FF0000"/>
                </a:solidFill>
              </a:rPr>
              <a:t>Discussion</a:t>
            </a:r>
            <a:endParaRPr lang="en-IE" dirty="0">
              <a:solidFill>
                <a:srgbClr val="FF0000"/>
              </a:solidFill>
            </a:endParaRPr>
          </a:p>
        </p:txBody>
      </p:sp>
    </p:spTree>
    <p:extLst>
      <p:ext uri="{BB962C8B-B14F-4D97-AF65-F5344CB8AC3E}">
        <p14:creationId xmlns:p14="http://schemas.microsoft.com/office/powerpoint/2010/main" val="1067736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Components</a:t>
            </a:r>
            <a:endParaRPr lang="en-IE" dirty="0"/>
          </a:p>
        </p:txBody>
      </p:sp>
      <p:sp>
        <p:nvSpPr>
          <p:cNvPr id="3" name="Content Placeholder 2"/>
          <p:cNvSpPr>
            <a:spLocks noGrp="1"/>
          </p:cNvSpPr>
          <p:nvPr>
            <p:ph idx="1"/>
          </p:nvPr>
        </p:nvSpPr>
        <p:spPr/>
        <p:txBody>
          <a:bodyPr/>
          <a:lstStyle/>
          <a:p>
            <a:r>
              <a:rPr lang="en-IE" dirty="0"/>
              <a:t>Interactive Manual </a:t>
            </a:r>
            <a:r>
              <a:rPr lang="en-IE" dirty="0">
                <a:hlinkClick r:id="rId3"/>
              </a:rPr>
              <a:t>https://</a:t>
            </a:r>
            <a:r>
              <a:rPr lang="en-IE" dirty="0" smtClean="0">
                <a:hlinkClick r:id="rId3"/>
              </a:rPr>
              <a:t>goo.gl/CH6St7</a:t>
            </a:r>
            <a:r>
              <a:rPr lang="en-IE" dirty="0" smtClean="0"/>
              <a:t> </a:t>
            </a:r>
          </a:p>
          <a:p>
            <a:r>
              <a:rPr lang="en-IE" dirty="0"/>
              <a:t>Toolkit - </a:t>
            </a:r>
            <a:r>
              <a:rPr lang="en-IE" dirty="0">
                <a:hlinkClick r:id="rId4"/>
              </a:rPr>
              <a:t>http://eqos.itstudy.hu</a:t>
            </a:r>
            <a:r>
              <a:rPr lang="en-IE" dirty="0" smtClean="0">
                <a:hlinkClick r:id="rId4"/>
              </a:rPr>
              <a:t>/</a:t>
            </a:r>
            <a:r>
              <a:rPr lang="en-IE" dirty="0" smtClean="0"/>
              <a:t> </a:t>
            </a:r>
          </a:p>
          <a:p>
            <a:r>
              <a:rPr lang="en-IE" dirty="0" smtClean="0"/>
              <a:t>Course and Certification – under development</a:t>
            </a:r>
          </a:p>
          <a:p>
            <a:pPr lvl="1"/>
            <a:r>
              <a:rPr lang="en-IE" u="sng" dirty="0">
                <a:hlinkClick r:id="rId5"/>
              </a:rPr>
              <a:t>http://openqass.itstudy.hu/en/IQAM</a:t>
            </a:r>
            <a:endParaRPr lang="en-IE" dirty="0" smtClean="0"/>
          </a:p>
          <a:p>
            <a:pPr lvl="1"/>
            <a:r>
              <a:rPr lang="en-IE" dirty="0" smtClean="0"/>
              <a:t>Any volunteers to adapt course for Ireland?</a:t>
            </a:r>
            <a:endParaRPr lang="en-IE" dirty="0"/>
          </a:p>
          <a:p>
            <a:pPr lvl="1"/>
            <a:endParaRPr lang="en-IE" dirty="0" smtClean="0"/>
          </a:p>
          <a:p>
            <a:endParaRPr lang="en-IE" dirty="0"/>
          </a:p>
        </p:txBody>
      </p:sp>
      <p:sp>
        <p:nvSpPr>
          <p:cNvPr id="4" name="TextBox 3"/>
          <p:cNvSpPr txBox="1"/>
          <p:nvPr/>
        </p:nvSpPr>
        <p:spPr>
          <a:xfrm>
            <a:off x="1309893" y="4869160"/>
            <a:ext cx="6552728" cy="584775"/>
          </a:xfrm>
          <a:prstGeom prst="rect">
            <a:avLst/>
          </a:prstGeom>
          <a:ln w="3175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solidFill>
                  <a:srgbClr val="FF0000"/>
                </a:solidFill>
              </a:rPr>
              <a:t>Discussion, Questions and Feedback</a:t>
            </a:r>
            <a:endParaRPr lang="en-IE" dirty="0">
              <a:solidFill>
                <a:srgbClr val="FF0000"/>
              </a:solidFill>
            </a:endParaRPr>
          </a:p>
        </p:txBody>
      </p:sp>
    </p:spTree>
    <p:extLst>
      <p:ext uri="{BB962C8B-B14F-4D97-AF65-F5344CB8AC3E}">
        <p14:creationId xmlns:p14="http://schemas.microsoft.com/office/powerpoint/2010/main" val="3786518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5588</TotalTime>
  <Words>772</Words>
  <Application>Microsoft Office PowerPoint</Application>
  <PresentationFormat>On-screen Show (4:3)</PresentationFormat>
  <Paragraphs>100</Paragraphs>
  <Slides>8</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1_Office Theme</vt:lpstr>
      <vt:lpstr>5_Office Theme</vt:lpstr>
      <vt:lpstr>PowerPoint Presentation</vt:lpstr>
      <vt:lpstr>Quality Assurance in VET</vt:lpstr>
      <vt:lpstr>EQAVET</vt:lpstr>
      <vt:lpstr>EQAVET Indicators</vt:lpstr>
      <vt:lpstr>Process</vt:lpstr>
      <vt:lpstr>The Quality Cycle</vt:lpstr>
      <vt:lpstr>Quality Process</vt:lpstr>
      <vt:lpstr>Components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Cleary</dc:creator>
  <cp:lastModifiedBy>Mary Cleary</cp:lastModifiedBy>
  <cp:revision>98</cp:revision>
  <cp:lastPrinted>2017-03-29T07:09:10Z</cp:lastPrinted>
  <dcterms:created xsi:type="dcterms:W3CDTF">2015-04-24T13:41:03Z</dcterms:created>
  <dcterms:modified xsi:type="dcterms:W3CDTF">2017-05-02T10:41:24Z</dcterms:modified>
</cp:coreProperties>
</file>