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58" r:id="rId4"/>
    <p:sldId id="273" r:id="rId5"/>
    <p:sldId id="269" r:id="rId6"/>
    <p:sldId id="264" r:id="rId7"/>
    <p:sldId id="267" r:id="rId8"/>
    <p:sldId id="275" r:id="rId9"/>
    <p:sldId id="276" r:id="rId10"/>
    <p:sldId id="277" r:id="rId11"/>
    <p:sldId id="274" r:id="rId12"/>
    <p:sldId id="280" r:id="rId13"/>
    <p:sldId id="278" r:id="rId14"/>
    <p:sldId id="279" r:id="rId15"/>
    <p:sldId id="265" r:id="rId16"/>
    <p:sldId id="266" r:id="rId17"/>
    <p:sldId id="259" r:id="rId18"/>
    <p:sldId id="281" r:id="rId19"/>
    <p:sldId id="260" r:id="rId2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én" initials="H" lastIdx="1" clrIdx="0"/>
  <p:cmAuthor id="1" name="Hegedüs Helén" initials="Hel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63C"/>
    <a:srgbClr val="005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84" d="100"/>
          <a:sy n="84" d="100"/>
        </p:scale>
        <p:origin x="96" y="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3B96A-C03A-477C-A1A3-26C377872EE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DB39EE6-9C99-4D53-92AA-278AF5766E09}">
      <dgm:prSet phldrT="[Szöveg]"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/>
          </a:r>
          <a:br>
            <a:rPr lang="hu-HU" dirty="0" smtClean="0">
              <a:solidFill>
                <a:schemeClr val="bg1"/>
              </a:solidFill>
            </a:rPr>
          </a:br>
          <a:r>
            <a:rPr lang="hu-HU" dirty="0" smtClean="0">
              <a:solidFill>
                <a:schemeClr val="bg1"/>
              </a:solidFill>
            </a:rPr>
            <a:t/>
          </a:r>
          <a:br>
            <a:rPr lang="hu-HU" dirty="0" smtClean="0">
              <a:solidFill>
                <a:schemeClr val="bg1"/>
              </a:solidFill>
            </a:rPr>
          </a:br>
          <a:r>
            <a:rPr lang="hu-HU" dirty="0" smtClean="0">
              <a:solidFill>
                <a:schemeClr val="bg1"/>
              </a:solidFill>
            </a:rPr>
            <a:t>Intézmény</a:t>
          </a:r>
          <a:br>
            <a:rPr lang="hu-HU" dirty="0" smtClean="0">
              <a:solidFill>
                <a:schemeClr val="bg1"/>
              </a:solidFill>
            </a:rPr>
          </a:br>
          <a:r>
            <a:rPr lang="hu-HU" dirty="0" smtClean="0">
              <a:solidFill>
                <a:schemeClr val="bg1"/>
              </a:solidFill>
            </a:rPr>
            <a:t> külső értékelése</a:t>
          </a:r>
          <a:endParaRPr lang="hu-HU" dirty="0">
            <a:solidFill>
              <a:schemeClr val="bg1"/>
            </a:solidFill>
          </a:endParaRPr>
        </a:p>
      </dgm:t>
    </dgm:pt>
    <dgm:pt modelId="{B97373A3-A507-4686-92E7-DDAD6CFBC022}" type="parTrans" cxnId="{C57E5B22-83CF-4497-8687-1A8E618C8771}">
      <dgm:prSet/>
      <dgm:spPr/>
      <dgm:t>
        <a:bodyPr/>
        <a:lstStyle/>
        <a:p>
          <a:endParaRPr lang="hu-HU"/>
        </a:p>
      </dgm:t>
    </dgm:pt>
    <dgm:pt modelId="{781F23C9-61EB-49E8-8F4E-B1980F8870D1}" type="sibTrans" cxnId="{C57E5B22-83CF-4497-8687-1A8E618C8771}">
      <dgm:prSet/>
      <dgm:spPr/>
      <dgm:t>
        <a:bodyPr/>
        <a:lstStyle/>
        <a:p>
          <a:endParaRPr lang="hu-HU"/>
        </a:p>
      </dgm:t>
    </dgm:pt>
    <dgm:pt modelId="{FCDEA4BF-23EE-46AF-B86C-605295A18BF4}">
      <dgm:prSet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Pedagógusok és vezetők külső értékelése, minősítés</a:t>
          </a:r>
          <a:endParaRPr lang="hu-HU" dirty="0">
            <a:solidFill>
              <a:schemeClr val="bg1"/>
            </a:solidFill>
          </a:endParaRPr>
        </a:p>
      </dgm:t>
    </dgm:pt>
    <dgm:pt modelId="{C5071E45-2962-4535-BBB5-45E5BD115DAC}" type="parTrans" cxnId="{B81A5EAE-45F6-4B66-898A-C84CE52EF2F5}">
      <dgm:prSet/>
      <dgm:spPr/>
      <dgm:t>
        <a:bodyPr/>
        <a:lstStyle/>
        <a:p>
          <a:endParaRPr lang="hu-HU"/>
        </a:p>
      </dgm:t>
    </dgm:pt>
    <dgm:pt modelId="{784121F0-572E-4EDD-BD1D-C151F8F3F34B}" type="sibTrans" cxnId="{B81A5EAE-45F6-4B66-898A-C84CE52EF2F5}">
      <dgm:prSet/>
      <dgm:spPr/>
      <dgm:t>
        <a:bodyPr/>
        <a:lstStyle/>
        <a:p>
          <a:endParaRPr lang="hu-HU"/>
        </a:p>
      </dgm:t>
    </dgm:pt>
    <dgm:pt modelId="{A110F1EF-EFDC-4346-83DE-DD89E295E5AE}">
      <dgm:prSet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Belső önértékelések: pedagógus, vezető, intézmény</a:t>
          </a:r>
          <a:endParaRPr lang="hu-HU" dirty="0">
            <a:solidFill>
              <a:schemeClr val="bg1"/>
            </a:solidFill>
          </a:endParaRPr>
        </a:p>
      </dgm:t>
    </dgm:pt>
    <dgm:pt modelId="{10F576F2-3758-4CDA-B52F-6E2612C35751}" type="parTrans" cxnId="{308A5037-AF59-42D9-B53F-782DB486BD39}">
      <dgm:prSet/>
      <dgm:spPr/>
      <dgm:t>
        <a:bodyPr/>
        <a:lstStyle/>
        <a:p>
          <a:endParaRPr lang="hu-HU"/>
        </a:p>
      </dgm:t>
    </dgm:pt>
    <dgm:pt modelId="{69D9CEC3-C4CA-4DB1-AB05-6DAC2D792638}" type="sibTrans" cxnId="{308A5037-AF59-42D9-B53F-782DB486BD39}">
      <dgm:prSet/>
      <dgm:spPr/>
      <dgm:t>
        <a:bodyPr/>
        <a:lstStyle/>
        <a:p>
          <a:endParaRPr lang="hu-HU"/>
        </a:p>
      </dgm:t>
    </dgm:pt>
    <dgm:pt modelId="{2427D097-7E01-4CE0-82C3-0A83D42CBBB5}" type="pres">
      <dgm:prSet presAssocID="{D273B96A-C03A-477C-A1A3-26C377872EE1}" presName="Name0" presStyleCnt="0">
        <dgm:presLayoutVars>
          <dgm:dir/>
          <dgm:animLvl val="lvl"/>
          <dgm:resizeHandles val="exact"/>
        </dgm:presLayoutVars>
      </dgm:prSet>
      <dgm:spPr/>
    </dgm:pt>
    <dgm:pt modelId="{1AF88EB9-397F-4E71-AC80-54C6B4E69953}" type="pres">
      <dgm:prSet presAssocID="{9DB39EE6-9C99-4D53-92AA-278AF5766E09}" presName="Name8" presStyleCnt="0"/>
      <dgm:spPr/>
    </dgm:pt>
    <dgm:pt modelId="{BE493DD0-E01A-4EDC-8780-13CE737C5C45}" type="pres">
      <dgm:prSet presAssocID="{9DB39EE6-9C99-4D53-92AA-278AF5766E0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83076D-9999-4846-B7FE-0D7120C7D3CD}" type="pres">
      <dgm:prSet presAssocID="{9DB39EE6-9C99-4D53-92AA-278AF5766E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93BBD2-3327-4466-B8F8-E5CA0CBFE6AE}" type="pres">
      <dgm:prSet presAssocID="{FCDEA4BF-23EE-46AF-B86C-605295A18BF4}" presName="Name8" presStyleCnt="0"/>
      <dgm:spPr/>
    </dgm:pt>
    <dgm:pt modelId="{416F1CC7-121E-4C85-A80E-D33E05171449}" type="pres">
      <dgm:prSet presAssocID="{FCDEA4BF-23EE-46AF-B86C-605295A18BF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332A94-B9EA-4E3D-9B8E-D010F1EAD060}" type="pres">
      <dgm:prSet presAssocID="{FCDEA4BF-23EE-46AF-B86C-605295A18B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6C8CE6F-E8AF-45C0-A9C4-B00F77B345E5}" type="pres">
      <dgm:prSet presAssocID="{A110F1EF-EFDC-4346-83DE-DD89E295E5AE}" presName="Name8" presStyleCnt="0"/>
      <dgm:spPr/>
    </dgm:pt>
    <dgm:pt modelId="{CE705766-FE5A-4D4C-93BF-34280CFF4083}" type="pres">
      <dgm:prSet presAssocID="{A110F1EF-EFDC-4346-83DE-DD89E295E5A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0C76E3-FA21-41F9-A89D-620A0684EBAB}" type="pres">
      <dgm:prSet presAssocID="{A110F1EF-EFDC-4346-83DE-DD89E295E5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2E1204B-1DBF-4BB7-BEAF-57B5B19563D9}" type="presOf" srcId="{A110F1EF-EFDC-4346-83DE-DD89E295E5AE}" destId="{CE705766-FE5A-4D4C-93BF-34280CFF4083}" srcOrd="0" destOrd="0" presId="urn:microsoft.com/office/officeart/2005/8/layout/pyramid1"/>
    <dgm:cxn modelId="{3A0C87AC-BCD0-4A75-9714-FDA0EA3EA5B3}" type="presOf" srcId="{9DB39EE6-9C99-4D53-92AA-278AF5766E09}" destId="{BE493DD0-E01A-4EDC-8780-13CE737C5C45}" srcOrd="0" destOrd="0" presId="urn:microsoft.com/office/officeart/2005/8/layout/pyramid1"/>
    <dgm:cxn modelId="{C1137D2E-2B86-4F07-BE3C-13777F16491F}" type="presOf" srcId="{FCDEA4BF-23EE-46AF-B86C-605295A18BF4}" destId="{41332A94-B9EA-4E3D-9B8E-D010F1EAD060}" srcOrd="1" destOrd="0" presId="urn:microsoft.com/office/officeart/2005/8/layout/pyramid1"/>
    <dgm:cxn modelId="{DD461EBA-0824-4708-B93C-1B8CCF4F3DBD}" type="presOf" srcId="{A110F1EF-EFDC-4346-83DE-DD89E295E5AE}" destId="{C70C76E3-FA21-41F9-A89D-620A0684EBAB}" srcOrd="1" destOrd="0" presId="urn:microsoft.com/office/officeart/2005/8/layout/pyramid1"/>
    <dgm:cxn modelId="{7EF4AFBA-EB78-4273-84F3-6E361A1F082F}" type="presOf" srcId="{D273B96A-C03A-477C-A1A3-26C377872EE1}" destId="{2427D097-7E01-4CE0-82C3-0A83D42CBBB5}" srcOrd="0" destOrd="0" presId="urn:microsoft.com/office/officeart/2005/8/layout/pyramid1"/>
    <dgm:cxn modelId="{49BE5D9E-0E98-46F3-9F6E-AB4970F6A45C}" type="presOf" srcId="{9DB39EE6-9C99-4D53-92AA-278AF5766E09}" destId="{B683076D-9999-4846-B7FE-0D7120C7D3CD}" srcOrd="1" destOrd="0" presId="urn:microsoft.com/office/officeart/2005/8/layout/pyramid1"/>
    <dgm:cxn modelId="{308A5037-AF59-42D9-B53F-782DB486BD39}" srcId="{D273B96A-C03A-477C-A1A3-26C377872EE1}" destId="{A110F1EF-EFDC-4346-83DE-DD89E295E5AE}" srcOrd="2" destOrd="0" parTransId="{10F576F2-3758-4CDA-B52F-6E2612C35751}" sibTransId="{69D9CEC3-C4CA-4DB1-AB05-6DAC2D792638}"/>
    <dgm:cxn modelId="{C57E5B22-83CF-4497-8687-1A8E618C8771}" srcId="{D273B96A-C03A-477C-A1A3-26C377872EE1}" destId="{9DB39EE6-9C99-4D53-92AA-278AF5766E09}" srcOrd="0" destOrd="0" parTransId="{B97373A3-A507-4686-92E7-DDAD6CFBC022}" sibTransId="{781F23C9-61EB-49E8-8F4E-B1980F8870D1}"/>
    <dgm:cxn modelId="{B81A5EAE-45F6-4B66-898A-C84CE52EF2F5}" srcId="{D273B96A-C03A-477C-A1A3-26C377872EE1}" destId="{FCDEA4BF-23EE-46AF-B86C-605295A18BF4}" srcOrd="1" destOrd="0" parTransId="{C5071E45-2962-4535-BBB5-45E5BD115DAC}" sibTransId="{784121F0-572E-4EDD-BD1D-C151F8F3F34B}"/>
    <dgm:cxn modelId="{DB72E9A9-62FF-48DA-B774-B3F05A21B0C1}" type="presOf" srcId="{FCDEA4BF-23EE-46AF-B86C-605295A18BF4}" destId="{416F1CC7-121E-4C85-A80E-D33E05171449}" srcOrd="0" destOrd="0" presId="urn:microsoft.com/office/officeart/2005/8/layout/pyramid1"/>
    <dgm:cxn modelId="{4423FC97-FDEE-4A74-AF18-4642830BEA2A}" type="presParOf" srcId="{2427D097-7E01-4CE0-82C3-0A83D42CBBB5}" destId="{1AF88EB9-397F-4E71-AC80-54C6B4E69953}" srcOrd="0" destOrd="0" presId="urn:microsoft.com/office/officeart/2005/8/layout/pyramid1"/>
    <dgm:cxn modelId="{1C86232B-0AAE-4FB8-9642-917A6F7BDA0A}" type="presParOf" srcId="{1AF88EB9-397F-4E71-AC80-54C6B4E69953}" destId="{BE493DD0-E01A-4EDC-8780-13CE737C5C45}" srcOrd="0" destOrd="0" presId="urn:microsoft.com/office/officeart/2005/8/layout/pyramid1"/>
    <dgm:cxn modelId="{8D41F1A8-EC20-4267-A131-7CAC264CAEC5}" type="presParOf" srcId="{1AF88EB9-397F-4E71-AC80-54C6B4E69953}" destId="{B683076D-9999-4846-B7FE-0D7120C7D3CD}" srcOrd="1" destOrd="0" presId="urn:microsoft.com/office/officeart/2005/8/layout/pyramid1"/>
    <dgm:cxn modelId="{C91E2492-4F85-4C8B-9492-97EDED02D3A1}" type="presParOf" srcId="{2427D097-7E01-4CE0-82C3-0A83D42CBBB5}" destId="{6393BBD2-3327-4466-B8F8-E5CA0CBFE6AE}" srcOrd="1" destOrd="0" presId="urn:microsoft.com/office/officeart/2005/8/layout/pyramid1"/>
    <dgm:cxn modelId="{91129595-163D-4EC3-B2F4-7DDBD87969DB}" type="presParOf" srcId="{6393BBD2-3327-4466-B8F8-E5CA0CBFE6AE}" destId="{416F1CC7-121E-4C85-A80E-D33E05171449}" srcOrd="0" destOrd="0" presId="urn:microsoft.com/office/officeart/2005/8/layout/pyramid1"/>
    <dgm:cxn modelId="{DBE90263-C673-43D1-BEB1-DB481FDD05FF}" type="presParOf" srcId="{6393BBD2-3327-4466-B8F8-E5CA0CBFE6AE}" destId="{41332A94-B9EA-4E3D-9B8E-D010F1EAD060}" srcOrd="1" destOrd="0" presId="urn:microsoft.com/office/officeart/2005/8/layout/pyramid1"/>
    <dgm:cxn modelId="{88C54811-53B1-439D-87F3-3DD8320AC6E2}" type="presParOf" srcId="{2427D097-7E01-4CE0-82C3-0A83D42CBBB5}" destId="{46C8CE6F-E8AF-45C0-A9C4-B00F77B345E5}" srcOrd="2" destOrd="0" presId="urn:microsoft.com/office/officeart/2005/8/layout/pyramid1"/>
    <dgm:cxn modelId="{9B7DF6EC-DF1B-493D-9562-B0629A5D418E}" type="presParOf" srcId="{46C8CE6F-E8AF-45C0-A9C4-B00F77B345E5}" destId="{CE705766-FE5A-4D4C-93BF-34280CFF4083}" srcOrd="0" destOrd="0" presId="urn:microsoft.com/office/officeart/2005/8/layout/pyramid1"/>
    <dgm:cxn modelId="{4A6FF8ED-A019-4C20-AB7F-03223D091C24}" type="presParOf" srcId="{46C8CE6F-E8AF-45C0-A9C4-B00F77B345E5}" destId="{C70C76E3-FA21-41F9-A89D-620A0684EBA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93DD0-E01A-4EDC-8780-13CE737C5C45}">
      <dsp:nvSpPr>
        <dsp:cNvPr id="0" name=""/>
        <dsp:cNvSpPr/>
      </dsp:nvSpPr>
      <dsp:spPr>
        <a:xfrm>
          <a:off x="2496277" y="0"/>
          <a:ext cx="2496277" cy="1307099"/>
        </a:xfrm>
        <a:prstGeom prst="trapezoid">
          <a:avLst>
            <a:gd name="adj" fmla="val 954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chemeClr val="bg1"/>
              </a:solidFill>
            </a:rPr>
            <a:t/>
          </a:r>
          <a:br>
            <a:rPr lang="hu-HU" sz="2200" kern="1200" dirty="0" smtClean="0">
              <a:solidFill>
                <a:schemeClr val="bg1"/>
              </a:solidFill>
            </a:rPr>
          </a:br>
          <a:r>
            <a:rPr lang="hu-HU" sz="2200" kern="1200" dirty="0" smtClean="0">
              <a:solidFill>
                <a:schemeClr val="bg1"/>
              </a:solidFill>
            </a:rPr>
            <a:t/>
          </a:r>
          <a:br>
            <a:rPr lang="hu-HU" sz="2200" kern="1200" dirty="0" smtClean="0">
              <a:solidFill>
                <a:schemeClr val="bg1"/>
              </a:solidFill>
            </a:rPr>
          </a:br>
          <a:r>
            <a:rPr lang="hu-HU" sz="2200" kern="1200" dirty="0" smtClean="0">
              <a:solidFill>
                <a:schemeClr val="bg1"/>
              </a:solidFill>
            </a:rPr>
            <a:t>Intézmény</a:t>
          </a:r>
          <a:br>
            <a:rPr lang="hu-HU" sz="2200" kern="1200" dirty="0" smtClean="0">
              <a:solidFill>
                <a:schemeClr val="bg1"/>
              </a:solidFill>
            </a:rPr>
          </a:br>
          <a:r>
            <a:rPr lang="hu-HU" sz="2200" kern="1200" dirty="0" smtClean="0">
              <a:solidFill>
                <a:schemeClr val="bg1"/>
              </a:solidFill>
            </a:rPr>
            <a:t> külső értékelése</a:t>
          </a:r>
          <a:endParaRPr lang="hu-HU" sz="2200" kern="1200" dirty="0">
            <a:solidFill>
              <a:schemeClr val="bg1"/>
            </a:solidFill>
          </a:endParaRPr>
        </a:p>
      </dsp:txBody>
      <dsp:txXfrm>
        <a:off x="2496277" y="0"/>
        <a:ext cx="2496277" cy="1307099"/>
      </dsp:txXfrm>
    </dsp:sp>
    <dsp:sp modelId="{416F1CC7-121E-4C85-A80E-D33E05171449}">
      <dsp:nvSpPr>
        <dsp:cNvPr id="0" name=""/>
        <dsp:cNvSpPr/>
      </dsp:nvSpPr>
      <dsp:spPr>
        <a:xfrm>
          <a:off x="1248138" y="1307099"/>
          <a:ext cx="4992554" cy="1307099"/>
        </a:xfrm>
        <a:prstGeom prst="trapezoid">
          <a:avLst>
            <a:gd name="adj" fmla="val 954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chemeClr val="bg1"/>
              </a:solidFill>
            </a:rPr>
            <a:t>Pedagógusok és vezetők külső értékelése, minősítés</a:t>
          </a:r>
          <a:endParaRPr lang="hu-HU" sz="2200" kern="1200" dirty="0">
            <a:solidFill>
              <a:schemeClr val="bg1"/>
            </a:solidFill>
          </a:endParaRPr>
        </a:p>
      </dsp:txBody>
      <dsp:txXfrm>
        <a:off x="2121835" y="1307099"/>
        <a:ext cx="3245160" cy="1307099"/>
      </dsp:txXfrm>
    </dsp:sp>
    <dsp:sp modelId="{CE705766-FE5A-4D4C-93BF-34280CFF4083}">
      <dsp:nvSpPr>
        <dsp:cNvPr id="0" name=""/>
        <dsp:cNvSpPr/>
      </dsp:nvSpPr>
      <dsp:spPr>
        <a:xfrm>
          <a:off x="0" y="2614199"/>
          <a:ext cx="7488832" cy="1307099"/>
        </a:xfrm>
        <a:prstGeom prst="trapezoid">
          <a:avLst>
            <a:gd name="adj" fmla="val 9548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chemeClr val="bg1"/>
              </a:solidFill>
            </a:rPr>
            <a:t>Belső önértékelések: pedagógus, vezető, intézmény</a:t>
          </a:r>
          <a:endParaRPr lang="hu-HU" sz="2200" kern="1200" dirty="0">
            <a:solidFill>
              <a:schemeClr val="bg1"/>
            </a:solidFill>
          </a:endParaRPr>
        </a:p>
      </dsp:txBody>
      <dsp:txXfrm>
        <a:off x="1310545" y="2614199"/>
        <a:ext cx="4867740" cy="130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162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08725" y="8685213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fld id="{BCAF98AC-E5CD-4B63-B0AE-DD4BD781B3A4}" type="slidenum">
              <a:rPr lang="hu-HU"/>
              <a:pPr/>
              <a:t>‹#›</a:t>
            </a:fld>
            <a:endParaRPr lang="hu-HU"/>
          </a:p>
        </p:txBody>
      </p:sp>
      <p:pic>
        <p:nvPicPr>
          <p:cNvPr id="212998" name="Picture 6" descr="Ké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50800"/>
            <a:ext cx="7302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44675" y="867568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>
                <a:solidFill>
                  <a:srgbClr val="00529F"/>
                </a:solidFill>
              </a:rPr>
              <a:t>SZÁMALK Szakközépiskola</a:t>
            </a:r>
          </a:p>
        </p:txBody>
      </p:sp>
    </p:spTree>
    <p:extLst>
      <p:ext uri="{BB962C8B-B14F-4D97-AF65-F5344CB8AC3E}">
        <p14:creationId xmlns:p14="http://schemas.microsoft.com/office/powerpoint/2010/main" val="2925033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868863" y="0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210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827088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29F"/>
                </a:solidFill>
              </a:defRPr>
            </a:lvl1pPr>
          </a:lstStyle>
          <a:p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08725" y="8685213"/>
            <a:ext cx="547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29F"/>
                </a:solidFill>
              </a:defRPr>
            </a:lvl1pPr>
          </a:lstStyle>
          <a:p>
            <a:fld id="{0BE06233-11D1-4CB0-AA0C-8BC66163803C}" type="slidenum">
              <a:rPr lang="hu-HU"/>
              <a:pPr/>
              <a:t>‹#›</a:t>
            </a:fld>
            <a:endParaRPr lang="hu-HU"/>
          </a:p>
        </p:txBody>
      </p:sp>
      <p:pic>
        <p:nvPicPr>
          <p:cNvPr id="210952" name="Picture 8" descr="Ké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150" y="36513"/>
            <a:ext cx="661988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989138" y="8604250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>
                <a:solidFill>
                  <a:srgbClr val="00529F"/>
                </a:solidFill>
              </a:rPr>
              <a:t>SZÁMALK Szakközépiskola</a:t>
            </a:r>
          </a:p>
        </p:txBody>
      </p:sp>
    </p:spTree>
    <p:extLst>
      <p:ext uri="{BB962C8B-B14F-4D97-AF65-F5344CB8AC3E}">
        <p14:creationId xmlns:p14="http://schemas.microsoft.com/office/powerpoint/2010/main" val="254996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529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06233-11D1-4CB0-AA0C-8BC66163803C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144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>
            <a:lvl1pPr>
              <a:defRPr>
                <a:solidFill>
                  <a:srgbClr val="00356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6037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63E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ACE8-B908-4BCA-B0D2-2F2B4B9F69E4}" type="datetime1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5626-3263-4034-AABE-E6A8B7903D4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4617-5A3E-46AE-94D1-EC8B61E0CF3F}" type="datetime1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B40D-ECE2-48C4-9749-F5CDA86993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4814-E5D6-478B-BFEB-3B058E46087F}" type="datetime1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6DB3-225E-42DC-8356-A0C793081D8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42FE1-15C6-4379-867E-DC2F33BA7243}" type="datetime1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63E6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33BC4-C46E-4DB3-ABA1-770966218DD7}" type="datetime1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E7136-309F-4477-99E1-7BFBD30C70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8047-A0FE-46B9-8291-14DCB3E381BD}" type="datetime1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C7654-F071-4C4C-A7D9-961E9CA329A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6781-2A44-4AAD-BB4C-CD9C91A27BE9}" type="datetime1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02BF-B2D7-4ECA-9710-81152EA219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1C7E-F4B5-4B68-AA30-B84445760021}" type="datetime1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4EDED-793D-4F9A-B8B3-7DF953EA1F3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A325-B8B2-4EA5-B4DC-065DE9D9C9E6}" type="datetime1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0F60-0E95-4D89-9E24-BB05CC65425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C2C4-E2C5-4ADE-A4CB-ABBDF08E8EC8}" type="datetime1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7DA6-C362-48FC-80E1-940F0DEEC4E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5D8A-E461-4925-92FA-AB2AE71C2962}" type="datetime1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DF6E-48C7-4EDD-B822-5701A7F4C60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8287"/>
                </a:solidFill>
              </a:defRPr>
            </a:lvl1pPr>
          </a:lstStyle>
          <a:p>
            <a:fld id="{953B8B21-AA05-40C7-B7DF-ACC7F8671153}" type="datetime1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8287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264188" y="6356350"/>
            <a:ext cx="2422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18287"/>
                </a:solidFill>
              </a:defRPr>
            </a:lvl1pPr>
          </a:lstStyle>
          <a:p>
            <a:fld id="{BE444141-70AE-4D6B-97D6-8B67CD6A4CB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63E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56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5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5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5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5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alaszg.ofi.hu/download/Minoseg%20-%20EDUCATIO.htm" TargetMode="External"/><Relationship Id="rId2" Type="http://schemas.openxmlformats.org/officeDocument/2006/relationships/hyperlink" Target="https://www.youtube.com/watch?v=7bd4KP0d7O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ktatas.hu/pub_bin/dload/unios_projektek/kiadvanyok/onertekelesi_kezikonyv_szakszolgalat.pdf" TargetMode="External"/><Relationship Id="rId4" Type="http://schemas.openxmlformats.org/officeDocument/2006/relationships/hyperlink" Target="https://www.oktatas.hu/kiadvanyok/tanfelugyeleti_kezikonyvek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balassa@szamalk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311076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ÖNÉRTÉKELÉS, MINŐSÍTÉS, KÜLSŐ ÉRTÉKELÉS 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KAPCSOLATA ÉS SZEREPE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/>
            </a:r>
            <a:b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AZ ISKOLAI MINŐSÉGFEJLESZTÉSBEN 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688832" cy="576064"/>
          </a:xfrm>
        </p:spPr>
        <p:txBody>
          <a:bodyPr>
            <a:normAutofit lnSpcReduction="10000"/>
          </a:bodyPr>
          <a:lstStyle/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OpenQAs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24" y="4941168"/>
            <a:ext cx="1490464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MINŐSÉGELLENŐRZÉSI RENDSZER - TANFELÜGYELET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tanfelügyeleti ellenőrzés kiterjed:</a:t>
            </a:r>
          </a:p>
          <a:p>
            <a:pPr marL="0" indent="0">
              <a:buNone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Vezetői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tanfelügyeleti ellenőrzés (2. és 4. évben) 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Intézményi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tanfelügyeleti ellenőrzés (5 évenként)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pedagógusok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munkájának ellenőrzése </a:t>
            </a:r>
          </a:p>
          <a:p>
            <a:pPr marL="0" indent="0">
              <a:buNone/>
            </a:pP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78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MINŐSÉGELLENŐRZÉSI RENDSZER - MINŐSÍTÉS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800" dirty="0" smtClean="0"/>
              <a:t>A másik két elemhez hasonlítva: a leginkább működő, ugyanakkor óriási vitákat kiváltó alrendszer!</a:t>
            </a:r>
          </a:p>
          <a:p>
            <a:pPr marL="0" indent="0">
              <a:buNone/>
            </a:pPr>
            <a:r>
              <a:rPr 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Minden </a:t>
            </a:r>
            <a:r>
              <a:rPr lang="hu-H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évben </a:t>
            </a:r>
            <a:r>
              <a:rPr 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folyamatosan változik a követelmény !</a:t>
            </a:r>
          </a:p>
          <a:p>
            <a:pPr marL="0" indent="0">
              <a:buNone/>
            </a:pPr>
            <a:endParaRPr lang="hu-H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de-DE" sz="2800" b="1" u="sng" dirty="0"/>
              <a:t>A </a:t>
            </a:r>
            <a:r>
              <a:rPr lang="de-DE" sz="2800" b="1" u="sng" dirty="0" err="1"/>
              <a:t>minősítési</a:t>
            </a:r>
            <a:r>
              <a:rPr lang="de-DE" sz="2800" b="1" u="sng" dirty="0"/>
              <a:t> </a:t>
            </a:r>
            <a:r>
              <a:rPr lang="de-DE" sz="2800" b="1" u="sng" dirty="0" err="1"/>
              <a:t>rendszer</a:t>
            </a:r>
            <a:r>
              <a:rPr lang="de-DE" sz="2800" b="1" u="sng" dirty="0"/>
              <a:t> </a:t>
            </a:r>
            <a:r>
              <a:rPr lang="de-DE" sz="2800" b="1" u="sng" dirty="0" err="1"/>
              <a:t>céljai</a:t>
            </a:r>
            <a:r>
              <a:rPr lang="de-DE" sz="2800" b="1" u="sng" dirty="0"/>
              <a:t>: </a:t>
            </a:r>
            <a:endParaRPr lang="hu-HU" sz="2800" u="sng" dirty="0"/>
          </a:p>
          <a:p>
            <a:pPr marL="0" indent="0">
              <a:buNone/>
            </a:pP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köznevelés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rendszerének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eredményesebbé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/>
              <a:t>tétele</a:t>
            </a:r>
            <a:r>
              <a:rPr lang="de-DE" sz="2800" dirty="0"/>
              <a:t>. </a:t>
            </a:r>
            <a:endParaRPr lang="hu-HU" sz="2800" dirty="0"/>
          </a:p>
          <a:p>
            <a:pPr marL="0" indent="0">
              <a:buNone/>
            </a:pPr>
            <a:r>
              <a:rPr lang="de-DE" sz="2800" dirty="0" smtClean="0"/>
              <a:t>A </a:t>
            </a:r>
            <a:r>
              <a:rPr lang="de-DE" sz="2800" dirty="0" err="1"/>
              <a:t>nevelő-oktató</a:t>
            </a:r>
            <a:r>
              <a:rPr lang="de-DE" sz="2800" dirty="0"/>
              <a:t> </a:t>
            </a:r>
            <a:r>
              <a:rPr lang="de-DE" sz="2800" dirty="0" err="1"/>
              <a:t>munka</a:t>
            </a:r>
            <a:r>
              <a:rPr lang="de-DE" sz="2800" dirty="0"/>
              <a:t> </a:t>
            </a:r>
            <a:r>
              <a:rPr lang="de-DE" sz="2800" dirty="0" err="1"/>
              <a:t>értékelésében</a:t>
            </a:r>
            <a:r>
              <a:rPr lang="de-DE" sz="2800" dirty="0"/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országosan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egységes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rendszer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kialakítása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de-DE" sz="2800" dirty="0" smtClean="0"/>
              <a:t>A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nevelő-oktató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eredményességének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növelése</a:t>
            </a:r>
            <a:r>
              <a:rPr lang="de-DE" sz="2800" dirty="0"/>
              <a:t>. </a:t>
            </a:r>
            <a:endParaRPr lang="hu-HU" sz="2800" dirty="0"/>
          </a:p>
          <a:p>
            <a:pPr marL="0" indent="0">
              <a:buNone/>
            </a:pPr>
            <a:r>
              <a:rPr lang="de-DE" sz="2800" dirty="0" smtClean="0"/>
              <a:t>A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elismerése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/>
              <a:t>és</a:t>
            </a:r>
            <a:r>
              <a:rPr lang="de-DE" sz="2800" dirty="0"/>
              <a:t> </a:t>
            </a:r>
            <a:r>
              <a:rPr lang="de-DE" sz="2800" dirty="0" err="1"/>
              <a:t>jutalmazása</a:t>
            </a:r>
            <a:r>
              <a:rPr lang="de-DE" sz="2800" dirty="0"/>
              <a:t>. </a:t>
            </a:r>
            <a:endParaRPr lang="hu-HU" sz="2800" dirty="0"/>
          </a:p>
          <a:p>
            <a:pPr marL="0" indent="0">
              <a:buNone/>
            </a:pPr>
            <a:r>
              <a:rPr lang="de-DE" sz="2800" dirty="0" smtClean="0"/>
              <a:t>A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pedagógusok</a:t>
            </a:r>
            <a:r>
              <a:rPr lang="de-DE" sz="2800" dirty="0"/>
              <a:t> </a:t>
            </a:r>
            <a:r>
              <a:rPr lang="de-DE" sz="2800" dirty="0" err="1"/>
              <a:t>hivatásbeli</a:t>
            </a:r>
            <a:r>
              <a:rPr lang="de-DE" sz="2800" dirty="0"/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továbbfejlődésének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ösztönzése</a:t>
            </a:r>
            <a:r>
              <a:rPr lang="de-DE" sz="2800" dirty="0"/>
              <a:t>. </a:t>
            </a:r>
            <a:endParaRPr lang="hu-HU" sz="2800" dirty="0"/>
          </a:p>
          <a:p>
            <a:pPr marL="0" indent="0">
              <a:buNone/>
            </a:pPr>
            <a:r>
              <a:rPr lang="de-DE" sz="2800" dirty="0" smtClean="0"/>
              <a:t>A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pedagógusok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motiválása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dirty="0" err="1"/>
              <a:t>saját</a:t>
            </a:r>
            <a:r>
              <a:rPr lang="de-DE" sz="2800" dirty="0"/>
              <a:t> </a:t>
            </a:r>
            <a:r>
              <a:rPr lang="de-DE" sz="2800" dirty="0" err="1"/>
              <a:t>teljesítményük</a:t>
            </a:r>
            <a:r>
              <a:rPr lang="de-DE" sz="2800" dirty="0"/>
              <a:t> </a:t>
            </a:r>
            <a:r>
              <a:rPr lang="de-DE" sz="2800" dirty="0" err="1"/>
              <a:t>javítására</a:t>
            </a:r>
            <a:r>
              <a:rPr lang="de-DE" sz="3100" dirty="0"/>
              <a:t>.</a:t>
            </a:r>
            <a:endParaRPr lang="hu-HU" sz="3100" dirty="0"/>
          </a:p>
          <a:p>
            <a:pPr marL="0" indent="0">
              <a:buNone/>
            </a:pPr>
            <a:endParaRPr lang="hu-H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8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MINŐSÉGELLENŐRZÉSI RENDSZER - MINŐSÍTÉS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100" dirty="0" smtClean="0"/>
              <a:t>.</a:t>
            </a:r>
            <a:endParaRPr lang="hu-HU" sz="3100" dirty="0"/>
          </a:p>
          <a:p>
            <a:pPr marL="0" indent="0">
              <a:buNone/>
            </a:pPr>
            <a:endParaRPr lang="hu-H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12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3583"/>
            <a:ext cx="8075240" cy="50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MINŐSÍTÉS  - TANÁRI KOMPETENCIÁK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de-DE" sz="2800" dirty="0" err="1" smtClean="0"/>
              <a:t>Szakmai</a:t>
            </a:r>
            <a:r>
              <a:rPr lang="de-DE" sz="2800" dirty="0" smtClean="0"/>
              <a:t> </a:t>
            </a:r>
            <a:r>
              <a:rPr lang="de-DE" sz="2800" dirty="0" err="1"/>
              <a:t>feladatok</a:t>
            </a:r>
            <a:r>
              <a:rPr lang="de-DE" sz="2800" dirty="0"/>
              <a:t>, </a:t>
            </a:r>
            <a:r>
              <a:rPr lang="de-DE" sz="2800" dirty="0" err="1"/>
              <a:t>szaktudományos</a:t>
            </a:r>
            <a:r>
              <a:rPr lang="de-DE" sz="2800" dirty="0"/>
              <a:t>, </a:t>
            </a:r>
            <a:r>
              <a:rPr lang="de-DE" sz="2800" dirty="0" err="1"/>
              <a:t>szaktárgyi</a:t>
            </a:r>
            <a:r>
              <a:rPr lang="de-DE" sz="2800" dirty="0"/>
              <a:t>, </a:t>
            </a:r>
            <a:r>
              <a:rPr lang="de-DE" sz="2800" dirty="0" err="1"/>
              <a:t>tantervi</a:t>
            </a:r>
            <a:r>
              <a:rPr lang="de-DE" sz="2800" dirty="0"/>
              <a:t> </a:t>
            </a:r>
            <a:r>
              <a:rPr lang="de-DE" sz="2800" dirty="0" err="1"/>
              <a:t>tudás</a:t>
            </a:r>
            <a:r>
              <a:rPr lang="de-DE" sz="2800" dirty="0"/>
              <a:t> </a:t>
            </a:r>
            <a:endParaRPr lang="hu-HU" sz="2800" dirty="0"/>
          </a:p>
          <a:p>
            <a:pPr marL="514350" lvl="0" indent="-514350">
              <a:buFont typeface="+mj-lt"/>
              <a:buAutoNum type="arabicPeriod"/>
            </a:pPr>
            <a:r>
              <a:rPr lang="de-DE" sz="2800" dirty="0" err="1" smtClean="0"/>
              <a:t>Pedagógiai</a:t>
            </a:r>
            <a:r>
              <a:rPr lang="de-DE" sz="2800" dirty="0" smtClean="0"/>
              <a:t> </a:t>
            </a:r>
            <a:r>
              <a:rPr lang="de-DE" sz="2800" dirty="0" err="1"/>
              <a:t>folyamatok</a:t>
            </a:r>
            <a:r>
              <a:rPr lang="de-DE" sz="2800" dirty="0"/>
              <a:t>, </a:t>
            </a:r>
            <a:r>
              <a:rPr lang="de-DE" sz="2800" dirty="0" err="1"/>
              <a:t>tevékenységek</a:t>
            </a:r>
            <a:r>
              <a:rPr lang="de-DE" sz="2800" dirty="0"/>
              <a:t> </a:t>
            </a:r>
            <a:r>
              <a:rPr lang="de-DE" sz="2800" dirty="0" err="1"/>
              <a:t>tervezése</a:t>
            </a:r>
            <a:r>
              <a:rPr lang="de-DE" sz="2800" dirty="0"/>
              <a:t> </a:t>
            </a:r>
            <a:r>
              <a:rPr lang="de-DE" sz="2800" dirty="0" err="1"/>
              <a:t>és</a:t>
            </a:r>
            <a:r>
              <a:rPr lang="de-DE" sz="2800" dirty="0"/>
              <a:t> a </a:t>
            </a:r>
            <a:r>
              <a:rPr lang="de-DE" sz="2800" dirty="0" err="1"/>
              <a:t>megvalósításukhoz</a:t>
            </a:r>
            <a:r>
              <a:rPr lang="de-DE" sz="2800" dirty="0"/>
              <a:t> </a:t>
            </a:r>
            <a:r>
              <a:rPr lang="de-DE" sz="2800" dirty="0" err="1"/>
              <a:t>kapcsolódó</a:t>
            </a:r>
            <a:r>
              <a:rPr lang="de-DE" sz="2800" dirty="0"/>
              <a:t> </a:t>
            </a:r>
            <a:r>
              <a:rPr lang="de-DE" sz="2800" dirty="0" err="1"/>
              <a:t>önreflexiók</a:t>
            </a:r>
            <a:endParaRPr lang="hu-HU" sz="2800" dirty="0"/>
          </a:p>
          <a:p>
            <a:pPr marL="514350" lvl="0" indent="-514350">
              <a:buFont typeface="+mj-lt"/>
              <a:buAutoNum type="arabicPeriod"/>
            </a:pPr>
            <a:r>
              <a:rPr lang="de-DE" sz="2800" dirty="0" smtClean="0"/>
              <a:t>A </a:t>
            </a:r>
            <a:r>
              <a:rPr lang="de-DE" sz="2800" dirty="0" err="1"/>
              <a:t>tanulás</a:t>
            </a:r>
            <a:r>
              <a:rPr lang="de-DE" sz="2800" dirty="0"/>
              <a:t> </a:t>
            </a:r>
            <a:r>
              <a:rPr lang="de-DE" sz="2800" dirty="0" err="1"/>
              <a:t>támogatása</a:t>
            </a:r>
            <a:r>
              <a:rPr lang="de-DE" sz="2800" dirty="0"/>
              <a:t>.</a:t>
            </a:r>
            <a:endParaRPr lang="hu-HU" sz="2800" dirty="0"/>
          </a:p>
          <a:p>
            <a:pPr marL="514350" lvl="0" indent="-514350">
              <a:buFont typeface="+mj-lt"/>
              <a:buAutoNum type="arabicPeriod"/>
            </a:pPr>
            <a:r>
              <a:rPr lang="de-DE" sz="2800" dirty="0" smtClean="0"/>
              <a:t>A </a:t>
            </a:r>
            <a:r>
              <a:rPr lang="de-DE" sz="2800" dirty="0" err="1"/>
              <a:t>tanuló</a:t>
            </a:r>
            <a:r>
              <a:rPr lang="de-DE" sz="2800" dirty="0"/>
              <a:t> </a:t>
            </a:r>
            <a:r>
              <a:rPr lang="de-DE" sz="2800" dirty="0" err="1"/>
              <a:t>személyiségének</a:t>
            </a:r>
            <a:r>
              <a:rPr lang="de-DE" sz="2800" dirty="0"/>
              <a:t> </a:t>
            </a:r>
            <a:r>
              <a:rPr lang="de-DE" sz="2800" dirty="0" err="1"/>
              <a:t>fejlesztése</a:t>
            </a:r>
            <a:r>
              <a:rPr lang="de-DE" sz="2800" dirty="0"/>
              <a:t>, </a:t>
            </a:r>
            <a:r>
              <a:rPr lang="de-DE" sz="2800" dirty="0" err="1"/>
              <a:t>az</a:t>
            </a:r>
            <a:r>
              <a:rPr lang="de-DE" sz="2800" dirty="0"/>
              <a:t> </a:t>
            </a:r>
            <a:r>
              <a:rPr lang="de-DE" sz="2800" dirty="0" err="1"/>
              <a:t>egyéni</a:t>
            </a:r>
            <a:r>
              <a:rPr lang="de-DE" sz="2800" dirty="0"/>
              <a:t> </a:t>
            </a:r>
            <a:r>
              <a:rPr lang="de-DE" sz="2800" dirty="0" err="1"/>
              <a:t>bánásmód</a:t>
            </a:r>
            <a:r>
              <a:rPr lang="de-DE" sz="2800" dirty="0"/>
              <a:t> </a:t>
            </a:r>
            <a:r>
              <a:rPr lang="de-DE" sz="2800" dirty="0" err="1"/>
              <a:t>érvényesülése</a:t>
            </a:r>
            <a:r>
              <a:rPr lang="de-DE" sz="2800" dirty="0"/>
              <a:t>, a </a:t>
            </a:r>
            <a:r>
              <a:rPr lang="de-DE" sz="2800" dirty="0" err="1"/>
              <a:t>hátrányos</a:t>
            </a:r>
            <a:r>
              <a:rPr lang="de-DE" sz="2800" dirty="0"/>
              <a:t> </a:t>
            </a:r>
            <a:r>
              <a:rPr lang="de-DE" sz="2800" dirty="0" err="1"/>
              <a:t>helyzetű</a:t>
            </a:r>
            <a:r>
              <a:rPr lang="de-DE" sz="2800" dirty="0"/>
              <a:t>, </a:t>
            </a:r>
            <a:r>
              <a:rPr lang="de-DE" sz="2800" dirty="0" err="1"/>
              <a:t>sajátos</a:t>
            </a:r>
            <a:r>
              <a:rPr lang="de-DE" sz="2800" dirty="0"/>
              <a:t> </a:t>
            </a:r>
            <a:r>
              <a:rPr lang="de-DE" sz="2800" dirty="0" err="1"/>
              <a:t>nevelési</a:t>
            </a:r>
            <a:r>
              <a:rPr lang="de-DE" sz="2800" dirty="0"/>
              <a:t> </a:t>
            </a:r>
            <a:r>
              <a:rPr lang="de-DE" sz="2800" dirty="0" err="1"/>
              <a:t>igényű</a:t>
            </a:r>
            <a:r>
              <a:rPr lang="de-DE" sz="2800" dirty="0"/>
              <a:t> </a:t>
            </a:r>
            <a:r>
              <a:rPr lang="de-DE" sz="2800" dirty="0" err="1"/>
              <a:t>vagy</a:t>
            </a:r>
            <a:r>
              <a:rPr lang="de-DE" sz="2800" dirty="0"/>
              <a:t> </a:t>
            </a:r>
            <a:r>
              <a:rPr lang="de-DE" sz="2800" dirty="0" err="1"/>
              <a:t>beilleszkedési</a:t>
            </a:r>
            <a:r>
              <a:rPr lang="de-DE" sz="2800" dirty="0"/>
              <a:t>, </a:t>
            </a:r>
            <a:r>
              <a:rPr lang="de-DE" sz="2800" dirty="0" err="1"/>
              <a:t>tanulási</a:t>
            </a:r>
            <a:r>
              <a:rPr lang="de-DE" sz="2800" dirty="0"/>
              <a:t>, </a:t>
            </a:r>
            <a:r>
              <a:rPr lang="de-DE" sz="2800" dirty="0" err="1"/>
              <a:t>magatartási</a:t>
            </a:r>
            <a:r>
              <a:rPr lang="de-DE" sz="2800" dirty="0"/>
              <a:t> </a:t>
            </a:r>
            <a:r>
              <a:rPr lang="de-DE" sz="2800" dirty="0" err="1"/>
              <a:t>nehézséggel</a:t>
            </a:r>
            <a:r>
              <a:rPr lang="de-DE" sz="2800" dirty="0"/>
              <a:t> </a:t>
            </a:r>
            <a:r>
              <a:rPr lang="de-DE" sz="2800" dirty="0" err="1"/>
              <a:t>küzdő</a:t>
            </a:r>
            <a:r>
              <a:rPr lang="de-DE" sz="2800" dirty="0"/>
              <a:t> </a:t>
            </a:r>
            <a:r>
              <a:rPr lang="de-DE" sz="2800" dirty="0" err="1"/>
              <a:t>gyermek</a:t>
            </a:r>
            <a:r>
              <a:rPr lang="de-DE" sz="2800" dirty="0"/>
              <a:t>, </a:t>
            </a:r>
            <a:r>
              <a:rPr lang="de-DE" sz="2800" dirty="0" err="1"/>
              <a:t>tanuló</a:t>
            </a:r>
            <a:r>
              <a:rPr lang="de-DE" sz="2800" dirty="0"/>
              <a:t> </a:t>
            </a:r>
            <a:r>
              <a:rPr lang="de-DE" sz="2800" dirty="0" err="1"/>
              <a:t>többi</a:t>
            </a:r>
            <a:r>
              <a:rPr lang="de-DE" sz="2800" dirty="0"/>
              <a:t> </a:t>
            </a:r>
            <a:r>
              <a:rPr lang="de-DE" sz="2800" dirty="0" err="1"/>
              <a:t>gyermekkel</a:t>
            </a:r>
            <a:r>
              <a:rPr lang="de-DE" sz="2800" dirty="0"/>
              <a:t>, </a:t>
            </a:r>
            <a:r>
              <a:rPr lang="de-DE" sz="2800" dirty="0" err="1"/>
              <a:t>tanulóval</a:t>
            </a:r>
            <a:r>
              <a:rPr lang="de-DE" sz="2800" dirty="0"/>
              <a:t> </a:t>
            </a:r>
            <a:r>
              <a:rPr lang="de-DE" sz="2800" dirty="0" err="1"/>
              <a:t>együtt</a:t>
            </a:r>
            <a:r>
              <a:rPr lang="de-DE" sz="2800" dirty="0"/>
              <a:t> </a:t>
            </a:r>
            <a:r>
              <a:rPr lang="de-DE" sz="2800" dirty="0" err="1"/>
              <a:t>történő</a:t>
            </a:r>
            <a:r>
              <a:rPr lang="de-DE" sz="2800" dirty="0"/>
              <a:t> </a:t>
            </a:r>
            <a:r>
              <a:rPr lang="de-DE" sz="2800" dirty="0" err="1"/>
              <a:t>sikeres</a:t>
            </a:r>
            <a:r>
              <a:rPr lang="de-DE" sz="2800" dirty="0"/>
              <a:t> </a:t>
            </a:r>
            <a:r>
              <a:rPr lang="de-DE" sz="2800" dirty="0" err="1"/>
              <a:t>neveléséhez</a:t>
            </a:r>
            <a:r>
              <a:rPr lang="de-DE" sz="2800" dirty="0"/>
              <a:t>, </a:t>
            </a:r>
            <a:r>
              <a:rPr lang="de-DE" sz="2800" dirty="0" err="1"/>
              <a:t>oktatásához</a:t>
            </a:r>
            <a:r>
              <a:rPr lang="de-DE" sz="2800" dirty="0"/>
              <a:t> </a:t>
            </a:r>
            <a:r>
              <a:rPr lang="de-DE" sz="2800" dirty="0" err="1"/>
              <a:t>szükséges</a:t>
            </a:r>
            <a:r>
              <a:rPr lang="de-DE" sz="2800" dirty="0"/>
              <a:t> </a:t>
            </a:r>
            <a:r>
              <a:rPr lang="de-DE" sz="2800" dirty="0" err="1"/>
              <a:t>megfelelő</a:t>
            </a:r>
            <a:r>
              <a:rPr lang="de-DE" sz="2800" dirty="0"/>
              <a:t> </a:t>
            </a:r>
            <a:r>
              <a:rPr lang="de-DE" sz="2800" dirty="0" err="1"/>
              <a:t>módszertani</a:t>
            </a:r>
            <a:r>
              <a:rPr lang="de-DE" sz="2800" dirty="0"/>
              <a:t> </a:t>
            </a:r>
            <a:r>
              <a:rPr lang="de-DE" sz="2800" dirty="0" err="1"/>
              <a:t>felkészültség</a:t>
            </a:r>
            <a:r>
              <a:rPr lang="de-DE" sz="2800" dirty="0"/>
              <a:t> </a:t>
            </a:r>
            <a:endParaRPr lang="hu-HU" sz="2800" dirty="0"/>
          </a:p>
          <a:p>
            <a:pPr marL="514350" indent="-514350">
              <a:buFont typeface="+mj-lt"/>
              <a:buAutoNum type="arabicPeriod"/>
            </a:pPr>
            <a:endParaRPr lang="hu-H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endParaRPr lang="hu-H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0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MINŐSÍTÉS –TANÁRI KOMPETENICÁK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8759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 startAt="5"/>
            </a:pPr>
            <a:endParaRPr lang="hu-HU" sz="2400" dirty="0" smtClean="0"/>
          </a:p>
          <a:p>
            <a:pPr marL="514350" lvl="0" indent="-514350">
              <a:buFont typeface="+mj-lt"/>
              <a:buAutoNum type="arabicPeriod" startAt="5"/>
            </a:pPr>
            <a:r>
              <a:rPr lang="de-DE" sz="2400" dirty="0" smtClean="0"/>
              <a:t>A </a:t>
            </a:r>
            <a:r>
              <a:rPr lang="de-DE" sz="2400" dirty="0" err="1" smtClean="0"/>
              <a:t>tanulói</a:t>
            </a:r>
            <a:r>
              <a:rPr lang="de-DE" sz="2400" dirty="0" smtClean="0"/>
              <a:t> </a:t>
            </a:r>
            <a:r>
              <a:rPr lang="de-DE" sz="2400" dirty="0" err="1" smtClean="0"/>
              <a:t>csoportok</a:t>
            </a:r>
            <a:r>
              <a:rPr lang="de-DE" sz="2400" dirty="0" smtClean="0"/>
              <a:t>, </a:t>
            </a:r>
            <a:r>
              <a:rPr lang="de-DE" sz="2400" dirty="0" err="1" smtClean="0"/>
              <a:t>közösségek</a:t>
            </a:r>
            <a:r>
              <a:rPr lang="de-DE" sz="2400" dirty="0" smtClean="0"/>
              <a:t> </a:t>
            </a:r>
            <a:r>
              <a:rPr lang="de-DE" sz="2400" dirty="0" err="1" smtClean="0"/>
              <a:t>alakulásának</a:t>
            </a:r>
            <a:r>
              <a:rPr lang="de-DE" sz="2400" dirty="0" smtClean="0"/>
              <a:t> </a:t>
            </a:r>
            <a:r>
              <a:rPr lang="de-DE" sz="2400" dirty="0" err="1" smtClean="0"/>
              <a:t>segítése</a:t>
            </a:r>
            <a:r>
              <a:rPr lang="de-DE" sz="2400" dirty="0" smtClean="0"/>
              <a:t>, </a:t>
            </a:r>
            <a:r>
              <a:rPr lang="de-DE" sz="2400" dirty="0" err="1" smtClean="0"/>
              <a:t>fejlesztése</a:t>
            </a:r>
            <a:r>
              <a:rPr lang="de-DE" sz="2400" dirty="0" smtClean="0"/>
              <a:t>, </a:t>
            </a:r>
            <a:r>
              <a:rPr lang="de-DE" sz="2400" dirty="0" err="1" smtClean="0"/>
              <a:t>esélyteremtés</a:t>
            </a:r>
            <a:r>
              <a:rPr lang="de-DE" sz="2400" dirty="0" smtClean="0"/>
              <a:t>, </a:t>
            </a:r>
            <a:r>
              <a:rPr lang="de-DE" sz="2400" dirty="0" err="1" smtClean="0"/>
              <a:t>nyitottság</a:t>
            </a:r>
            <a:r>
              <a:rPr lang="de-DE" sz="2400" dirty="0" smtClean="0"/>
              <a:t> a </a:t>
            </a:r>
            <a:r>
              <a:rPr lang="de-DE" sz="2400" dirty="0" err="1" smtClean="0"/>
              <a:t>különböző</a:t>
            </a:r>
            <a:r>
              <a:rPr lang="de-DE" sz="2400" dirty="0" smtClean="0"/>
              <a:t> </a:t>
            </a:r>
            <a:r>
              <a:rPr lang="de-DE" sz="2400" dirty="0" err="1" smtClean="0"/>
              <a:t>társadalmi-kulturális</a:t>
            </a:r>
            <a:r>
              <a:rPr lang="de-DE" sz="2400" dirty="0" smtClean="0"/>
              <a:t> </a:t>
            </a:r>
            <a:r>
              <a:rPr lang="de-DE" sz="2400" dirty="0" err="1" smtClean="0"/>
              <a:t>sokféleségre</a:t>
            </a:r>
            <a:r>
              <a:rPr lang="de-DE" sz="2400" dirty="0" smtClean="0"/>
              <a:t>, </a:t>
            </a:r>
            <a:r>
              <a:rPr lang="de-DE" sz="2400" dirty="0" err="1" smtClean="0"/>
              <a:t>integrációs</a:t>
            </a:r>
            <a:r>
              <a:rPr lang="de-DE" sz="2400" dirty="0" smtClean="0"/>
              <a:t> </a:t>
            </a:r>
            <a:r>
              <a:rPr lang="de-DE" sz="2400" dirty="0" err="1" smtClean="0"/>
              <a:t>tevékenység</a:t>
            </a:r>
            <a:r>
              <a:rPr lang="de-DE" sz="2400" dirty="0" smtClean="0"/>
              <a:t>, </a:t>
            </a:r>
            <a:r>
              <a:rPr lang="de-DE" sz="2400" dirty="0" err="1" smtClean="0"/>
              <a:t>osztályfőnöki</a:t>
            </a:r>
            <a:r>
              <a:rPr lang="de-DE" sz="2400" dirty="0" smtClean="0"/>
              <a:t> </a:t>
            </a:r>
            <a:r>
              <a:rPr lang="de-DE" sz="2400" dirty="0" err="1" smtClean="0"/>
              <a:t>tevékenység</a:t>
            </a:r>
            <a:r>
              <a:rPr lang="de-DE" sz="2400" dirty="0" smtClean="0"/>
              <a:t> </a:t>
            </a:r>
            <a:endParaRPr lang="hu-HU" sz="2400" dirty="0" smtClean="0"/>
          </a:p>
          <a:p>
            <a:pPr marL="514350" lvl="0" indent="-514350">
              <a:buFont typeface="+mj-lt"/>
              <a:buAutoNum type="arabicPeriod" startAt="5"/>
            </a:pPr>
            <a:r>
              <a:rPr lang="de-DE" sz="2400" dirty="0" err="1" smtClean="0"/>
              <a:t>Pedagógiai</a:t>
            </a:r>
            <a:r>
              <a:rPr lang="de-DE" sz="2400" dirty="0" smtClean="0"/>
              <a:t> </a:t>
            </a:r>
            <a:r>
              <a:rPr lang="de-DE" sz="2400" dirty="0" err="1" smtClean="0"/>
              <a:t>folyamatok</a:t>
            </a:r>
            <a:r>
              <a:rPr lang="de-DE" sz="2400" dirty="0" smtClean="0"/>
              <a:t> </a:t>
            </a:r>
            <a:r>
              <a:rPr lang="de-DE" sz="2400" dirty="0" err="1" smtClean="0"/>
              <a:t>és</a:t>
            </a:r>
            <a:r>
              <a:rPr lang="de-DE" sz="2400" dirty="0" smtClean="0"/>
              <a:t> a </a:t>
            </a:r>
            <a:r>
              <a:rPr lang="de-DE" sz="2400" dirty="0" err="1" smtClean="0"/>
              <a:t>tanulók</a:t>
            </a:r>
            <a:r>
              <a:rPr lang="de-DE" sz="2400" dirty="0" smtClean="0"/>
              <a:t> </a:t>
            </a:r>
            <a:r>
              <a:rPr lang="de-DE" sz="2400" dirty="0" err="1" smtClean="0"/>
              <a:t>személyiségfejlődésének</a:t>
            </a:r>
            <a:r>
              <a:rPr lang="de-DE" sz="2400" dirty="0" smtClean="0"/>
              <a:t> </a:t>
            </a:r>
            <a:r>
              <a:rPr lang="de-DE" sz="2400" dirty="0" err="1" smtClean="0"/>
              <a:t>folyamatos</a:t>
            </a:r>
            <a:r>
              <a:rPr lang="de-DE" sz="2400" dirty="0" smtClean="0"/>
              <a:t> </a:t>
            </a:r>
            <a:r>
              <a:rPr lang="de-DE" sz="2400" dirty="0" err="1" smtClean="0"/>
              <a:t>értékelése</a:t>
            </a:r>
            <a:r>
              <a:rPr lang="de-DE" sz="2400" dirty="0" smtClean="0"/>
              <a:t>, </a:t>
            </a:r>
            <a:r>
              <a:rPr lang="de-DE" sz="2400" dirty="0" err="1" smtClean="0"/>
              <a:t>elemzése</a:t>
            </a:r>
            <a:endParaRPr lang="hu-HU" sz="2400" dirty="0" smtClean="0"/>
          </a:p>
          <a:p>
            <a:pPr marL="514350" lvl="0" indent="-514350">
              <a:buFont typeface="+mj-lt"/>
              <a:buAutoNum type="arabicPeriod" startAt="5"/>
            </a:pPr>
            <a:r>
              <a:rPr lang="de-DE" sz="2400" dirty="0" err="1" smtClean="0"/>
              <a:t>Kommunikáció</a:t>
            </a:r>
            <a:r>
              <a:rPr lang="de-DE" sz="2400" dirty="0" smtClean="0"/>
              <a:t> </a:t>
            </a:r>
            <a:r>
              <a:rPr lang="de-DE" sz="2400" dirty="0" err="1" smtClean="0"/>
              <a:t>és</a:t>
            </a:r>
            <a:r>
              <a:rPr lang="de-DE" sz="2400" dirty="0" smtClean="0"/>
              <a:t> </a:t>
            </a:r>
            <a:r>
              <a:rPr lang="de-DE" sz="2400" dirty="0" err="1" smtClean="0"/>
              <a:t>szakmai</a:t>
            </a:r>
            <a:r>
              <a:rPr lang="de-DE" sz="2400" dirty="0" smtClean="0"/>
              <a:t> </a:t>
            </a:r>
            <a:r>
              <a:rPr lang="de-DE" sz="2400" dirty="0" err="1" smtClean="0"/>
              <a:t>együttműködés</a:t>
            </a:r>
            <a:r>
              <a:rPr lang="de-DE" sz="2400" dirty="0" smtClean="0"/>
              <a:t>, </a:t>
            </a:r>
            <a:r>
              <a:rPr lang="de-DE" sz="2400" dirty="0" err="1" smtClean="0"/>
              <a:t>problémamegoldás</a:t>
            </a:r>
            <a:r>
              <a:rPr lang="de-DE" sz="2400" dirty="0" smtClean="0"/>
              <a:t>  </a:t>
            </a:r>
            <a:endParaRPr lang="hu-HU" sz="2400" dirty="0" smtClean="0"/>
          </a:p>
          <a:p>
            <a:pPr marL="514350" lvl="0" indent="-514350">
              <a:buFont typeface="+mj-lt"/>
              <a:buAutoNum type="arabicPeriod" startAt="5"/>
            </a:pPr>
            <a:r>
              <a:rPr lang="de-DE" sz="2400" dirty="0" err="1" smtClean="0"/>
              <a:t>Elkötelezettség</a:t>
            </a:r>
            <a:r>
              <a:rPr lang="de-DE" sz="2400" dirty="0" smtClean="0"/>
              <a:t> </a:t>
            </a:r>
            <a:r>
              <a:rPr lang="de-DE" sz="2400" dirty="0" err="1" smtClean="0"/>
              <a:t>és</a:t>
            </a:r>
            <a:r>
              <a:rPr lang="de-DE" sz="2400" dirty="0" smtClean="0"/>
              <a:t> </a:t>
            </a:r>
            <a:r>
              <a:rPr lang="de-DE" sz="2400" dirty="0" err="1" smtClean="0"/>
              <a:t>szakmai</a:t>
            </a:r>
            <a:r>
              <a:rPr lang="de-DE" sz="2400" dirty="0" smtClean="0"/>
              <a:t> </a:t>
            </a:r>
            <a:r>
              <a:rPr lang="de-DE" sz="2400" dirty="0" err="1" smtClean="0"/>
              <a:t>felelősségvállalás</a:t>
            </a:r>
            <a:r>
              <a:rPr lang="de-DE" sz="2400" dirty="0" smtClean="0"/>
              <a:t> a </a:t>
            </a:r>
            <a:r>
              <a:rPr lang="de-DE" sz="2400" dirty="0" err="1" smtClean="0"/>
              <a:t>szakmai</a:t>
            </a:r>
            <a:r>
              <a:rPr lang="de-DE" sz="2400" dirty="0" smtClean="0"/>
              <a:t> </a:t>
            </a:r>
            <a:r>
              <a:rPr lang="de-DE" sz="2400" dirty="0" err="1" smtClean="0"/>
              <a:t>fejlődés</a:t>
            </a:r>
            <a:r>
              <a:rPr lang="hu-HU" sz="2400" dirty="0" smtClean="0"/>
              <a:t>ért</a:t>
            </a:r>
          </a:p>
          <a:p>
            <a:pPr marL="0" lvl="0" indent="0">
              <a:buNone/>
            </a:pPr>
            <a:endParaRPr lang="hu-HU" sz="2400" dirty="0" smtClean="0"/>
          </a:p>
          <a:p>
            <a:pPr marL="514350" lvl="0" indent="-514350">
              <a:buFont typeface="+mj-lt"/>
              <a:buAutoNum type="arabicPeriod" startAt="5"/>
            </a:pP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MINŐSÍTÉSI SZINTEK    -  GY – P-I.  P-II.   Mester, Kutató</a:t>
            </a:r>
            <a:endParaRPr lang="hu-H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5"/>
            </a:pPr>
            <a:endParaRPr lang="hu-H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9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MINŐSÉGELLENŐRZÉSI RENDSZER </a:t>
            </a:r>
            <a:b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– HOL TARTUNK ?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Autofit/>
          </a:bodyPr>
          <a:lstStyle/>
          <a:p>
            <a:r>
              <a:rPr lang="hu-HU" sz="2400" dirty="0" smtClean="0"/>
              <a:t>TANULJUK  ÉS ÉRTÉKELJÜK  A RENDSZERT !</a:t>
            </a:r>
          </a:p>
          <a:p>
            <a:r>
              <a:rPr lang="hu-HU" sz="2400" dirty="0" smtClean="0"/>
              <a:t>GONDOLKOZUNK, HOGY AMIKOR A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</a:t>
            </a:r>
            <a:r>
              <a:rPr lang="hu-HU" sz="2400" dirty="0" smtClean="0"/>
              <a:t>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KULCSSZEREPLŐJE</a:t>
            </a:r>
            <a:r>
              <a:rPr lang="hu-HU" sz="2400" dirty="0" smtClean="0"/>
              <a:t> A </a:t>
            </a:r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TANÁR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, AKKOR SZABAD-E, KELL-E MÉG TERHELNI ?</a:t>
            </a:r>
          </a:p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GONDOLKOZUNK, HOGY </a:t>
            </a:r>
            <a:r>
              <a:rPr lang="hu-HU" sz="2400" u="sng" dirty="0" smtClean="0">
                <a:solidFill>
                  <a:schemeClr val="accent1">
                    <a:lumMod val="50000"/>
                  </a:schemeClr>
                </a:solidFill>
              </a:rPr>
              <a:t>MIKÉNT SEGÍTHETÜNK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A MINDENNAPI MUNKA ÉRTÉKELÉSÉBEN, HOGY TÖBB IDŐ MARADJON A </a:t>
            </a:r>
            <a:r>
              <a:rPr lang="hu-H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TANULÓRA, A TANÍTÁSRA</a:t>
            </a:r>
          </a:p>
          <a:p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MEGGYŐZŐDÉSEM, HOGY FONTOS, MIBEN VAGYUNK A LEGJOBBAK, FONTOS A REFLEXIÓ ÉS A GYENGESÉGEINK FELTÁRÁSA IS, DE A </a:t>
            </a:r>
            <a:r>
              <a:rPr lang="hu-HU" sz="24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LEGFONTOSABB AZ </a:t>
            </a:r>
            <a:r>
              <a:rPr lang="hu-HU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ARÁNYOKRA RÁTALÁLNI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smtClean="0">
                <a:solidFill>
                  <a:schemeClr val="accent1">
                    <a:lumMod val="50000"/>
                  </a:schemeClr>
                </a:solidFill>
              </a:rPr>
              <a:t>A PEDAGÓGIA MUNKA ÉS ANNAK DOKUMENTÁLÁSA KÖZÖTT !</a:t>
            </a:r>
            <a:endParaRPr lang="hu-H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4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OKTATÁS MINŐSÉGE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133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„</a:t>
            </a:r>
            <a:r>
              <a:rPr lang="hu-H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Azt az iskolát tekintjük eredményesnek,  ahol  tantestület azon dolgozik, hogy a  tanulóit minél nagyobb arányban megismerje és szellemi, lelki és fizikai fejlődésüket lehetőségeikhez képest elősegítse”    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hu-HU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Lannert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Judit)</a:t>
            </a:r>
          </a:p>
          <a:p>
            <a:pPr marL="0" indent="0">
              <a:buNone/>
            </a:pPr>
            <a:endParaRPr lang="hu-HU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„Az oktatás sikerének a kulcsa a megbecsült, motivált, kiváló pedagógus. […] A pályájáért és tárgyáért lelkesedő pedagógus csodákra képes.”  </a:t>
            </a:r>
            <a:r>
              <a:rPr lang="hu-HU" sz="2000" dirty="0" smtClean="0">
                <a:latin typeface="+mj-lt"/>
              </a:rPr>
              <a:t>(Csermely </a:t>
            </a:r>
            <a:r>
              <a:rPr lang="hu-HU" sz="2000" dirty="0">
                <a:latin typeface="+mj-lt"/>
              </a:rPr>
              <a:t>Péter – Fodor István – </a:t>
            </a:r>
            <a:r>
              <a:rPr lang="hu-HU" sz="2000" dirty="0" err="1">
                <a:latin typeface="+mj-lt"/>
              </a:rPr>
              <a:t>Joly</a:t>
            </a:r>
            <a:r>
              <a:rPr lang="hu-HU" sz="2000" dirty="0">
                <a:latin typeface="+mj-lt"/>
              </a:rPr>
              <a:t>, Eva – </a:t>
            </a:r>
            <a:r>
              <a:rPr lang="hu-HU" sz="2000" dirty="0" err="1">
                <a:latin typeface="+mj-lt"/>
              </a:rPr>
              <a:t>Lámfalussy</a:t>
            </a:r>
            <a:r>
              <a:rPr lang="hu-HU" sz="2000" dirty="0">
                <a:latin typeface="+mj-lt"/>
              </a:rPr>
              <a:t> Sándor 2009. </a:t>
            </a:r>
            <a:r>
              <a:rPr lang="hu-HU" sz="2000" i="1" dirty="0">
                <a:latin typeface="+mj-lt"/>
              </a:rPr>
              <a:t>Szárny és teher</a:t>
            </a:r>
            <a:r>
              <a:rPr lang="hu-HU" sz="2000" dirty="0">
                <a:latin typeface="+mj-lt"/>
              </a:rPr>
              <a:t>. Bölcsek Tanácsa </a:t>
            </a:r>
            <a:r>
              <a:rPr lang="hu-HU" sz="2000" dirty="0" smtClean="0">
                <a:latin typeface="+mj-lt"/>
              </a:rPr>
              <a:t>Alapítvány) </a:t>
            </a:r>
            <a:endParaRPr lang="hu-HU" sz="2000" dirty="0">
              <a:latin typeface="+mj-lt"/>
            </a:endParaRPr>
          </a:p>
          <a:p>
            <a:pPr marL="0" indent="0">
              <a:buNone/>
            </a:pPr>
            <a:endParaRPr lang="hu-HU" sz="20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hu-HU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hu-HU" sz="20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hu-HU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hu-HU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hu-HU" sz="20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hu-HU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hu-HU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64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Az előadáshoz felhasznált szakirodalom: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err="1" smtClean="0"/>
              <a:t>Lannert</a:t>
            </a:r>
            <a:r>
              <a:rPr lang="hu-HU" sz="2000" dirty="0" smtClean="0"/>
              <a:t> Judit: Iskolai eredményesség, eredményes iskola</a:t>
            </a:r>
          </a:p>
          <a:p>
            <a:pPr marL="0" indent="0">
              <a:buNone/>
            </a:pPr>
            <a:r>
              <a:rPr lang="hu-HU" sz="2000" dirty="0" smtClean="0">
                <a:hlinkClick r:id="rId2"/>
              </a:rPr>
              <a:t>https://www.youtube.com/watch?v=7bd4KP0d7O4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err="1" smtClean="0"/>
              <a:t>Lannert</a:t>
            </a:r>
            <a:r>
              <a:rPr lang="hu-HU" sz="2000" dirty="0" smtClean="0"/>
              <a:t> Judit: Hatékonyság, eredményesség és méltányosság, Új Pedagógiai szemle, 2004. december</a:t>
            </a:r>
          </a:p>
          <a:p>
            <a:pPr marL="0" indent="0">
              <a:buNone/>
            </a:pPr>
            <a:r>
              <a:rPr lang="hu-HU" sz="2000" dirty="0" smtClean="0"/>
              <a:t>Halász Gábor: Minőség és minőségbiztosítás a közoktatás: oktatáspolitikai megfontolások</a:t>
            </a:r>
          </a:p>
          <a:p>
            <a:pPr marL="0" indent="0">
              <a:buNone/>
            </a:pPr>
            <a:r>
              <a:rPr lang="hu-HU" sz="2000" dirty="0">
                <a:hlinkClick r:id="rId3"/>
              </a:rPr>
              <a:t>http://halaszg.ofi.hu/download/Minoseg%20-%</a:t>
            </a:r>
            <a:r>
              <a:rPr lang="hu-HU" sz="2000" dirty="0" smtClean="0">
                <a:hlinkClick r:id="rId3"/>
              </a:rPr>
              <a:t>20EDUCATIO.htm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Országos tanfelügyelet. Kézikönyv a szakképző iskolák számára</a:t>
            </a:r>
          </a:p>
          <a:p>
            <a:pPr marL="0" indent="0">
              <a:buNone/>
            </a:pPr>
            <a:r>
              <a:rPr lang="hu-HU" sz="2000" dirty="0">
                <a:hlinkClick r:id="rId4"/>
              </a:rPr>
              <a:t>https://</a:t>
            </a:r>
            <a:r>
              <a:rPr lang="hu-HU" sz="2000" dirty="0" smtClean="0">
                <a:hlinkClick r:id="rId4"/>
              </a:rPr>
              <a:t>www.oktatas.hu/kiadvanyok/tanfelugyeleti_kezikonyvek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Önértékelési kézikönyv</a:t>
            </a:r>
          </a:p>
          <a:p>
            <a:pPr marL="0" indent="0">
              <a:buNone/>
            </a:pPr>
            <a:r>
              <a:rPr lang="hu-HU" sz="2000" dirty="0">
                <a:hlinkClick r:id="rId5"/>
              </a:rPr>
              <a:t>https://</a:t>
            </a:r>
            <a:r>
              <a:rPr lang="hu-HU" sz="2000" dirty="0" smtClean="0">
                <a:hlinkClick r:id="rId5"/>
              </a:rPr>
              <a:t>www.oktatas.hu/pub_bin/dload/unios_projektek/kiadvanyok/onertekelesi_kezikonyv_szakszolgalat.pdf</a:t>
            </a: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8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VONATKOZÓ JOGSZABÁLYOK</a:t>
            </a:r>
          </a:p>
          <a:p>
            <a:pPr marL="457200" indent="-457200">
              <a:buFont typeface="+mj-lt"/>
              <a:buAutoNum type="arabicPeriod"/>
            </a:pPr>
            <a:endParaRPr lang="hu-HU" sz="2400" dirty="0"/>
          </a:p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köznevelésről szóló 2011. évi  CXC.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Törvény</a:t>
            </a:r>
          </a:p>
          <a:p>
            <a:pPr marL="0" indent="0">
              <a:buNone/>
            </a:pPr>
            <a:endParaRPr 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20/2012 </a:t>
            </a: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(VIII.31) EMMI rendelet  a nevelési-oktatási intézmények működéséről és a köznevelési </a:t>
            </a: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intézmények</a:t>
            </a:r>
          </a:p>
          <a:p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326/2013. (VIII. 30.) Korm. rendelet a pedagógusok előmeneteli rendszeréről és a közalkalmazottak jogállásáról szóló 1992. évi XXXIII. törvény köznevelési intézményekben történő végrehajtásáról</a:t>
            </a:r>
          </a:p>
          <a:p>
            <a:pPr marL="0" indent="0">
              <a:buNone/>
            </a:pPr>
            <a:r>
              <a:rPr lang="hu-H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hu-H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28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 algn="ctr"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KÖSZÖNÖM MEGTISZTELŐ FIGYELMÜKET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  <a:p>
            <a:pPr marL="0" indent="0" algn="ctr">
              <a:buNone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 Sediviné Balassa Ildikó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hu-HU" sz="2400" dirty="0" err="1" smtClean="0">
                <a:latin typeface="+mj-lt"/>
                <a:hlinkClick r:id="rId2"/>
              </a:rPr>
              <a:t>balassa</a:t>
            </a:r>
            <a:r>
              <a:rPr lang="hu-HU" sz="2400" dirty="0" smtClean="0">
                <a:latin typeface="+mj-lt"/>
                <a:hlinkClick r:id="rId2"/>
              </a:rPr>
              <a:t>@</a:t>
            </a:r>
            <a:r>
              <a:rPr lang="hu-HU" sz="2400" dirty="0" err="1" smtClean="0">
                <a:latin typeface="+mj-lt"/>
                <a:hlinkClick r:id="rId2"/>
              </a:rPr>
              <a:t>szamalk.hu</a:t>
            </a:r>
            <a:endParaRPr lang="hu-HU" sz="2400" dirty="0" smtClean="0">
              <a:latin typeface="+mj-lt"/>
            </a:endParaRPr>
          </a:p>
          <a:p>
            <a:pPr marL="0" indent="0" algn="ctr">
              <a:buNone/>
            </a:pPr>
            <a:endParaRPr lang="hu-HU" dirty="0">
              <a:latin typeface="+mj-lt"/>
            </a:endParaRPr>
          </a:p>
          <a:p>
            <a:pPr marL="0" indent="0" algn="ctr">
              <a:buNone/>
            </a:pPr>
            <a:endParaRPr lang="hu-HU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19</a:t>
            </a:fld>
            <a:endParaRPr lang="hu-HU"/>
          </a:p>
        </p:txBody>
      </p:sp>
      <p:pic>
        <p:nvPicPr>
          <p:cNvPr id="5" name="Kép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68" y="4189029"/>
            <a:ext cx="149046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sefalvay\Pictures\Ildikonak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38481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MINŐSÉGŰ OKTATÁS FELTÉTELEI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 marL="0" indent="0">
              <a:buNone/>
            </a:pP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Kiinduló pontunk:</a:t>
            </a:r>
          </a:p>
          <a:p>
            <a:pPr marL="0" indent="0">
              <a:buNone/>
            </a:pPr>
            <a:r>
              <a:rPr lang="hu-HU" sz="2400" b="1" i="1" dirty="0" smtClean="0"/>
              <a:t>"... </a:t>
            </a:r>
            <a:r>
              <a:rPr lang="hu-HU" sz="2400" b="1" i="1" dirty="0"/>
              <a:t>van-e eredményes iskola eredményes tanár nélkül, vagy eredményes tanár eredményes </a:t>
            </a:r>
            <a:r>
              <a:rPr lang="hu-HU" sz="2400" b="1" i="1" dirty="0" smtClean="0"/>
              <a:t>tanuló nélkül </a:t>
            </a:r>
            <a:r>
              <a:rPr lang="hu-HU" sz="2400" b="1" i="1" dirty="0"/>
              <a:t>és egyáltalán lehetnek-e eredményesek az iskolák, ha nem eredményes maga </a:t>
            </a:r>
            <a:r>
              <a:rPr lang="hu-HU" sz="2400" b="1" i="1" dirty="0" smtClean="0"/>
              <a:t>az oktatáspolitika</a:t>
            </a:r>
            <a:r>
              <a:rPr lang="hu-HU" sz="2400" b="1" i="1" dirty="0"/>
              <a:t>?" </a:t>
            </a:r>
            <a:endParaRPr lang="hu-HU" sz="2400" b="1" i="1" dirty="0" smtClean="0"/>
          </a:p>
          <a:p>
            <a:pPr marL="0" indent="0" algn="ctr">
              <a:buNone/>
            </a:pPr>
            <a:r>
              <a:rPr lang="hu-HU" sz="2400" b="1" i="1" dirty="0" smtClean="0"/>
              <a:t>Minden </a:t>
            </a:r>
            <a:r>
              <a:rPr lang="hu-HU" sz="2400" b="1" i="1" dirty="0"/>
              <a:t>mindennel összefügg</a:t>
            </a:r>
            <a:r>
              <a:rPr lang="hu-HU" sz="2400" b="1" i="1" dirty="0" smtClean="0"/>
              <a:t>?</a:t>
            </a:r>
          </a:p>
          <a:p>
            <a:pPr marL="0" indent="0" algn="ctr">
              <a:buNone/>
            </a:pPr>
            <a:endParaRPr lang="hu-HU" sz="2800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2</a:t>
            </a:fld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23728" y="455291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HATÉKONYSÁG</a:t>
            </a:r>
            <a:endParaRPr lang="hu-HU" sz="1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121950" y="4516463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EREDMÉNYESSÉG</a:t>
            </a:r>
            <a:endParaRPr lang="hu-H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166110" y="5969112"/>
            <a:ext cx="138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MÉLTÁNYOSSÁG</a:t>
            </a:r>
            <a:endParaRPr lang="hu-H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90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MINŐSÉGELLENŐRZÉSI RENDSZER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Jogi háttér (amiről nem beszélek)</a:t>
            </a:r>
          </a:p>
          <a:p>
            <a:r>
              <a:rPr lang="hu-HU" sz="2800" dirty="0" smtClean="0"/>
              <a:t>Három elem (</a:t>
            </a:r>
            <a:r>
              <a:rPr lang="hu-HU" sz="2800" smtClean="0"/>
              <a:t>két rendszer)</a:t>
            </a:r>
            <a:endParaRPr lang="hu-HU" sz="2800" dirty="0" smtClean="0"/>
          </a:p>
          <a:p>
            <a:r>
              <a:rPr lang="hu-HU" sz="2800" dirty="0" smtClean="0"/>
              <a:t>Három elem összefüggése</a:t>
            </a:r>
          </a:p>
          <a:p>
            <a:r>
              <a:rPr lang="hu-HU" sz="2800" dirty="0" smtClean="0"/>
              <a:t>Három elem feladata,  működése</a:t>
            </a:r>
          </a:p>
          <a:p>
            <a:r>
              <a:rPr lang="hu-HU" sz="2800" dirty="0" smtClean="0"/>
              <a:t>Hol tartunk 2017 évben ?   TANULJUK !  </a:t>
            </a:r>
          </a:p>
          <a:p>
            <a:pPr marL="0" indent="0">
              <a:buNone/>
            </a:pPr>
            <a:endParaRPr lang="hu-HU" sz="2800" dirty="0" smtClean="0"/>
          </a:p>
          <a:p>
            <a:r>
              <a:rPr lang="hu-HU" sz="2800" dirty="0" smtClean="0"/>
              <a:t>Mennyiben segíthetnek a projekt termékek, a </a:t>
            </a:r>
            <a:r>
              <a:rPr lang="hu-H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tanárképzés és az IKT eszköz ?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MINŐSÉGELLENŐRZÉSI RENDSZER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HÁROM ELEM:</a:t>
            </a:r>
          </a:p>
          <a:p>
            <a:pPr marL="0" indent="0" algn="ctr">
              <a:buNone/>
            </a:pP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MEGÚJULÓ KÖZNEVELÉS KERETRENDSZERE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4</a:t>
            </a:fld>
            <a:endParaRPr lang="hu-H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3711240"/>
              </p:ext>
            </p:extLst>
          </p:nvPr>
        </p:nvGraphicFramePr>
        <p:xfrm>
          <a:off x="755576" y="2204864"/>
          <a:ext cx="7488832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5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MINŐSÉGELLENŐRZÉSI RENDSZER 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INTÉZMÉNYI ÖNÉRTÉKELÉS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7638"/>
            <a:ext cx="7848872" cy="4747666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5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MINŐSÉGELLENŐRZÉSI RENDSZER </a:t>
            </a:r>
            <a:b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ÖNÉRTÉKELÉS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5780" y="1417639"/>
            <a:ext cx="8229600" cy="490516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9202"/>
            <a:ext cx="7632848" cy="47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MINŐSÉGELLENŐRZÉSI RENDSZER </a:t>
            </a:r>
            <a:b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ÖNÉRTÉKELÉS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5780" y="1417639"/>
            <a:ext cx="8229600" cy="490516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41682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MINŐSÉGELLENŐRZÉSI RENDSZER - TANFELÜGYELET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dirty="0" smtClean="0"/>
              <a:t>„</a:t>
            </a:r>
            <a:r>
              <a:rPr lang="hu-HU" sz="2400" i="1" dirty="0" smtClean="0"/>
              <a:t>CSAK VÁLTOZÁS ÖRÖK…”   </a:t>
            </a:r>
          </a:p>
          <a:p>
            <a:pPr marL="0" indent="0">
              <a:buNone/>
            </a:pPr>
            <a:r>
              <a:rPr lang="hu-HU" sz="2400" i="1" dirty="0" smtClean="0"/>
              <a:t>TÖBBSZÖR VÁLTOZOTT 2015 ÓTA  (</a:t>
            </a:r>
            <a:r>
              <a:rPr lang="hu-HU" sz="2000" i="1" dirty="0" smtClean="0"/>
              <a:t>TÚLSZERVEZETT, BÜROKRATIKUS)</a:t>
            </a:r>
          </a:p>
          <a:p>
            <a:pPr marL="0" indent="0">
              <a:buNone/>
            </a:pPr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CÉLOK:</a:t>
            </a:r>
          </a:p>
          <a:p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PEDAGÓGUSOK, INTÉZMÉNYVEZETŐK ÉS INTÉZMÉNYEK MUNKÁJÁNAK   </a:t>
            </a:r>
            <a:r>
              <a:rPr lang="hu-H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„KÜLSŐ” ELLENŐRZÉSE, ÉRTÉKELÉSE A MINŐSÉG JAVÍTÁSA ÉRDEKÉBEN</a:t>
            </a:r>
          </a:p>
          <a:p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STANDARDIZÁLT ELLENŐRZÉSI ESZKÖZÖK SEGÍTSÉGÉVEL VALÓSUL MEG (KÉRDŐÍVEK, INTERJÚK, STB.)</a:t>
            </a:r>
          </a:p>
          <a:p>
            <a:r>
              <a:rPr 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EGYSÉGES ÉS NYILVÁNOS ELLENŐRZÉSI ESZKÖZÖKET AZ OH DOLGOZZA KI ÉS A MINISZTER HAGYJA JÓVÁ </a:t>
            </a:r>
          </a:p>
          <a:p>
            <a:endParaRPr lang="hu-H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95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MINŐSÉGELLENŐRZÉSI RENDSZER - TANFELÜGYELET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Rendszerszintű célok: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Pedagógiai központú minőségfejlesztés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Adatnyerés</a:t>
            </a:r>
            <a:r>
              <a:rPr lang="hu-HU" dirty="0" smtClean="0">
                <a:solidFill>
                  <a:srgbClr val="C00000"/>
                </a:solidFill>
              </a:rPr>
              <a:t> </a:t>
            </a:r>
            <a:r>
              <a:rPr lang="hu-HU" dirty="0" smtClean="0"/>
              <a:t>az intézmények állapotáról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Információk</a:t>
            </a:r>
            <a:r>
              <a:rPr lang="hu-HU" dirty="0" smtClean="0"/>
              <a:t> a fejlesztés szükségességéhez, a nemzetközi összevetéshez</a:t>
            </a:r>
          </a:p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Információk</a:t>
            </a:r>
            <a:r>
              <a:rPr lang="hu-HU" dirty="0" smtClean="0"/>
              <a:t> a szakpolitika fejlesztési ciklusaihoz, a tényalapú döntéshozatali kultúra kialakításához</a:t>
            </a:r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endParaRPr lang="hu-HU" i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C9BB-3F6D-48D3-8AF5-C5892D9B0BF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76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malk-Szalezi_2013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Szamalk-Szalezi_201308</Template>
  <TotalTime>909</TotalTime>
  <Words>753</Words>
  <Application>Microsoft Office PowerPoint</Application>
  <PresentationFormat>Diavetítés a képernyőre (4:3 oldalarány)</PresentationFormat>
  <Paragraphs>146</Paragraphs>
  <Slides>19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Szamalk-Szalezi_201308</vt:lpstr>
      <vt:lpstr>ÖNÉRTÉKELÉS, MINŐSÍTÉS, KÜLSŐ ÉRTÉKELÉS KAPCSOLATA ÉS SZEREPE  AZ ISKOLAI MINŐSÉGFEJLESZTÉSBEN </vt:lpstr>
      <vt:lpstr>JÓ MINŐSÉGŰ OKTATÁS FELTÉTELEI</vt:lpstr>
      <vt:lpstr>MINŐSÉGELLENŐRZÉSI RENDSZER</vt:lpstr>
      <vt:lpstr>MINŐSÉGELLENŐRZÉSI RENDSZER</vt:lpstr>
      <vt:lpstr>MINŐSÉGELLENŐRZÉSI RENDSZER  INTÉZMÉNYI ÖNÉRTÉKELÉS</vt:lpstr>
      <vt:lpstr>MINŐSÉGELLENŐRZÉSI RENDSZER  ÖNÉRTÉKELÉS</vt:lpstr>
      <vt:lpstr>MINŐSÉGELLENŐRZÉSI RENDSZER  ÖNÉRTÉKELÉS</vt:lpstr>
      <vt:lpstr>MINŐSÉGELLENŐRZÉSI RENDSZER - TANFELÜGYELET</vt:lpstr>
      <vt:lpstr>MINŐSÉGELLENŐRZÉSI RENDSZER - TANFELÜGYELET</vt:lpstr>
      <vt:lpstr>MINŐSÉGELLENŐRZÉSI RENDSZER - TANFELÜGYELET</vt:lpstr>
      <vt:lpstr>MINŐSÉGELLENŐRZÉSI RENDSZER - MINŐSÍTÉS</vt:lpstr>
      <vt:lpstr>MINŐSÉGELLENŐRZÉSI RENDSZER - MINŐSÍTÉS</vt:lpstr>
      <vt:lpstr> MINŐSÍTÉS  - TANÁRI KOMPETENCIÁK</vt:lpstr>
      <vt:lpstr>MINŐSÍTÉS –TANÁRI KOMPETENICÁK</vt:lpstr>
      <vt:lpstr>MINŐSÉGELLENŐRZÉSI RENDSZER  2017 – HOL TARTUNK ?</vt:lpstr>
      <vt:lpstr>AZ OKTATÁS MINŐSÉGE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e.learning bemutató</dc:title>
  <dc:creator>poloskeine</dc:creator>
  <cp:lastModifiedBy>Sediviné Balassa Ildikó</cp:lastModifiedBy>
  <cp:revision>87</cp:revision>
  <dcterms:created xsi:type="dcterms:W3CDTF">2010-09-01T08:31:29Z</dcterms:created>
  <dcterms:modified xsi:type="dcterms:W3CDTF">2017-05-25T14:32:14Z</dcterms:modified>
</cp:coreProperties>
</file>