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0"/>
  </p:notesMasterIdLst>
  <p:sldIdLst>
    <p:sldId id="268" r:id="rId2"/>
    <p:sldId id="261" r:id="rId3"/>
    <p:sldId id="256" r:id="rId4"/>
    <p:sldId id="265" r:id="rId5"/>
    <p:sldId id="267" r:id="rId6"/>
    <p:sldId id="259" r:id="rId7"/>
    <p:sldId id="257" r:id="rId8"/>
    <p:sldId id="260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0" autoAdjust="0"/>
    <p:restoredTop sz="65677" autoAdjust="0"/>
  </p:normalViewPr>
  <p:slideViewPr>
    <p:cSldViewPr snapToGrid="0">
      <p:cViewPr varScale="1">
        <p:scale>
          <a:sx n="43" d="100"/>
          <a:sy n="43" d="100"/>
        </p:scale>
        <p:origin x="1602" y="60"/>
      </p:cViewPr>
      <p:guideLst/>
    </p:cSldViewPr>
  </p:slideViewPr>
  <p:outlineViewPr>
    <p:cViewPr>
      <p:scale>
        <a:sx n="33" d="100"/>
        <a:sy n="33" d="100"/>
      </p:scale>
      <p:origin x="0" y="-3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EDDDE-B821-4165-B994-E7BBDCFB4657}" type="datetimeFigureOut">
              <a:rPr lang="hu-HU" smtClean="0"/>
              <a:t>2015.11.16.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19BDD-45D4-433C-9D02-1789DB4DA8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2086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Európai minőségbiztosítási referenciakeret</a:t>
            </a:r>
          </a:p>
          <a:p>
            <a:r>
              <a:rPr lang="hu-HU" dirty="0" smtClean="0"/>
              <a:t> a szakoktatásról és szakképzésről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19BDD-45D4-433C-9D02-1789DB4DA818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4459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Európai Unió kulcskérdésnek tekinti, hogy 2015-re a tagországok szakképző intézményeiben működjön az EU által kidolgozott EQAVET szabványhoz igazodó minőségmenedzsment rendszer. A konzultáció célja a</a:t>
            </a:r>
            <a:r>
              <a:rPr lang="hu-HU" baseline="0" dirty="0" smtClean="0"/>
              <a:t> </a:t>
            </a:r>
            <a:r>
              <a:rPr lang="hu-HU" dirty="0" smtClean="0"/>
              <a:t>jelenlegi hazai helyzet megvitatása a szakképzésben dolgozó pedagógusokkal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19BDD-45D4-433C-9D02-1789DB4DA818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3442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tagországok nemzeti referencia pontokat hoznak létre és hálózatba szerveződnek.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19BDD-45D4-433C-9D02-1789DB4DA818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0884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https://www.youtube.com/watch?v=wH5BKAEkqqY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19BDD-45D4-433C-9D02-1789DB4DA818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972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A93-BA43-438B-A25D-E0AE67B582C6}" type="datetimeFigureOut">
              <a:rPr lang="hu-HU" smtClean="0"/>
              <a:t>2015.11.16.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4CAA-791F-4CEB-A2D8-DC1E713E7A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760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A93-BA43-438B-A25D-E0AE67B582C6}" type="datetimeFigureOut">
              <a:rPr lang="hu-HU" smtClean="0"/>
              <a:t>2015.11.16.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4CAA-791F-4CEB-A2D8-DC1E713E7A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886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A93-BA43-438B-A25D-E0AE67B582C6}" type="datetimeFigureOut">
              <a:rPr lang="hu-HU" smtClean="0"/>
              <a:t>2015.11.16.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4CAA-791F-4CEB-A2D8-DC1E713E7AA6}" type="slidenum">
              <a:rPr lang="hu-HU" smtClean="0"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91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A93-BA43-438B-A25D-E0AE67B582C6}" type="datetimeFigureOut">
              <a:rPr lang="hu-HU" smtClean="0"/>
              <a:t>2015.11.16.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4CAA-791F-4CEB-A2D8-DC1E713E7A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6578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A93-BA43-438B-A25D-E0AE67B582C6}" type="datetimeFigureOut">
              <a:rPr lang="hu-HU" smtClean="0"/>
              <a:t>2015.11.16.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4CAA-791F-4CEB-A2D8-DC1E713E7AA6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2343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A93-BA43-438B-A25D-E0AE67B582C6}" type="datetimeFigureOut">
              <a:rPr lang="hu-HU" smtClean="0"/>
              <a:t>2015.11.16.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4CAA-791F-4CEB-A2D8-DC1E713E7A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4720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A93-BA43-438B-A25D-E0AE67B582C6}" type="datetimeFigureOut">
              <a:rPr lang="hu-HU" smtClean="0"/>
              <a:t>2015.11.16.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4CAA-791F-4CEB-A2D8-DC1E713E7A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0851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A93-BA43-438B-A25D-E0AE67B582C6}" type="datetimeFigureOut">
              <a:rPr lang="hu-HU" smtClean="0"/>
              <a:t>2015.11.16.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4CAA-791F-4CEB-A2D8-DC1E713E7A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098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A93-BA43-438B-A25D-E0AE67B582C6}" type="datetimeFigureOut">
              <a:rPr lang="hu-HU" smtClean="0"/>
              <a:t>2015.11.16.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4CAA-791F-4CEB-A2D8-DC1E713E7A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9174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A93-BA43-438B-A25D-E0AE67B582C6}" type="datetimeFigureOut">
              <a:rPr lang="hu-HU" smtClean="0"/>
              <a:t>2015.11.16.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4CAA-791F-4CEB-A2D8-DC1E713E7A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2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A93-BA43-438B-A25D-E0AE67B582C6}" type="datetimeFigureOut">
              <a:rPr lang="hu-HU" smtClean="0"/>
              <a:t>2015.11.16.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4CAA-791F-4CEB-A2D8-DC1E713E7A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4569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A93-BA43-438B-A25D-E0AE67B582C6}" type="datetimeFigureOut">
              <a:rPr lang="hu-HU" smtClean="0"/>
              <a:t>2015.11.16.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4CAA-791F-4CEB-A2D8-DC1E713E7A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6148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A93-BA43-438B-A25D-E0AE67B582C6}" type="datetimeFigureOut">
              <a:rPr lang="hu-HU" smtClean="0"/>
              <a:t>2015.11.16.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4CAA-791F-4CEB-A2D8-DC1E713E7A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7515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A93-BA43-438B-A25D-E0AE67B582C6}" type="datetimeFigureOut">
              <a:rPr lang="hu-HU" smtClean="0"/>
              <a:t>2015.11.16.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4CAA-791F-4CEB-A2D8-DC1E713E7A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4304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A93-BA43-438B-A25D-E0AE67B582C6}" type="datetimeFigureOut">
              <a:rPr lang="hu-HU" smtClean="0"/>
              <a:t>2015.11.16.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4CAA-791F-4CEB-A2D8-DC1E713E7A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5519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A93-BA43-438B-A25D-E0AE67B582C6}" type="datetimeFigureOut">
              <a:rPr lang="hu-HU" smtClean="0"/>
              <a:t>2015.11.16.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4CAA-791F-4CEB-A2D8-DC1E713E7A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983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70A93-BA43-438B-A25D-E0AE67B582C6}" type="datetimeFigureOut">
              <a:rPr lang="hu-HU" smtClean="0"/>
              <a:t>2015.11.16.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83C4CAA-791F-4CEB-A2D8-DC1E713E7A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352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qavet.nive.h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wH5BKAEkqqY" TargetMode="External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07067" y="2743200"/>
            <a:ext cx="7766936" cy="1307636"/>
          </a:xfrm>
        </p:spPr>
        <p:txBody>
          <a:bodyPr/>
          <a:lstStyle/>
          <a:p>
            <a:pPr algn="l"/>
            <a:r>
              <a:rPr lang="hu-HU" sz="4400" dirty="0" smtClean="0"/>
              <a:t/>
            </a:r>
            <a:br>
              <a:rPr lang="hu-HU" sz="4400" dirty="0" smtClean="0"/>
            </a:br>
            <a:r>
              <a:rPr lang="hu-HU" sz="4400" dirty="0"/>
              <a:t/>
            </a:r>
            <a:br>
              <a:rPr lang="hu-HU" sz="4400" dirty="0"/>
            </a:br>
            <a:r>
              <a:rPr lang="hu-HU" sz="4400" dirty="0" smtClean="0"/>
              <a:t/>
            </a:r>
            <a:br>
              <a:rPr lang="hu-HU" sz="4400" dirty="0" smtClean="0"/>
            </a:br>
            <a:r>
              <a:rPr lang="hu-HU" sz="4400" dirty="0" smtClean="0"/>
              <a:t>Az </a:t>
            </a:r>
            <a:r>
              <a:rPr lang="hu-HU" sz="4400" dirty="0"/>
              <a:t>Európai Unió minőségmenedzsment kezdeményezései a szakképzés számára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7030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1544" y="1225297"/>
            <a:ext cx="9092184" cy="33467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2800" b="1" dirty="0" smtClean="0"/>
              <a:t>Az Európai Unió Bizottság</a:t>
            </a:r>
            <a:r>
              <a:rPr lang="hu-HU" sz="2800" dirty="0" smtClean="0"/>
              <a:t>ának javaslatára az </a:t>
            </a:r>
            <a:endParaRPr lang="hu-HU" sz="2800" dirty="0" smtClean="0"/>
          </a:p>
          <a:p>
            <a:pPr marL="0" indent="0" algn="ctr">
              <a:buNone/>
            </a:pPr>
            <a:r>
              <a:rPr lang="hu-HU" sz="2800" b="1" dirty="0" smtClean="0"/>
              <a:t>Európai </a:t>
            </a:r>
            <a:r>
              <a:rPr lang="hu-HU" sz="2800" b="1" dirty="0" smtClean="0"/>
              <a:t>Parlament és a</a:t>
            </a:r>
            <a:r>
              <a:rPr lang="hu-HU" sz="2800" dirty="0" smtClean="0"/>
              <a:t> </a:t>
            </a:r>
            <a:r>
              <a:rPr lang="hu-HU" sz="2800" b="1" dirty="0" smtClean="0"/>
              <a:t>Tanács</a:t>
            </a:r>
            <a:r>
              <a:rPr lang="hu-HU" sz="2800" dirty="0" smtClean="0"/>
              <a:t> </a:t>
            </a:r>
          </a:p>
          <a:p>
            <a:pPr marL="0" indent="0" algn="ctr">
              <a:buNone/>
            </a:pPr>
            <a:r>
              <a:rPr lang="hu-HU" sz="2400" dirty="0" smtClean="0"/>
              <a:t>2009. június 18-án egy új európai jogszabályt </a:t>
            </a:r>
          </a:p>
          <a:p>
            <a:pPr marL="0" indent="0" algn="ctr">
              <a:buNone/>
            </a:pPr>
            <a:r>
              <a:rPr lang="hu-HU" sz="3200" dirty="0" smtClean="0"/>
              <a:t>– </a:t>
            </a:r>
            <a:r>
              <a:rPr lang="hu-HU" sz="3200" b="1" dirty="0" smtClean="0"/>
              <a:t>Ajánlást</a:t>
            </a:r>
            <a:r>
              <a:rPr lang="hu-HU" sz="3200" dirty="0" smtClean="0"/>
              <a:t>– </a:t>
            </a:r>
          </a:p>
          <a:p>
            <a:pPr marL="0" indent="0" algn="ctr">
              <a:buNone/>
            </a:pPr>
            <a:r>
              <a:rPr lang="hu-HU" sz="2800" dirty="0" smtClean="0"/>
              <a:t>fogadott el a szakképzés Európai Minőségbiztosítási Referencia Keretrendszerének létrehozásáról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69253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02395" y="804672"/>
            <a:ext cx="8917093" cy="2815018"/>
          </a:xfrm>
        </p:spPr>
        <p:txBody>
          <a:bodyPr>
            <a:normAutofit/>
          </a:bodyPr>
          <a:lstStyle/>
          <a:p>
            <a:pPr algn="l"/>
            <a:r>
              <a:rPr lang="hu-HU" sz="4000" b="1" dirty="0" smtClean="0"/>
              <a:t>EQAVET</a:t>
            </a:r>
            <a:br>
              <a:rPr lang="hu-HU" sz="4000" b="1" dirty="0" smtClean="0"/>
            </a:br>
            <a:r>
              <a:rPr lang="hu-HU" sz="4000" dirty="0"/>
              <a:t/>
            </a:r>
            <a:br>
              <a:rPr lang="hu-HU" sz="4000" dirty="0"/>
            </a:br>
            <a:r>
              <a:rPr lang="hu-HU" sz="3200" b="1" dirty="0" smtClean="0"/>
              <a:t>European </a:t>
            </a:r>
            <a:r>
              <a:rPr lang="hu-HU" sz="3200" b="1" dirty="0" err="1"/>
              <a:t>Quality</a:t>
            </a:r>
            <a:r>
              <a:rPr lang="hu-HU" sz="3200" b="1" dirty="0"/>
              <a:t> </a:t>
            </a:r>
            <a:r>
              <a:rPr lang="hu-HU" sz="3200" b="1" dirty="0" err="1"/>
              <a:t>Assurance</a:t>
            </a:r>
            <a:r>
              <a:rPr lang="hu-HU" sz="3200" b="1" dirty="0"/>
              <a:t> </a:t>
            </a:r>
            <a:r>
              <a:rPr lang="hu-HU" sz="3200" b="1" dirty="0" err="1" smtClean="0"/>
              <a:t>in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Vocational</a:t>
            </a:r>
            <a:r>
              <a:rPr lang="hu-HU" sz="3200" b="1" dirty="0" smtClean="0"/>
              <a:t> Education and </a:t>
            </a:r>
            <a:r>
              <a:rPr lang="hu-HU" sz="3200" b="1" dirty="0" err="1" smtClean="0"/>
              <a:t>Training</a:t>
            </a:r>
            <a:endParaRPr lang="hu-HU" sz="32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758801" y="3586110"/>
            <a:ext cx="7766936" cy="1096899"/>
          </a:xfrm>
        </p:spPr>
        <p:txBody>
          <a:bodyPr>
            <a:normAutofit/>
          </a:bodyPr>
          <a:lstStyle/>
          <a:p>
            <a:pPr algn="l"/>
            <a:endParaRPr lang="hu-HU" sz="2400" i="1" dirty="0"/>
          </a:p>
        </p:txBody>
      </p:sp>
      <p:pic>
        <p:nvPicPr>
          <p:cNvPr id="1026" name="Picture 2" descr="http://observatory.org.hu/wp-content/uploads/2012/06/EQAVET_logo_st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" y="4649429"/>
            <a:ext cx="4105529" cy="196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42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Az Európai Parlament és a Tanács ajánlásai</a:t>
            </a:r>
            <a:br>
              <a:rPr lang="hu-HU" dirty="0" smtClean="0"/>
            </a:br>
            <a:r>
              <a:rPr lang="hu-HU" dirty="0" smtClean="0"/>
              <a:t> a tagországainak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b="1" dirty="0"/>
              <a:t>A</a:t>
            </a:r>
            <a:r>
              <a:rPr lang="hu-HU" sz="2000" b="1" dirty="0" smtClean="0"/>
              <a:t>lkalmazzák, és fejlesszék </a:t>
            </a:r>
            <a:r>
              <a:rPr lang="hu-HU" sz="2000" dirty="0" smtClean="0"/>
              <a:t>tovább az Európai Minőségbiztosítási Referencia Keretrendszert, a minőségi kritériumokat, indikatív jellemzőket és referencia indikátorokat (mutatókat)</a:t>
            </a:r>
          </a:p>
          <a:p>
            <a:r>
              <a:rPr lang="hu-HU" sz="2000" b="1" dirty="0"/>
              <a:t>A</a:t>
            </a:r>
            <a:r>
              <a:rPr lang="hu-HU" sz="2000" b="1" dirty="0" smtClean="0"/>
              <a:t>lakítsanak ki </a:t>
            </a:r>
            <a:r>
              <a:rPr lang="hu-HU" sz="2000" dirty="0" smtClean="0"/>
              <a:t>egy olyan megközelítést, amelynek célja a szakképzési minőségbiztosítási rendszerek nemzeti szintű javítása</a:t>
            </a:r>
            <a:endParaRPr lang="hu-HU" sz="2000" dirty="0"/>
          </a:p>
          <a:p>
            <a:r>
              <a:rPr lang="hu-HU" sz="2000" dirty="0" smtClean="0"/>
              <a:t>Aktívan </a:t>
            </a:r>
            <a:r>
              <a:rPr lang="hu-HU" sz="2000" b="1" dirty="0"/>
              <a:t>vegyenek részt </a:t>
            </a:r>
            <a:r>
              <a:rPr lang="hu-HU" sz="2000" dirty="0"/>
              <a:t>az Európai Minőségbiztosítási Referencia Keretrendszer Hálózat </a:t>
            </a:r>
            <a:r>
              <a:rPr lang="hu-HU" sz="2000" dirty="0" smtClean="0"/>
              <a:t>munkájában</a:t>
            </a:r>
            <a:endParaRPr lang="hu-HU" sz="2000" dirty="0"/>
          </a:p>
          <a:p>
            <a:r>
              <a:rPr lang="hu-HU" sz="2000" b="1" dirty="0" smtClean="0"/>
              <a:t>Hozzanak </a:t>
            </a:r>
            <a:r>
              <a:rPr lang="hu-HU" sz="2000" b="1" dirty="0"/>
              <a:t>létre </a:t>
            </a:r>
            <a:r>
              <a:rPr lang="hu-HU" sz="2000" dirty="0" smtClean="0"/>
              <a:t>egy nemzeti </a:t>
            </a:r>
            <a:r>
              <a:rPr lang="hu-HU" sz="2000" dirty="0"/>
              <a:t>szakképzési minőségbiztosítási </a:t>
            </a:r>
            <a:r>
              <a:rPr lang="hu-HU" sz="2000" dirty="0" smtClean="0"/>
              <a:t>referencia </a:t>
            </a:r>
            <a:r>
              <a:rPr lang="hu-HU" sz="2000" dirty="0"/>
              <a:t>pontot </a:t>
            </a:r>
          </a:p>
          <a:p>
            <a:r>
              <a:rPr lang="hu-HU" sz="2000" dirty="0" smtClean="0"/>
              <a:t>Négyévenként </a:t>
            </a:r>
            <a:r>
              <a:rPr lang="hu-HU" sz="2000" dirty="0"/>
              <a:t>végezzék el a bevezetési folyamat </a:t>
            </a:r>
            <a:r>
              <a:rPr lang="hu-HU" sz="2000" b="1" dirty="0"/>
              <a:t>felülvizsgálatát </a:t>
            </a:r>
          </a:p>
          <a:p>
            <a:endParaRPr lang="hu-HU" dirty="0"/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28559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Aktualitás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2316818"/>
          </a:xfrm>
        </p:spPr>
        <p:txBody>
          <a:bodyPr/>
          <a:lstStyle/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hu-HU" sz="2800" dirty="0">
                <a:solidFill>
                  <a:prstClr val="black"/>
                </a:solidFill>
              </a:rPr>
              <a:t>A tagországoknak 2015-ig létre kell hozniuk egy olyan közös minőségbiztosítási keretrendszert a szakképzésben, amely kompatibilis az EQAVET Keretrendszerrel</a:t>
            </a:r>
            <a:r>
              <a:rPr lang="hu-HU" sz="2800" dirty="0" smtClean="0">
                <a:solidFill>
                  <a:prstClr val="black"/>
                </a:solidFill>
              </a:rPr>
              <a:t>.</a:t>
            </a: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endParaRPr lang="hu-H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32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http://www.eqavet.eu/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1524168" y="2160588"/>
            <a:ext cx="6903701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2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 A magyar referenciapont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/>
              <a:t>E</a:t>
            </a:r>
            <a:r>
              <a:rPr lang="hu-HU" dirty="0" smtClean="0"/>
              <a:t>lérhetősége</a:t>
            </a:r>
            <a:r>
              <a:rPr lang="hu-HU" dirty="0"/>
              <a:t>: </a:t>
            </a:r>
            <a:r>
              <a:rPr lang="hu-HU" u="sng" dirty="0">
                <a:hlinkClick r:id="rId3"/>
              </a:rPr>
              <a:t>http://</a:t>
            </a:r>
            <a:r>
              <a:rPr lang="hu-HU" u="sng" dirty="0" smtClean="0">
                <a:hlinkClick r:id="rId3"/>
              </a:rPr>
              <a:t>eqavet.nive.hu</a:t>
            </a: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/>
          <a:srcRect l="13408" t="12125" r="14205" b="5236"/>
          <a:stretch/>
        </p:blipFill>
        <p:spPr>
          <a:xfrm>
            <a:off x="2871215" y="2249838"/>
            <a:ext cx="6894577" cy="442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8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 az EQAVET?</a:t>
            </a:r>
            <a:br>
              <a:rPr lang="hu-HU" dirty="0" smtClean="0"/>
            </a:br>
            <a:r>
              <a:rPr lang="hu-HU" sz="2000" dirty="0" smtClean="0">
                <a:hlinkClick r:id="rId5"/>
              </a:rPr>
              <a:t>video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pic>
        <p:nvPicPr>
          <p:cNvPr id="6" name="Mi az EQAVET_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5588" y="2160588"/>
            <a:ext cx="6900862" cy="3881437"/>
          </a:xfrm>
        </p:spPr>
      </p:pic>
    </p:spTree>
    <p:extLst>
      <p:ext uri="{BB962C8B-B14F-4D97-AF65-F5344CB8AC3E}">
        <p14:creationId xmlns:p14="http://schemas.microsoft.com/office/powerpoint/2010/main" val="140354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223</TotalTime>
  <Words>201</Words>
  <Application>Microsoft Office PowerPoint</Application>
  <PresentationFormat>Szélesvásznú</PresentationFormat>
  <Paragraphs>28</Paragraphs>
  <Slides>8</Slides>
  <Notes>4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3" baseType="lpstr">
      <vt:lpstr>Arial</vt:lpstr>
      <vt:lpstr>Calibri</vt:lpstr>
      <vt:lpstr>Trebuchet MS</vt:lpstr>
      <vt:lpstr>Wingdings 3</vt:lpstr>
      <vt:lpstr>Fazetta</vt:lpstr>
      <vt:lpstr>   Az Európai Unió minőségmenedzsment kezdeményezései a szakképzés számára </vt:lpstr>
      <vt:lpstr>PowerPoint bemutató</vt:lpstr>
      <vt:lpstr>EQAVET  European Quality Assurance in Vocational Education and Training</vt:lpstr>
      <vt:lpstr>Az Európai Parlament és a Tanács ajánlásai  a tagországainak</vt:lpstr>
      <vt:lpstr>Aktualitás </vt:lpstr>
      <vt:lpstr>http://www.eqavet.eu/</vt:lpstr>
      <vt:lpstr> A magyar referenciapont</vt:lpstr>
      <vt:lpstr>Mi az EQAVET? video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EQAVET</dc:title>
  <dc:creator>töreky szilvia</dc:creator>
  <cp:lastModifiedBy>töreky szilvia</cp:lastModifiedBy>
  <cp:revision>15</cp:revision>
  <dcterms:created xsi:type="dcterms:W3CDTF">2015-11-15T19:06:12Z</dcterms:created>
  <dcterms:modified xsi:type="dcterms:W3CDTF">2015-11-16T09:52:12Z</dcterms:modified>
</cp:coreProperties>
</file>